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2"/>
  </p:notesMasterIdLst>
  <p:sldIdLst>
    <p:sldId id="267" r:id="rId2"/>
    <p:sldId id="272" r:id="rId3"/>
    <p:sldId id="257" r:id="rId4"/>
    <p:sldId id="263" r:id="rId5"/>
    <p:sldId id="262" r:id="rId6"/>
    <p:sldId id="270" r:id="rId7"/>
    <p:sldId id="264" r:id="rId8"/>
    <p:sldId id="265" r:id="rId9"/>
    <p:sldId id="266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CB560B-8A75-42AB-80BF-19780B40DC04}" type="datetimeFigureOut">
              <a:rPr lang="en-US" smtClean="0"/>
              <a:t>26-Oct-19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4E4480-6FDD-408F-A6B6-3EC223032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005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FCF7BD-562C-4A13-AB1F-5B4FF70642B8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2169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FB6DB-6F48-4C2A-B18E-8829DEFE54B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8266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4E4480-6FDD-408F-A6B6-3EC223032B8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421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A01C96-A10F-4D48-A8CE-4D1A31363D7E}" type="datetimeFigureOut">
              <a:rPr lang="en-US" smtClean="0"/>
              <a:pPr/>
              <a:t>26-Oct-19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861CFB-F693-4726-87E1-2266444DC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A01C96-A10F-4D48-A8CE-4D1A31363D7E}" type="datetimeFigureOut">
              <a:rPr lang="en-US" smtClean="0"/>
              <a:pPr/>
              <a:t>26-Oct-19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861CFB-F693-4726-87E1-2266444DC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A01C96-A10F-4D48-A8CE-4D1A31363D7E}" type="datetimeFigureOut">
              <a:rPr lang="en-US" smtClean="0"/>
              <a:pPr/>
              <a:t>26-Oct-19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861CFB-F693-4726-87E1-2266444DC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A01C96-A10F-4D48-A8CE-4D1A31363D7E}" type="datetimeFigureOut">
              <a:rPr lang="en-US" smtClean="0"/>
              <a:pPr/>
              <a:t>26-Oct-19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861CFB-F693-4726-87E1-2266444DC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A01C96-A10F-4D48-A8CE-4D1A31363D7E}" type="datetimeFigureOut">
              <a:rPr lang="en-US" smtClean="0"/>
              <a:pPr/>
              <a:t>26-Oct-19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861CFB-F693-4726-87E1-2266444DC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A01C96-A10F-4D48-A8CE-4D1A31363D7E}" type="datetimeFigureOut">
              <a:rPr lang="en-US" smtClean="0"/>
              <a:pPr/>
              <a:t>26-Oct-19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861CFB-F693-4726-87E1-2266444DC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A01C96-A10F-4D48-A8CE-4D1A31363D7E}" type="datetimeFigureOut">
              <a:rPr lang="en-US" smtClean="0"/>
              <a:pPr/>
              <a:t>26-Oct-19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861CFB-F693-4726-87E1-2266444DC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A01C96-A10F-4D48-A8CE-4D1A31363D7E}" type="datetimeFigureOut">
              <a:rPr lang="en-US" smtClean="0"/>
              <a:pPr/>
              <a:t>26-Oct-19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861CFB-F693-4726-87E1-2266444DC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A01C96-A10F-4D48-A8CE-4D1A31363D7E}" type="datetimeFigureOut">
              <a:rPr lang="en-US" smtClean="0"/>
              <a:pPr/>
              <a:t>26-Oct-19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861CFB-F693-4726-87E1-2266444DC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A01C96-A10F-4D48-A8CE-4D1A31363D7E}" type="datetimeFigureOut">
              <a:rPr lang="en-US" smtClean="0"/>
              <a:pPr/>
              <a:t>26-Oct-19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861CFB-F693-4726-87E1-2266444DC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A01C96-A10F-4D48-A8CE-4D1A31363D7E}" type="datetimeFigureOut">
              <a:rPr lang="en-US" smtClean="0"/>
              <a:pPr/>
              <a:t>26-Oct-19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861CFB-F693-4726-87E1-2266444DC2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7A01C96-A10F-4D48-A8CE-4D1A31363D7E}" type="datetimeFigureOut">
              <a:rPr lang="en-US" smtClean="0"/>
              <a:pPr/>
              <a:t>26-Oct-19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8861CFB-F693-4726-87E1-2266444DC2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177" y="457200"/>
            <a:ext cx="8434293" cy="61926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Rectangle 6"/>
          <p:cNvSpPr/>
          <p:nvPr/>
        </p:nvSpPr>
        <p:spPr>
          <a:xfrm>
            <a:off x="2332856" y="950891"/>
            <a:ext cx="5688632" cy="10545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87624" y="3096344"/>
            <a:ext cx="914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</a:t>
            </a:r>
            <a:endParaRPr lang="en-GB" sz="9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19872" y="692697"/>
            <a:ext cx="1584176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</a:t>
            </a:r>
            <a:endParaRPr lang="en-GB" sz="9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444208" y="1340768"/>
            <a:ext cx="2088232" cy="18722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</a:t>
            </a:r>
            <a:endParaRPr lang="en-GB" sz="9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067944" y="5724578"/>
            <a:ext cx="1656184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</a:t>
            </a:r>
            <a:endParaRPr lang="en-GB" sz="9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107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5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H:\PICTURE\sunris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780798" y="1295400"/>
            <a:ext cx="5582403" cy="4187825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81000"/>
            <a:ext cx="8382000" cy="594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447800"/>
            <a:ext cx="8991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6000" dirty="0" err="1" smtClean="0">
                <a:latin typeface="SutonnyOMJ" pitchFamily="2" charset="0"/>
                <a:cs typeface="SutonnyOMJ" pitchFamily="2" charset="0"/>
              </a:rPr>
              <a:t>মোঃ</a:t>
            </a:r>
            <a:r>
              <a:rPr lang="en-US" sz="6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6000" dirty="0" err="1" smtClean="0">
                <a:latin typeface="SutonnyOMJ" pitchFamily="2" charset="0"/>
                <a:cs typeface="SutonnyOMJ" pitchFamily="2" charset="0"/>
              </a:rPr>
              <a:t>জাহিদুল</a:t>
            </a:r>
            <a:r>
              <a:rPr lang="en-US" sz="6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6000" dirty="0" err="1" smtClean="0">
                <a:latin typeface="SutonnyOMJ" pitchFamily="2" charset="0"/>
                <a:cs typeface="SutonnyOMJ" pitchFamily="2" charset="0"/>
              </a:rPr>
              <a:t>ইসলাম</a:t>
            </a:r>
            <a:endParaRPr lang="en-US" sz="6000" dirty="0" smtClean="0">
              <a:latin typeface="SutonnyOMJ" pitchFamily="2" charset="0"/>
              <a:cs typeface="SutonnyOMJ" pitchFamily="2" charset="0"/>
            </a:endParaRPr>
          </a:p>
          <a:p>
            <a:pPr>
              <a:lnSpc>
                <a:spcPct val="80000"/>
              </a:lnSpc>
            </a:pPr>
            <a:r>
              <a:rPr lang="en-US" sz="6000" dirty="0" err="1" smtClean="0">
                <a:latin typeface="SutonnyOMJ" pitchFamily="2" charset="0"/>
                <a:cs typeface="SutonnyOMJ" pitchFamily="2" charset="0"/>
              </a:rPr>
              <a:t>প্রভাষক</a:t>
            </a:r>
            <a:endParaRPr lang="en-US" sz="4000" dirty="0" smtClean="0">
              <a:latin typeface="SutonnyOMJ" pitchFamily="2" charset="0"/>
              <a:cs typeface="SutonnyOMJ" pitchFamily="2" charset="0"/>
            </a:endParaRPr>
          </a:p>
          <a:p>
            <a:pPr>
              <a:lnSpc>
                <a:spcPct val="80000"/>
              </a:lnSpc>
            </a:pPr>
            <a:r>
              <a:rPr lang="en-US" sz="4000" dirty="0" err="1" smtClean="0">
                <a:latin typeface="SutonnyOMJ" pitchFamily="2" charset="0"/>
                <a:cs typeface="SutonnyOMJ" pitchFamily="2" charset="0"/>
              </a:rPr>
              <a:t>নওয়াপাড়া</a:t>
            </a:r>
            <a:r>
              <a:rPr lang="en-US" sz="4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dirty="0" err="1" smtClean="0">
                <a:latin typeface="SutonnyOMJ" pitchFamily="2" charset="0"/>
                <a:cs typeface="SutonnyOMJ" pitchFamily="2" charset="0"/>
              </a:rPr>
              <a:t>মডেল</a:t>
            </a:r>
            <a:r>
              <a:rPr lang="en-US" sz="4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dirty="0" err="1" smtClean="0">
                <a:latin typeface="SutonnyOMJ" pitchFamily="2" charset="0"/>
                <a:cs typeface="SutonnyOMJ" pitchFamily="2" charset="0"/>
              </a:rPr>
              <a:t>কলেজ</a:t>
            </a:r>
            <a:endParaRPr lang="en-US" sz="4000" dirty="0" smtClean="0">
              <a:latin typeface="SutonnyOMJ" pitchFamily="2" charset="0"/>
              <a:cs typeface="SutonnyOMJ" pitchFamily="2" charset="0"/>
            </a:endParaRPr>
          </a:p>
          <a:p>
            <a:pPr>
              <a:lnSpc>
                <a:spcPct val="80000"/>
              </a:lnSpc>
            </a:pPr>
            <a:r>
              <a:rPr lang="en-US" sz="4000" dirty="0" err="1" smtClean="0">
                <a:latin typeface="SutonnyOMJ" pitchFamily="2" charset="0"/>
                <a:cs typeface="SutonnyOMJ" pitchFamily="2" charset="0"/>
              </a:rPr>
              <a:t>অভয়নগর</a:t>
            </a:r>
            <a:r>
              <a:rPr lang="en-US" sz="4000" dirty="0" smtClean="0">
                <a:latin typeface="SutonnyOMJ" pitchFamily="2" charset="0"/>
                <a:cs typeface="SutonnyOMJ" pitchFamily="2" charset="0"/>
              </a:rPr>
              <a:t> ,</a:t>
            </a:r>
            <a:r>
              <a:rPr lang="en-US" sz="4000" dirty="0" err="1" smtClean="0">
                <a:latin typeface="SutonnyOMJ" pitchFamily="2" charset="0"/>
                <a:cs typeface="SutonnyOMJ" pitchFamily="2" charset="0"/>
              </a:rPr>
              <a:t>যশোর</a:t>
            </a:r>
            <a:endParaRPr lang="en-US" sz="4000" dirty="0" smtClean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28800" y="533400"/>
            <a:ext cx="4724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শিক্ষক  পরিচিতি </a:t>
            </a:r>
            <a:endParaRPr lang="en-US" sz="54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9698" name="Picture 2" descr="E:\New folder\20160722_1256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2133600"/>
            <a:ext cx="4648199" cy="3429000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92276"/>
          </a:xfrm>
        </p:spPr>
        <p:txBody>
          <a:bodyPr>
            <a:normAutofit fontScale="90000"/>
          </a:bodyPr>
          <a:lstStyle/>
          <a:p>
            <a:r>
              <a:rPr lang="en-US" sz="8000" dirty="0" err="1" smtClean="0">
                <a:solidFill>
                  <a:srgbClr val="00B050"/>
                </a:solidFill>
                <a:latin typeface="SutonnyOMJ" pitchFamily="2" charset="0"/>
                <a:cs typeface="SutonnyOMJ" pitchFamily="2" charset="0"/>
              </a:rPr>
              <a:t>মাটির</a:t>
            </a:r>
            <a:r>
              <a:rPr lang="en-US" sz="8000" dirty="0" smtClean="0">
                <a:solidFill>
                  <a:srgbClr val="00B05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8000" dirty="0" err="1" smtClean="0">
                <a:solidFill>
                  <a:srgbClr val="00B050"/>
                </a:solidFill>
                <a:latin typeface="SutonnyOMJ" pitchFamily="2" charset="0"/>
                <a:cs typeface="SutonnyOMJ" pitchFamily="2" charset="0"/>
              </a:rPr>
              <a:t>উর্বরতাঃ</a:t>
            </a:r>
            <a:r>
              <a:rPr lang="en-US" sz="8000" dirty="0" smtClean="0">
                <a:solidFill>
                  <a:srgbClr val="00B05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smtClean="0">
                <a:latin typeface="SutonnyOMJ" pitchFamily="2" charset="0"/>
                <a:cs typeface="SutonnyOMJ" pitchFamily="2" charset="0"/>
              </a:rPr>
              <a:t/>
            </a:r>
            <a:br>
              <a:rPr lang="en-US" dirty="0" smtClean="0">
                <a:latin typeface="SutonnyOMJ" pitchFamily="2" charset="0"/>
                <a:cs typeface="SutonnyOMJ" pitchFamily="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5400" dirty="0" smtClean="0">
                <a:latin typeface="SutonnyOMJ" pitchFamily="2" charset="0"/>
                <a:cs typeface="SutonnyOMJ" pitchFamily="2" charset="0"/>
              </a:rPr>
              <a:t>  </a:t>
            </a:r>
            <a:r>
              <a:rPr lang="en-US" sz="5400" dirty="0" err="1" smtClean="0">
                <a:latin typeface="SutonnyOMJ" pitchFamily="2" charset="0"/>
                <a:cs typeface="SutonnyOMJ" pitchFamily="2" charset="0"/>
              </a:rPr>
              <a:t>ফসলকে</a:t>
            </a:r>
            <a:r>
              <a:rPr lang="en-US" sz="5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5400" dirty="0" err="1" smtClean="0">
                <a:latin typeface="SutonnyOMJ" pitchFamily="2" charset="0"/>
                <a:cs typeface="SutonnyOMJ" pitchFamily="2" charset="0"/>
              </a:rPr>
              <a:t>উপযুক্ত</a:t>
            </a:r>
            <a:r>
              <a:rPr lang="en-US" sz="5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5400" dirty="0" err="1" smtClean="0">
                <a:latin typeface="SutonnyOMJ" pitchFamily="2" charset="0"/>
                <a:cs typeface="SutonnyOMJ" pitchFamily="2" charset="0"/>
              </a:rPr>
              <a:t>পরিমাণ</a:t>
            </a:r>
            <a:r>
              <a:rPr lang="en-US" sz="5400" dirty="0" smtClean="0">
                <a:latin typeface="SutonnyOMJ" pitchFamily="2" charset="0"/>
                <a:cs typeface="SutonnyOMJ" pitchFamily="2" charset="0"/>
              </a:rPr>
              <a:t> ও </a:t>
            </a:r>
            <a:r>
              <a:rPr lang="en-US" sz="5400" dirty="0" err="1" smtClean="0">
                <a:latin typeface="SutonnyOMJ" pitchFamily="2" charset="0"/>
                <a:cs typeface="SutonnyOMJ" pitchFamily="2" charset="0"/>
              </a:rPr>
              <a:t>অনুপাতে</a:t>
            </a:r>
            <a:r>
              <a:rPr lang="en-US" sz="5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5400" dirty="0" err="1" smtClean="0">
                <a:latin typeface="SutonnyOMJ" pitchFamily="2" charset="0"/>
                <a:cs typeface="SutonnyOMJ" pitchFamily="2" charset="0"/>
              </a:rPr>
              <a:t>প্রয়োজনীয়</a:t>
            </a:r>
            <a:r>
              <a:rPr lang="en-US" sz="5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5400" dirty="0" err="1" smtClean="0">
                <a:latin typeface="SutonnyOMJ" pitchFamily="2" charset="0"/>
                <a:cs typeface="SutonnyOMJ" pitchFamily="2" charset="0"/>
              </a:rPr>
              <a:t>পুষ্টি</a:t>
            </a:r>
            <a:r>
              <a:rPr lang="en-US" sz="5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5400" dirty="0" err="1" smtClean="0">
                <a:latin typeface="SutonnyOMJ" pitchFamily="2" charset="0"/>
                <a:cs typeface="SutonnyOMJ" pitchFamily="2" charset="0"/>
              </a:rPr>
              <a:t>উপাদান</a:t>
            </a:r>
            <a:r>
              <a:rPr lang="en-US" sz="5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5400" dirty="0" err="1" smtClean="0">
                <a:latin typeface="SutonnyOMJ" pitchFamily="2" charset="0"/>
                <a:cs typeface="SutonnyOMJ" pitchFamily="2" charset="0"/>
              </a:rPr>
              <a:t>সরবরাহ</a:t>
            </a:r>
            <a:r>
              <a:rPr lang="en-US" sz="5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5400" dirty="0" err="1" smtClean="0">
                <a:latin typeface="SutonnyOMJ" pitchFamily="2" charset="0"/>
                <a:cs typeface="SutonnyOMJ" pitchFamily="2" charset="0"/>
              </a:rPr>
              <a:t>করাকে</a:t>
            </a:r>
            <a:r>
              <a:rPr lang="en-US" sz="5400" dirty="0" smtClean="0">
                <a:latin typeface="SutonnyOMJ" pitchFamily="2" charset="0"/>
                <a:cs typeface="SutonnyOMJ" pitchFamily="2" charset="0"/>
              </a:rPr>
              <a:t> ও </a:t>
            </a:r>
            <a:r>
              <a:rPr lang="en-US" sz="5400" dirty="0" err="1" smtClean="0">
                <a:latin typeface="SutonnyOMJ" pitchFamily="2" charset="0"/>
                <a:cs typeface="SutonnyOMJ" pitchFamily="2" charset="0"/>
              </a:rPr>
              <a:t>মাটিতে</a:t>
            </a:r>
            <a:r>
              <a:rPr lang="en-US" sz="5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5400" dirty="0" err="1" smtClean="0">
                <a:latin typeface="SutonnyOMJ" pitchFamily="2" charset="0"/>
                <a:cs typeface="SutonnyOMJ" pitchFamily="2" charset="0"/>
              </a:rPr>
              <a:t>বিদ্যমান</a:t>
            </a:r>
            <a:r>
              <a:rPr lang="en-US" sz="5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5400" dirty="0" err="1" smtClean="0">
                <a:latin typeface="SutonnyOMJ" pitchFamily="2" charset="0"/>
                <a:cs typeface="SutonnyOMJ" pitchFamily="2" charset="0"/>
              </a:rPr>
              <a:t>থাকাকে</a:t>
            </a:r>
            <a:r>
              <a:rPr lang="en-US" sz="5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5400" dirty="0" err="1" smtClean="0">
                <a:latin typeface="SutonnyOMJ" pitchFamily="2" charset="0"/>
                <a:cs typeface="SutonnyOMJ" pitchFamily="2" charset="0"/>
              </a:rPr>
              <a:t>মাটির</a:t>
            </a:r>
            <a:r>
              <a:rPr lang="en-US" sz="5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5400" dirty="0" err="1" smtClean="0">
                <a:latin typeface="SutonnyOMJ" pitchFamily="2" charset="0"/>
                <a:cs typeface="SutonnyOMJ" pitchFamily="2" charset="0"/>
              </a:rPr>
              <a:t>উবর্রতা</a:t>
            </a:r>
            <a:r>
              <a:rPr lang="en-US" sz="5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5400" dirty="0" err="1" smtClean="0">
                <a:latin typeface="SutonnyOMJ" pitchFamily="2" charset="0"/>
                <a:cs typeface="SutonnyOMJ" pitchFamily="2" charset="0"/>
              </a:rPr>
              <a:t>বলে</a:t>
            </a:r>
            <a:r>
              <a:rPr lang="en-US" sz="5400" dirty="0" smtClean="0">
                <a:latin typeface="SutonnyOMJ" pitchFamily="2" charset="0"/>
                <a:cs typeface="SutonnyOMJ" pitchFamily="2" charset="0"/>
              </a:rPr>
              <a:t>।</a:t>
            </a:r>
          </a:p>
          <a:p>
            <a:pPr>
              <a:buNone/>
            </a:pPr>
            <a:endParaRPr lang="en-US" sz="1200" dirty="0">
              <a:latin typeface="SutonnyOMJ" pitchFamily="2" charset="0"/>
              <a:cs typeface="SutonnyOMJ" pitchFamily="2" charset="0"/>
            </a:endParaRPr>
          </a:p>
          <a:p>
            <a:pPr>
              <a:buNone/>
            </a:pPr>
            <a:endParaRPr lang="en-US" sz="1200" dirty="0" smtClean="0">
              <a:latin typeface="SutonnyOMJ" pitchFamily="2" charset="0"/>
              <a:cs typeface="SutonnyOMJ" pitchFamily="2" charset="0"/>
            </a:endParaRPr>
          </a:p>
          <a:p>
            <a:pPr>
              <a:buNone/>
            </a:pPr>
            <a:endParaRPr lang="en-US" sz="1200" dirty="0">
              <a:latin typeface="SutonnyOMJ" pitchFamily="2" charset="0"/>
              <a:cs typeface="SutonnyOMJ" pitchFamily="2" charset="0"/>
            </a:endParaRPr>
          </a:p>
          <a:p>
            <a:pPr>
              <a:buNone/>
            </a:pPr>
            <a:endParaRPr lang="en-US" sz="1200" dirty="0" smtClean="0">
              <a:latin typeface="SutonnyOMJ" pitchFamily="2" charset="0"/>
              <a:cs typeface="SutonnyOMJ" pitchFamily="2" charset="0"/>
            </a:endParaRPr>
          </a:p>
          <a:p>
            <a:pPr>
              <a:buNone/>
            </a:pPr>
            <a:endParaRPr lang="en-US" sz="1200" dirty="0">
              <a:latin typeface="SutonnyOMJ" pitchFamily="2" charset="0"/>
              <a:cs typeface="SutonnyOMJ" pitchFamily="2" charset="0"/>
            </a:endParaRPr>
          </a:p>
          <a:p>
            <a:pPr>
              <a:buNone/>
            </a:pPr>
            <a:endParaRPr lang="en-US" sz="1200" dirty="0" smtClean="0">
              <a:latin typeface="SutonnyOMJ" pitchFamily="2" charset="0"/>
              <a:cs typeface="SutonnyOMJ" pitchFamily="2" charset="0"/>
            </a:endParaRPr>
          </a:p>
          <a:p>
            <a:pPr>
              <a:buNone/>
            </a:pPr>
            <a:endParaRPr lang="en-US" sz="1200" dirty="0">
              <a:latin typeface="SutonnyOMJ" pitchFamily="2" charset="0"/>
              <a:cs typeface="SutonnyOMJ" pitchFamily="2" charset="0"/>
            </a:endParaRPr>
          </a:p>
          <a:p>
            <a:pPr>
              <a:buNone/>
            </a:pPr>
            <a:endParaRPr lang="en-US" sz="1200" dirty="0" smtClean="0">
              <a:latin typeface="SutonnyOMJ" pitchFamily="2" charset="0"/>
              <a:cs typeface="SutonnyOMJ" pitchFamily="2" charset="0"/>
            </a:endParaRPr>
          </a:p>
          <a:p>
            <a:pPr>
              <a:buNone/>
            </a:pPr>
            <a:endParaRPr lang="en-US" sz="1200" dirty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04800"/>
            <a:ext cx="7772400" cy="1470025"/>
          </a:xfrm>
        </p:spPr>
        <p:txBody>
          <a:bodyPr>
            <a:normAutofit/>
          </a:bodyPr>
          <a:lstStyle/>
          <a:p>
            <a:r>
              <a:rPr lang="en-US" sz="8000" dirty="0" err="1" smtClean="0">
                <a:solidFill>
                  <a:srgbClr val="00B050"/>
                </a:solidFill>
                <a:latin typeface="SutonnyOMJ" pitchFamily="2" charset="0"/>
                <a:cs typeface="SutonnyOMJ" pitchFamily="2" charset="0"/>
              </a:rPr>
              <a:t>মাটির</a:t>
            </a:r>
            <a:r>
              <a:rPr lang="en-US" sz="8000" dirty="0" smtClean="0">
                <a:solidFill>
                  <a:srgbClr val="00B05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8000" dirty="0" err="1" smtClean="0">
                <a:solidFill>
                  <a:srgbClr val="00B050"/>
                </a:solidFill>
                <a:latin typeface="SutonnyOMJ" pitchFamily="2" charset="0"/>
                <a:cs typeface="SutonnyOMJ" pitchFamily="2" charset="0"/>
              </a:rPr>
              <a:t>উৎপাদন</a:t>
            </a:r>
            <a:r>
              <a:rPr lang="en-US" sz="8000" dirty="0" smtClean="0">
                <a:solidFill>
                  <a:srgbClr val="00B05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8000" dirty="0" err="1" smtClean="0">
                <a:solidFill>
                  <a:srgbClr val="00B050"/>
                </a:solidFill>
                <a:latin typeface="SutonnyOMJ" pitchFamily="2" charset="0"/>
                <a:cs typeface="SutonnyOMJ" pitchFamily="2" charset="0"/>
              </a:rPr>
              <a:t>ক্ষমতাঃ</a:t>
            </a:r>
            <a:endParaRPr lang="en-US" sz="8000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752600"/>
            <a:ext cx="9144000" cy="35052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SutonnyOMJ" pitchFamily="2" charset="0"/>
                <a:cs typeface="SutonnyOMJ" pitchFamily="2" charset="0"/>
              </a:rPr>
              <a:t>মাটির</a:t>
            </a:r>
            <a:r>
              <a:rPr lang="en-US" sz="6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6000" dirty="0" err="1" smtClean="0">
                <a:latin typeface="SutonnyOMJ" pitchFamily="2" charset="0"/>
                <a:cs typeface="SutonnyOMJ" pitchFamily="2" charset="0"/>
              </a:rPr>
              <a:t>ফসল</a:t>
            </a:r>
            <a:r>
              <a:rPr lang="en-US" sz="6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6000" dirty="0" err="1" smtClean="0">
                <a:latin typeface="SutonnyOMJ" pitchFamily="2" charset="0"/>
                <a:cs typeface="SutonnyOMJ" pitchFamily="2" charset="0"/>
              </a:rPr>
              <a:t>উৎপাদন</a:t>
            </a:r>
            <a:r>
              <a:rPr lang="en-US" sz="6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6000" dirty="0" err="1" smtClean="0">
                <a:latin typeface="SutonnyOMJ" pitchFamily="2" charset="0"/>
                <a:cs typeface="SutonnyOMJ" pitchFamily="2" charset="0"/>
              </a:rPr>
              <a:t>করার</a:t>
            </a:r>
            <a:r>
              <a:rPr lang="en-US" sz="6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6000" dirty="0" err="1" smtClean="0">
                <a:latin typeface="SutonnyOMJ" pitchFamily="2" charset="0"/>
                <a:cs typeface="SutonnyOMJ" pitchFamily="2" charset="0"/>
              </a:rPr>
              <a:t>ক্ষমতাকে</a:t>
            </a:r>
            <a:r>
              <a:rPr lang="en-US" sz="6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6000" dirty="0" err="1" smtClean="0">
                <a:latin typeface="SutonnyOMJ" pitchFamily="2" charset="0"/>
                <a:cs typeface="SutonnyOMJ" pitchFamily="2" charset="0"/>
              </a:rPr>
              <a:t>মাটির</a:t>
            </a:r>
            <a:r>
              <a:rPr lang="en-US" sz="6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6000" dirty="0" err="1" smtClean="0">
                <a:latin typeface="SutonnyOMJ" pitchFamily="2" charset="0"/>
                <a:cs typeface="SutonnyOMJ" pitchFamily="2" charset="0"/>
              </a:rPr>
              <a:t>উৎপাদন</a:t>
            </a:r>
            <a:r>
              <a:rPr lang="en-US" sz="6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6000" dirty="0" err="1" smtClean="0">
                <a:latin typeface="SutonnyOMJ" pitchFamily="2" charset="0"/>
                <a:cs typeface="SutonnyOMJ" pitchFamily="2" charset="0"/>
              </a:rPr>
              <a:t>ক্ষমতা</a:t>
            </a:r>
            <a:r>
              <a:rPr lang="en-US" sz="6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6000" dirty="0" err="1" smtClean="0">
                <a:latin typeface="SutonnyOMJ" pitchFamily="2" charset="0"/>
                <a:cs typeface="SutonnyOMJ" pitchFamily="2" charset="0"/>
              </a:rPr>
              <a:t>বলে</a:t>
            </a:r>
            <a:r>
              <a:rPr lang="en-US" sz="6000" dirty="0" smtClean="0">
                <a:latin typeface="SutonnyOMJ" pitchFamily="2" charset="0"/>
                <a:cs typeface="SutonnyOMJ" pitchFamily="2" charset="0"/>
              </a:rPr>
              <a:t>।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133600"/>
          </a:xfrm>
        </p:spPr>
        <p:txBody>
          <a:bodyPr>
            <a:noAutofit/>
          </a:bodyPr>
          <a:lstStyle/>
          <a:p>
            <a:r>
              <a:rPr lang="en-US" sz="6600" dirty="0" err="1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মাটির</a:t>
            </a:r>
            <a:r>
              <a:rPr lang="en-US" sz="6600" dirty="0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6600" dirty="0" err="1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উর্বরতা</a:t>
            </a:r>
            <a:r>
              <a:rPr lang="en-US" sz="6600" dirty="0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 ও </a:t>
            </a:r>
            <a:r>
              <a:rPr lang="en-US" sz="6600" dirty="0" err="1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উৎপাদন</a:t>
            </a:r>
            <a:r>
              <a:rPr lang="en-US" sz="6600" dirty="0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6600" dirty="0" err="1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ক্ষমতাবৃদ্ধির</a:t>
            </a:r>
            <a:r>
              <a:rPr lang="en-US" sz="6600" dirty="0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6600" dirty="0" err="1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উপায়ঃ</a:t>
            </a:r>
            <a:endParaRPr lang="en-US" sz="6600" dirty="0">
              <a:solidFill>
                <a:srgbClr val="7030A0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3437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>
                <a:latin typeface="SutonnyOMJ" pitchFamily="2" charset="0"/>
                <a:cs typeface="SutonnyOMJ" pitchFamily="2" charset="0"/>
              </a:rPr>
              <a:t>১.শস্য </a:t>
            </a:r>
            <a:r>
              <a:rPr lang="en-US" sz="4800" dirty="0" err="1" smtClean="0">
                <a:latin typeface="SutonnyOMJ" pitchFamily="2" charset="0"/>
                <a:cs typeface="SutonnyOMJ" pitchFamily="2" charset="0"/>
              </a:rPr>
              <a:t>পযার্য়</a:t>
            </a:r>
            <a:r>
              <a:rPr lang="en-US" sz="4800" dirty="0" smtClean="0">
                <a:latin typeface="SutonnyOMJ" pitchFamily="2" charset="0"/>
                <a:cs typeface="SutonnyOMJ" pitchFamily="2" charset="0"/>
              </a:rPr>
              <a:t> :</a:t>
            </a:r>
          </a:p>
          <a:p>
            <a:pPr>
              <a:buNone/>
            </a:pPr>
            <a:r>
              <a:rPr lang="en-US" sz="4800" dirty="0" smtClean="0">
                <a:latin typeface="SutonnyOMJ" pitchFamily="2" charset="0"/>
                <a:cs typeface="SutonnyOMJ" pitchFamily="2" charset="0"/>
              </a:rPr>
              <a:t>২.আচ্ছাদন </a:t>
            </a:r>
            <a:r>
              <a:rPr lang="en-US" sz="4800" dirty="0" err="1" smtClean="0">
                <a:latin typeface="SutonnyOMJ" pitchFamily="2" charset="0"/>
                <a:cs typeface="SutonnyOMJ" pitchFamily="2" charset="0"/>
              </a:rPr>
              <a:t>ফসল</a:t>
            </a:r>
            <a:endParaRPr lang="en-US" sz="4800" dirty="0" smtClean="0">
              <a:latin typeface="SutonnyOMJ" pitchFamily="2" charset="0"/>
              <a:cs typeface="SutonnyOMJ" pitchFamily="2" charset="0"/>
            </a:endParaRPr>
          </a:p>
          <a:p>
            <a:pPr>
              <a:buNone/>
            </a:pPr>
            <a:r>
              <a:rPr lang="en-US" sz="4800" dirty="0" smtClean="0">
                <a:latin typeface="SutonnyOMJ" pitchFamily="2" charset="0"/>
                <a:cs typeface="SutonnyOMJ" pitchFamily="2" charset="0"/>
              </a:rPr>
              <a:t>৩.জাবড়া </a:t>
            </a:r>
            <a:r>
              <a:rPr lang="en-US" sz="4800" dirty="0" err="1" smtClean="0">
                <a:latin typeface="SutonnyOMJ" pitchFamily="2" charset="0"/>
                <a:cs typeface="SutonnyOMJ" pitchFamily="2" charset="0"/>
              </a:rPr>
              <a:t>দেওয়া</a:t>
            </a:r>
            <a:endParaRPr lang="en-US" sz="4800" dirty="0" smtClean="0">
              <a:latin typeface="SutonnyOMJ" pitchFamily="2" charset="0"/>
              <a:cs typeface="SutonnyOMJ" pitchFamily="2" charset="0"/>
            </a:endParaRPr>
          </a:p>
          <a:p>
            <a:pPr>
              <a:buNone/>
            </a:pPr>
            <a:r>
              <a:rPr lang="en-US" sz="4800" dirty="0">
                <a:latin typeface="SutonnyOMJ" pitchFamily="2" charset="0"/>
                <a:cs typeface="SutonnyOMJ" pitchFamily="2" charset="0"/>
              </a:rPr>
              <a:t>৪</a:t>
            </a:r>
            <a:r>
              <a:rPr lang="en-US" sz="4800" dirty="0" smtClean="0">
                <a:latin typeface="SutonnyOMJ" pitchFamily="2" charset="0"/>
                <a:cs typeface="SutonnyOMJ" pitchFamily="2" charset="0"/>
              </a:rPr>
              <a:t>.ফসল </a:t>
            </a:r>
            <a:r>
              <a:rPr lang="en-US" sz="4800" dirty="0" err="1" smtClean="0">
                <a:latin typeface="SutonnyOMJ" pitchFamily="2" charset="0"/>
                <a:cs typeface="SutonnyOMJ" pitchFamily="2" charset="0"/>
              </a:rPr>
              <a:t>ব্যবস্থাপনা</a:t>
            </a:r>
            <a:endParaRPr lang="en-US" sz="4800" dirty="0" smtClean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125 0.12122  L 0.077 0.31704  L -0.077 0.31704  L -0.125 0.12122  L 0 0  Z" pathEditMode="relative" ptsTypes="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125 0.12122  L 0.077 0.31704  L -0.077 0.31704  L -0.125 0.12122  L 0 0  Z" pathEditMode="relative" ptsTypes="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125 0.12122  L 0.077 0.31704  L -0.077 0.31704  L -0.125 0.12122  L 0 0  Z" pathEditMode="relative" ptsTypes="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125 0.12122  L 0.077 0.31704  L -0.077 0.31704  L -0.125 0.12122  L 0 0  Z" pathEditMode="relative" ptsTypes="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Autofit/>
          </a:bodyPr>
          <a:lstStyle/>
          <a:p>
            <a:r>
              <a:rPr lang="en-US" sz="6600" dirty="0" err="1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মাটির</a:t>
            </a:r>
            <a:r>
              <a:rPr lang="en-US" sz="6600" dirty="0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6600" dirty="0" err="1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উর্বরতা</a:t>
            </a:r>
            <a:r>
              <a:rPr lang="en-US" sz="6600" dirty="0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 ও </a:t>
            </a:r>
            <a:r>
              <a:rPr lang="en-US" sz="6600" dirty="0" err="1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উৎপাদন</a:t>
            </a:r>
            <a:r>
              <a:rPr lang="en-US" sz="6600" dirty="0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6600" dirty="0" err="1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ক্ষমতাবৃদ্ধির</a:t>
            </a:r>
            <a:r>
              <a:rPr lang="en-US" sz="6600" dirty="0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6600" dirty="0" err="1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উপায়ঃ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8443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sz="5400" dirty="0" smtClean="0">
                <a:latin typeface="SutonnyOMJ" pitchFamily="2" charset="0"/>
                <a:cs typeface="SutonnyOMJ" pitchFamily="2" charset="0"/>
              </a:rPr>
              <a:t>৫.রাসায়নিক </a:t>
            </a:r>
            <a:r>
              <a:rPr lang="en-US" sz="5400" dirty="0" err="1" smtClean="0">
                <a:latin typeface="SutonnyOMJ" pitchFamily="2" charset="0"/>
                <a:cs typeface="SutonnyOMJ" pitchFamily="2" charset="0"/>
              </a:rPr>
              <a:t>সার</a:t>
            </a:r>
            <a:r>
              <a:rPr lang="en-US" sz="5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5400" dirty="0" err="1" smtClean="0">
                <a:latin typeface="SutonnyOMJ" pitchFamily="2" charset="0"/>
                <a:cs typeface="SutonnyOMJ" pitchFamily="2" charset="0"/>
              </a:rPr>
              <a:t>প্রয়োগ</a:t>
            </a:r>
            <a:endParaRPr lang="en-US" sz="5400" dirty="0" smtClean="0">
              <a:latin typeface="SutonnyOMJ" pitchFamily="2" charset="0"/>
              <a:cs typeface="SutonnyOMJ" pitchFamily="2" charset="0"/>
            </a:endParaRPr>
          </a:p>
          <a:p>
            <a:pPr>
              <a:buNone/>
            </a:pPr>
            <a:r>
              <a:rPr lang="en-US" sz="5400" dirty="0" smtClean="0">
                <a:latin typeface="SutonnyOMJ" pitchFamily="2" charset="0"/>
                <a:cs typeface="SutonnyOMJ" pitchFamily="2" charset="0"/>
              </a:rPr>
              <a:t>৬.জৈব </a:t>
            </a:r>
            <a:r>
              <a:rPr lang="en-US" sz="5400" dirty="0" err="1" smtClean="0">
                <a:latin typeface="SutonnyOMJ" pitchFamily="2" charset="0"/>
                <a:cs typeface="SutonnyOMJ" pitchFamily="2" charset="0"/>
              </a:rPr>
              <a:t>সার</a:t>
            </a:r>
            <a:r>
              <a:rPr lang="en-US" sz="5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5400" dirty="0" err="1" smtClean="0">
                <a:latin typeface="SutonnyOMJ" pitchFamily="2" charset="0"/>
                <a:cs typeface="SutonnyOMJ" pitchFamily="2" charset="0"/>
              </a:rPr>
              <a:t>প্রয়োগ</a:t>
            </a:r>
            <a:endParaRPr lang="en-US" sz="5400" dirty="0" smtClean="0">
              <a:latin typeface="SutonnyOMJ" pitchFamily="2" charset="0"/>
              <a:cs typeface="SutonnyOMJ" pitchFamily="2" charset="0"/>
            </a:endParaRPr>
          </a:p>
          <a:p>
            <a:pPr>
              <a:buNone/>
            </a:pPr>
            <a:r>
              <a:rPr lang="en-US" sz="5400" dirty="0" smtClean="0">
                <a:latin typeface="SutonnyOMJ" pitchFamily="2" charset="0"/>
                <a:cs typeface="SutonnyOMJ" pitchFamily="2" charset="0"/>
              </a:rPr>
              <a:t>৭.বন্যা </a:t>
            </a:r>
            <a:r>
              <a:rPr lang="en-US" sz="5400" dirty="0" err="1" smtClean="0">
                <a:latin typeface="SutonnyOMJ" pitchFamily="2" charset="0"/>
                <a:cs typeface="SutonnyOMJ" pitchFamily="2" charset="0"/>
              </a:rPr>
              <a:t>নিয়ন্ত্রণ</a:t>
            </a:r>
            <a:endParaRPr lang="en-US" sz="5400" dirty="0" smtClean="0">
              <a:latin typeface="SutonnyOMJ" pitchFamily="2" charset="0"/>
              <a:cs typeface="SutonnyOMJ" pitchFamily="2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782762"/>
          </a:xfrm>
        </p:spPr>
        <p:txBody>
          <a:bodyPr>
            <a:noAutofit/>
          </a:bodyPr>
          <a:lstStyle/>
          <a:p>
            <a:r>
              <a:rPr lang="en-US" sz="6000" dirty="0" err="1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মাটির</a:t>
            </a:r>
            <a:r>
              <a:rPr lang="en-US" sz="6000" dirty="0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উর্বরতা</a:t>
            </a:r>
            <a:r>
              <a:rPr lang="en-US" sz="6000" dirty="0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 ও </a:t>
            </a:r>
            <a:r>
              <a:rPr lang="en-US" sz="6000" dirty="0" err="1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উৎপাদন</a:t>
            </a:r>
            <a:r>
              <a:rPr lang="en-US" sz="6000" dirty="0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ক্ষমতাবৃদ্ধির</a:t>
            </a:r>
            <a:r>
              <a:rPr lang="en-US" sz="6000" dirty="0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উপায়ঃ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343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sz="4800" dirty="0" smtClean="0">
                <a:latin typeface="SutonnyOMJ" pitchFamily="2" charset="0"/>
                <a:cs typeface="SutonnyOMJ" pitchFamily="2" charset="0"/>
              </a:rPr>
              <a:t>৮.ভূমিক্ষয় </a:t>
            </a:r>
            <a:r>
              <a:rPr lang="en-US" sz="4800" dirty="0" err="1" smtClean="0">
                <a:latin typeface="SutonnyOMJ" pitchFamily="2" charset="0"/>
                <a:cs typeface="SutonnyOMJ" pitchFamily="2" charset="0"/>
              </a:rPr>
              <a:t>রোধ</a:t>
            </a:r>
            <a:endParaRPr lang="en-US" sz="4800" dirty="0" smtClean="0">
              <a:latin typeface="SutonnyOMJ" pitchFamily="2" charset="0"/>
              <a:cs typeface="SutonnyOMJ" pitchFamily="2" charset="0"/>
            </a:endParaRPr>
          </a:p>
          <a:p>
            <a:pPr>
              <a:buNone/>
            </a:pPr>
            <a:r>
              <a:rPr lang="en-US" sz="4800" dirty="0" smtClean="0">
                <a:latin typeface="SutonnyOMJ" pitchFamily="2" charset="0"/>
                <a:cs typeface="SutonnyOMJ" pitchFamily="2" charset="0"/>
              </a:rPr>
              <a:t>৯. </a:t>
            </a:r>
            <a:r>
              <a:rPr lang="en-US" sz="4800" dirty="0" err="1" smtClean="0">
                <a:latin typeface="SutonnyOMJ" pitchFamily="2" charset="0"/>
                <a:cs typeface="SutonnyOMJ" pitchFamily="2" charset="0"/>
              </a:rPr>
              <a:t>অম্নমান</a:t>
            </a:r>
            <a:r>
              <a:rPr lang="en-US" sz="48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800" dirty="0" err="1" smtClean="0">
                <a:latin typeface="SutonnyOMJ" pitchFamily="2" charset="0"/>
                <a:cs typeface="SutonnyOMJ" pitchFamily="2" charset="0"/>
              </a:rPr>
              <a:t>নিয়ন্ত্রণ</a:t>
            </a:r>
            <a:r>
              <a:rPr lang="en-US" sz="48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800" dirty="0" err="1" smtClean="0">
                <a:latin typeface="SutonnyOMJ" pitchFamily="2" charset="0"/>
                <a:cs typeface="SutonnyOMJ" pitchFamily="2" charset="0"/>
              </a:rPr>
              <a:t>করা</a:t>
            </a:r>
            <a:endParaRPr lang="en-US" sz="4800" dirty="0" smtClean="0">
              <a:latin typeface="SutonnyOMJ" pitchFamily="2" charset="0"/>
              <a:cs typeface="SutonnyOMJ" pitchFamily="2" charset="0"/>
            </a:endParaRPr>
          </a:p>
          <a:p>
            <a:pPr>
              <a:buNone/>
            </a:pPr>
            <a:r>
              <a:rPr lang="en-US" sz="4800" dirty="0" smtClean="0">
                <a:latin typeface="SutonnyOMJ" pitchFamily="2" charset="0"/>
                <a:cs typeface="SutonnyOMJ" pitchFamily="2" charset="0"/>
              </a:rPr>
              <a:t>১০.শিম </a:t>
            </a:r>
            <a:r>
              <a:rPr lang="en-US" sz="4800" dirty="0" err="1" smtClean="0">
                <a:latin typeface="SutonnyOMJ" pitchFamily="2" charset="0"/>
                <a:cs typeface="SutonnyOMJ" pitchFamily="2" charset="0"/>
              </a:rPr>
              <a:t>জাতীয়</a:t>
            </a:r>
            <a:r>
              <a:rPr lang="en-US" sz="48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800" dirty="0" err="1" smtClean="0">
                <a:latin typeface="SutonnyOMJ" pitchFamily="2" charset="0"/>
                <a:cs typeface="SutonnyOMJ" pitchFamily="2" charset="0"/>
              </a:rPr>
              <a:t>ফসল</a:t>
            </a:r>
            <a:r>
              <a:rPr lang="en-US" sz="48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800" dirty="0" err="1" smtClean="0">
                <a:latin typeface="SutonnyOMJ" pitchFamily="2" charset="0"/>
                <a:cs typeface="SutonnyOMJ" pitchFamily="2" charset="0"/>
              </a:rPr>
              <a:t>চাষ</a:t>
            </a:r>
            <a:endParaRPr lang="en-US" sz="4800" dirty="0" smtClean="0">
              <a:latin typeface="SutonnyOMJ" pitchFamily="2" charset="0"/>
              <a:cs typeface="SutonnyOMJ" pitchFamily="2" charset="0"/>
            </a:endParaRPr>
          </a:p>
          <a:p>
            <a:pPr>
              <a:buNone/>
            </a:pPr>
            <a:r>
              <a:rPr lang="en-US" sz="4800" dirty="0" smtClean="0">
                <a:latin typeface="SutonnyOMJ" pitchFamily="2" charset="0"/>
                <a:cs typeface="SutonnyOMJ" pitchFamily="2" charset="0"/>
              </a:rPr>
              <a:t>১১. </a:t>
            </a:r>
            <a:r>
              <a:rPr lang="en-US" sz="4800" dirty="0" err="1" smtClean="0">
                <a:latin typeface="SutonnyOMJ" pitchFamily="2" charset="0"/>
                <a:cs typeface="SutonnyOMJ" pitchFamily="2" charset="0"/>
              </a:rPr>
              <a:t>আগাছা</a:t>
            </a:r>
            <a:r>
              <a:rPr lang="en-US" sz="48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800" dirty="0" err="1" smtClean="0">
                <a:latin typeface="SutonnyOMJ" pitchFamily="2" charset="0"/>
                <a:cs typeface="SutonnyOMJ" pitchFamily="2" charset="0"/>
              </a:rPr>
              <a:t>দমন</a:t>
            </a:r>
            <a:endParaRPr lang="en-US" sz="4800" dirty="0" smtClean="0">
              <a:latin typeface="SutonnyOMJ" pitchFamily="2" charset="0"/>
              <a:cs typeface="SutonnyOMJ" pitchFamily="2" charset="0"/>
            </a:endParaRPr>
          </a:p>
          <a:p>
            <a:pPr>
              <a:buNone/>
            </a:pPr>
            <a:r>
              <a:rPr lang="en-US" sz="4800" dirty="0" smtClean="0">
                <a:latin typeface="SutonnyOMJ" pitchFamily="2" charset="0"/>
                <a:cs typeface="SutonnyOMJ" pitchFamily="2" charset="0"/>
              </a:rPr>
              <a:t>১২. </a:t>
            </a:r>
            <a:r>
              <a:rPr lang="en-US" sz="4800" dirty="0" err="1" smtClean="0">
                <a:latin typeface="SutonnyOMJ" pitchFamily="2" charset="0"/>
                <a:cs typeface="SutonnyOMJ" pitchFamily="2" charset="0"/>
              </a:rPr>
              <a:t>সেচ</a:t>
            </a:r>
            <a:r>
              <a:rPr lang="en-US" sz="4800" dirty="0" smtClean="0">
                <a:latin typeface="SutonnyOMJ" pitchFamily="2" charset="0"/>
                <a:cs typeface="SutonnyOMJ" pitchFamily="2" charset="0"/>
              </a:rPr>
              <a:t> ও </a:t>
            </a:r>
            <a:r>
              <a:rPr lang="en-US" sz="4800" dirty="0" err="1" smtClean="0">
                <a:latin typeface="SutonnyOMJ" pitchFamily="2" charset="0"/>
                <a:cs typeface="SutonnyOMJ" pitchFamily="2" charset="0"/>
              </a:rPr>
              <a:t>নিষ্কাশনের</a:t>
            </a:r>
            <a:r>
              <a:rPr lang="en-US" sz="48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800" dirty="0" err="1" smtClean="0">
                <a:latin typeface="SutonnyOMJ" pitchFamily="2" charset="0"/>
                <a:cs typeface="SutonnyOMJ" pitchFamily="2" charset="0"/>
              </a:rPr>
              <a:t>ব্যবস্থা</a:t>
            </a:r>
            <a:endParaRPr lang="en-US" sz="4800" dirty="0" smtClean="0">
              <a:latin typeface="SutonnyOMJ" pitchFamily="2" charset="0"/>
              <a:cs typeface="SutonnyOMJ" pitchFamily="2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Autofit/>
          </a:bodyPr>
          <a:lstStyle/>
          <a:p>
            <a:r>
              <a:rPr lang="en-US" sz="6600" dirty="0" err="1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মাটির</a:t>
            </a:r>
            <a:r>
              <a:rPr lang="en-US" sz="6600" dirty="0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6600" dirty="0" err="1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উর্বরতা</a:t>
            </a:r>
            <a:r>
              <a:rPr lang="en-US" sz="6600" dirty="0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 ও </a:t>
            </a:r>
            <a:r>
              <a:rPr lang="en-US" sz="6600" dirty="0" err="1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উৎপাদন</a:t>
            </a:r>
            <a:r>
              <a:rPr lang="en-US" sz="6600" dirty="0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6600" dirty="0" err="1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ক্ষমতাবৃদ্ধির</a:t>
            </a:r>
            <a:r>
              <a:rPr lang="en-US" sz="6600" dirty="0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6600" dirty="0" err="1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উপায়ঃ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79637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>
                <a:latin typeface="SutonnyOMJ" pitchFamily="2" charset="0"/>
                <a:cs typeface="SutonnyOMJ" pitchFamily="2" charset="0"/>
              </a:rPr>
              <a:t>১৩.জমির </a:t>
            </a:r>
            <a:r>
              <a:rPr lang="en-US" sz="5400" dirty="0" err="1" smtClean="0">
                <a:latin typeface="SutonnyOMJ" pitchFamily="2" charset="0"/>
                <a:cs typeface="SutonnyOMJ" pitchFamily="2" charset="0"/>
              </a:rPr>
              <a:t>সঠিক</a:t>
            </a:r>
            <a:r>
              <a:rPr lang="en-US" sz="5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5400" dirty="0" err="1" smtClean="0">
                <a:latin typeface="SutonnyOMJ" pitchFamily="2" charset="0"/>
                <a:cs typeface="SutonnyOMJ" pitchFamily="2" charset="0"/>
              </a:rPr>
              <a:t>ব্যবহার</a:t>
            </a:r>
            <a:endParaRPr lang="en-US" sz="5400" dirty="0" smtClean="0">
              <a:latin typeface="SutonnyOMJ" pitchFamily="2" charset="0"/>
              <a:cs typeface="SutonnyOMJ" pitchFamily="2" charset="0"/>
            </a:endParaRPr>
          </a:p>
          <a:p>
            <a:pPr>
              <a:buNone/>
            </a:pPr>
            <a:r>
              <a:rPr lang="en-US" sz="5400" dirty="0" smtClean="0">
                <a:latin typeface="SutonnyOMJ" pitchFamily="2" charset="0"/>
                <a:cs typeface="SutonnyOMJ" pitchFamily="2" charset="0"/>
              </a:rPr>
              <a:t>১৪.উর্বর </a:t>
            </a:r>
            <a:r>
              <a:rPr lang="en-US" sz="5400" dirty="0" err="1" smtClean="0">
                <a:latin typeface="SutonnyOMJ" pitchFamily="2" charset="0"/>
                <a:cs typeface="SutonnyOMJ" pitchFamily="2" charset="0"/>
              </a:rPr>
              <a:t>মাটি</a:t>
            </a:r>
            <a:r>
              <a:rPr lang="en-US" sz="5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5400" dirty="0" err="1" smtClean="0">
                <a:latin typeface="SutonnyOMJ" pitchFamily="2" charset="0"/>
                <a:cs typeface="SutonnyOMJ" pitchFamily="2" charset="0"/>
              </a:rPr>
              <a:t>প্রয়োগ</a:t>
            </a:r>
            <a:endParaRPr lang="en-US" sz="5400" dirty="0" smtClean="0">
              <a:latin typeface="SutonnyOMJ" pitchFamily="2" charset="0"/>
              <a:cs typeface="SutonnyOMJ" pitchFamily="2" charset="0"/>
            </a:endParaRPr>
          </a:p>
          <a:p>
            <a:pPr>
              <a:buNone/>
            </a:pPr>
            <a:r>
              <a:rPr lang="en-US" sz="5400" dirty="0" smtClean="0">
                <a:latin typeface="SutonnyOMJ" pitchFamily="2" charset="0"/>
                <a:cs typeface="SutonnyOMJ" pitchFamily="2" charset="0"/>
              </a:rPr>
              <a:t>১৫.জমিকে </a:t>
            </a:r>
            <a:r>
              <a:rPr lang="en-US" sz="5400" dirty="0" err="1" smtClean="0">
                <a:latin typeface="SutonnyOMJ" pitchFamily="2" charset="0"/>
                <a:cs typeface="SutonnyOMJ" pitchFamily="2" charset="0"/>
              </a:rPr>
              <a:t>বিশ্রম</a:t>
            </a:r>
            <a:r>
              <a:rPr lang="en-US" sz="5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5400" dirty="0" err="1" smtClean="0">
                <a:latin typeface="SutonnyOMJ" pitchFamily="2" charset="0"/>
                <a:cs typeface="SutonnyOMJ" pitchFamily="2" charset="0"/>
              </a:rPr>
              <a:t>দেওয়া</a:t>
            </a:r>
            <a:endParaRPr lang="en-US" sz="5400" dirty="0" smtClean="0">
              <a:latin typeface="SutonnyOMJ" pitchFamily="2" charset="0"/>
              <a:cs typeface="SutonnyOMJ" pitchFamily="2" charset="0"/>
            </a:endParaRPr>
          </a:p>
          <a:p>
            <a:pPr>
              <a:buNone/>
            </a:pPr>
            <a:r>
              <a:rPr lang="en-US" sz="5400" dirty="0" smtClean="0">
                <a:latin typeface="SutonnyOMJ" pitchFamily="2" charset="0"/>
                <a:cs typeface="SutonnyOMJ" pitchFamily="2" charset="0"/>
              </a:rPr>
              <a:t>১৬. </a:t>
            </a:r>
            <a:r>
              <a:rPr lang="en-US" sz="5400" dirty="0" err="1" smtClean="0">
                <a:latin typeface="SutonnyOMJ" pitchFamily="2" charset="0"/>
                <a:cs typeface="SutonnyOMJ" pitchFamily="2" charset="0"/>
              </a:rPr>
              <a:t>বনায়ন</a:t>
            </a:r>
            <a:r>
              <a:rPr lang="en-US" sz="5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5400" dirty="0" err="1" smtClean="0">
                <a:latin typeface="SutonnyOMJ" pitchFamily="2" charset="0"/>
                <a:cs typeface="SutonnyOMJ" pitchFamily="2" charset="0"/>
              </a:rPr>
              <a:t>সৃষ্টি</a:t>
            </a:r>
            <a:r>
              <a:rPr lang="en-US" sz="5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5400" dirty="0" err="1" smtClean="0">
                <a:latin typeface="SutonnyOMJ" pitchFamily="2" charset="0"/>
                <a:cs typeface="SutonnyOMJ" pitchFamily="2" charset="0"/>
              </a:rPr>
              <a:t>করা</a:t>
            </a:r>
            <a:endParaRPr lang="en-US" sz="5400" dirty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382000" cy="746760"/>
          </a:xfrm>
        </p:spPr>
        <p:txBody>
          <a:bodyPr>
            <a:noAutofit/>
          </a:bodyPr>
          <a:lstStyle/>
          <a:p>
            <a:r>
              <a:rPr lang="en-US" sz="4400" dirty="0" err="1" smtClean="0">
                <a:latin typeface="SutonnyOMJ" pitchFamily="2" charset="0"/>
                <a:cs typeface="SutonnyOMJ" pitchFamily="2" charset="0"/>
              </a:rPr>
              <a:t>মাটির</a:t>
            </a:r>
            <a:r>
              <a:rPr lang="en-US" sz="4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400" dirty="0" err="1" smtClean="0">
                <a:latin typeface="SutonnyOMJ" pitchFamily="2" charset="0"/>
                <a:cs typeface="SutonnyOMJ" pitchFamily="2" charset="0"/>
              </a:rPr>
              <a:t>উর্বরতা</a:t>
            </a:r>
            <a:r>
              <a:rPr lang="en-US" sz="4400" dirty="0" smtClean="0">
                <a:latin typeface="SutonnyOMJ" pitchFamily="2" charset="0"/>
                <a:cs typeface="SutonnyOMJ" pitchFamily="2" charset="0"/>
              </a:rPr>
              <a:t> ও </a:t>
            </a:r>
            <a:r>
              <a:rPr lang="en-US" sz="4400" dirty="0" err="1" smtClean="0">
                <a:latin typeface="SutonnyOMJ" pitchFamily="2" charset="0"/>
                <a:cs typeface="SutonnyOMJ" pitchFamily="2" charset="0"/>
              </a:rPr>
              <a:t>উৎপাদন</a:t>
            </a:r>
            <a:r>
              <a:rPr lang="en-US" sz="4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400" dirty="0" err="1" smtClean="0">
                <a:latin typeface="SutonnyOMJ" pitchFamily="2" charset="0"/>
                <a:cs typeface="SutonnyOMJ" pitchFamily="2" charset="0"/>
              </a:rPr>
              <a:t>ক্ষমতা</a:t>
            </a:r>
            <a:r>
              <a:rPr lang="en-US" sz="4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400" dirty="0" err="1" smtClean="0">
                <a:latin typeface="SutonnyOMJ" pitchFamily="2" charset="0"/>
                <a:cs typeface="SutonnyOMJ" pitchFamily="2" charset="0"/>
              </a:rPr>
              <a:t>মধ্যে</a:t>
            </a:r>
            <a:r>
              <a:rPr lang="en-US" sz="4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400" dirty="0" err="1" smtClean="0">
                <a:latin typeface="SutonnyOMJ" pitchFamily="2" charset="0"/>
                <a:cs typeface="SutonnyOMJ" pitchFamily="2" charset="0"/>
              </a:rPr>
              <a:t>পার্থক্য</a:t>
            </a:r>
            <a:endParaRPr lang="en-US" sz="4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82001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3829"/>
                <a:gridCol w="2873829"/>
                <a:gridCol w="2634343"/>
              </a:tblGrid>
              <a:tr h="711200"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latin typeface="SutonnyOMJ" pitchFamily="2" charset="0"/>
                          <a:cs typeface="SutonnyOMJ" pitchFamily="2" charset="0"/>
                        </a:rPr>
                        <a:t>পার্থক্য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latin typeface="SutonnyOMJ" pitchFamily="2" charset="0"/>
                          <a:cs typeface="SutonnyOMJ" pitchFamily="2" charset="0"/>
                        </a:rPr>
                        <a:t>মাটির</a:t>
                      </a:r>
                      <a:r>
                        <a:rPr lang="en-US" sz="3600" dirty="0" smtClean="0">
                          <a:latin typeface="SutonnyOMJ" pitchFamily="2" charset="0"/>
                          <a:cs typeface="SutonnyOMJ" pitchFamily="2" charset="0"/>
                        </a:rPr>
                        <a:t> </a:t>
                      </a:r>
                      <a:r>
                        <a:rPr lang="en-US" sz="3600" dirty="0" err="1" smtClean="0">
                          <a:latin typeface="SutonnyOMJ" pitchFamily="2" charset="0"/>
                          <a:cs typeface="SutonnyOMJ" pitchFamily="2" charset="0"/>
                        </a:rPr>
                        <a:t>উর্বরতা</a:t>
                      </a:r>
                      <a:r>
                        <a:rPr lang="en-US" sz="3600" dirty="0" smtClean="0">
                          <a:latin typeface="SutonnyOMJ" pitchFamily="2" charset="0"/>
                          <a:cs typeface="SutonnyOMJ" pitchFamily="2" charset="0"/>
                        </a:rPr>
                        <a:t> 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latin typeface="SutonnyOMJ" pitchFamily="2" charset="0"/>
                          <a:cs typeface="SutonnyOMJ" pitchFamily="2" charset="0"/>
                        </a:rPr>
                        <a:t>উৎপাদন</a:t>
                      </a:r>
                      <a:r>
                        <a:rPr lang="en-US" sz="3600" dirty="0" smtClean="0">
                          <a:latin typeface="SutonnyOMJ" pitchFamily="2" charset="0"/>
                          <a:cs typeface="SutonnyOMJ" pitchFamily="2" charset="0"/>
                        </a:rPr>
                        <a:t> </a:t>
                      </a:r>
                      <a:r>
                        <a:rPr lang="en-US" sz="3600" dirty="0" err="1" smtClean="0">
                          <a:latin typeface="SutonnyOMJ" pitchFamily="2" charset="0"/>
                          <a:cs typeface="SutonnyOMJ" pitchFamily="2" charset="0"/>
                        </a:rPr>
                        <a:t>ক্ষমতা</a:t>
                      </a:r>
                      <a:r>
                        <a:rPr lang="en-US" sz="3600" dirty="0" smtClean="0">
                          <a:latin typeface="SutonnyOMJ" pitchFamily="2" charset="0"/>
                          <a:cs typeface="SutonnyOMJ" pitchFamily="2" charset="0"/>
                        </a:rPr>
                        <a:t> </a:t>
                      </a:r>
                      <a:endParaRPr lang="en-US" sz="3600" dirty="0"/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en-US" sz="3600" dirty="0" smtClean="0">
                          <a:latin typeface="SutonnyOMJ" pitchFamily="2" charset="0"/>
                          <a:cs typeface="SutonnyOMJ" pitchFamily="2" charset="0"/>
                        </a:rPr>
                        <a:t>১.সংজ্ঞা</a:t>
                      </a:r>
                      <a:endParaRPr lang="en-US" sz="3600" dirty="0">
                        <a:latin typeface="SutonnyOMJ" pitchFamily="2" charset="0"/>
                        <a:cs typeface="SutonnyO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/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SutonnyOMJ" pitchFamily="2" charset="0"/>
                          <a:cs typeface="SutonnyOMJ" pitchFamily="2" charset="0"/>
                        </a:rPr>
                        <a:t>২.নির্ভরশীলতা</a:t>
                      </a:r>
                      <a:endParaRPr lang="en-US" sz="3600" dirty="0">
                        <a:latin typeface="SutonnyOMJ" pitchFamily="2" charset="0"/>
                        <a:cs typeface="SutonnyO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/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SutonnyOMJ" pitchFamily="2" charset="0"/>
                          <a:cs typeface="SutonnyOMJ" pitchFamily="2" charset="0"/>
                        </a:rPr>
                        <a:t>৩. </a:t>
                      </a:r>
                      <a:r>
                        <a:rPr lang="en-US" sz="3600" dirty="0" err="1" smtClean="0">
                          <a:latin typeface="SutonnyOMJ" pitchFamily="2" charset="0"/>
                          <a:cs typeface="SutonnyOMJ" pitchFamily="2" charset="0"/>
                        </a:rPr>
                        <a:t>গুনাগুণ</a:t>
                      </a:r>
                      <a:endParaRPr lang="en-US" sz="3600" dirty="0">
                        <a:latin typeface="SutonnyOMJ" pitchFamily="2" charset="0"/>
                        <a:cs typeface="SutonnyO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/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SutonnyOMJ" pitchFamily="2" charset="0"/>
                          <a:cs typeface="SutonnyOMJ" pitchFamily="2" charset="0"/>
                        </a:rPr>
                        <a:t>৪.বৃদ্ধির</a:t>
                      </a:r>
                      <a:r>
                        <a:rPr lang="en-US" sz="3600" baseline="0" dirty="0" smtClean="0">
                          <a:latin typeface="SutonnyOMJ" pitchFamily="2" charset="0"/>
                          <a:cs typeface="SutonnyOMJ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SutonnyOMJ" pitchFamily="2" charset="0"/>
                          <a:cs typeface="SutonnyOMJ" pitchFamily="2" charset="0"/>
                        </a:rPr>
                        <a:t>উপায়</a:t>
                      </a:r>
                      <a:endParaRPr lang="en-US" sz="3600" dirty="0">
                        <a:latin typeface="SutonnyOMJ" pitchFamily="2" charset="0"/>
                        <a:cs typeface="SutonnyO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/>
                    </a:p>
                  </a:txBody>
                  <a:tcPr/>
                </a:tc>
              </a:tr>
              <a:tr h="1320800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SutonnyOMJ" pitchFamily="2" charset="0"/>
                          <a:cs typeface="SutonnyOMJ" pitchFamily="2" charset="0"/>
                        </a:rPr>
                        <a:t>৫.হ্রাস </a:t>
                      </a:r>
                      <a:r>
                        <a:rPr lang="en-US" sz="3600" dirty="0" err="1" smtClean="0">
                          <a:latin typeface="SutonnyOMJ" pitchFamily="2" charset="0"/>
                          <a:cs typeface="SutonnyOMJ" pitchFamily="2" charset="0"/>
                        </a:rPr>
                        <a:t>বৃদ্ধি</a:t>
                      </a:r>
                      <a:endParaRPr lang="en-US" sz="3600" dirty="0" smtClean="0">
                        <a:latin typeface="SutonnyOMJ" pitchFamily="2" charset="0"/>
                        <a:cs typeface="SutonnyOMJ" pitchFamily="2" charset="0"/>
                      </a:endParaRPr>
                    </a:p>
                    <a:p>
                      <a:r>
                        <a:rPr lang="en-US" sz="3600" dirty="0" smtClean="0">
                          <a:latin typeface="SutonnyOMJ" pitchFamily="2" charset="0"/>
                          <a:cs typeface="SutonnyOMJ" pitchFamily="2" charset="0"/>
                        </a:rPr>
                        <a:t>৬.উপযোগিতা</a:t>
                      </a:r>
                      <a:endParaRPr lang="en-US" sz="3600" dirty="0">
                        <a:latin typeface="SutonnyOMJ" pitchFamily="2" charset="0"/>
                        <a:cs typeface="SutonnyO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139</TotalTime>
  <Words>153</Words>
  <Application>Microsoft Office PowerPoint</Application>
  <PresentationFormat>On-screen Show (4:3)</PresentationFormat>
  <Paragraphs>54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NikoshBAN</vt:lpstr>
      <vt:lpstr>SutonnyOMJ</vt:lpstr>
      <vt:lpstr>Verdana</vt:lpstr>
      <vt:lpstr>Wingdings 2</vt:lpstr>
      <vt:lpstr>Aspect</vt:lpstr>
      <vt:lpstr>PowerPoint Presentation</vt:lpstr>
      <vt:lpstr>PowerPoint Presentation</vt:lpstr>
      <vt:lpstr>মাটির উর্বরতাঃ  </vt:lpstr>
      <vt:lpstr>মাটির উৎপাদন ক্ষমতাঃ</vt:lpstr>
      <vt:lpstr>মাটির উর্বরতা ও উৎপাদন ক্ষমতাবৃদ্ধির উপায়ঃ</vt:lpstr>
      <vt:lpstr>মাটির উর্বরতা ও উৎপাদন ক্ষমতাবৃদ্ধির উপায়ঃ</vt:lpstr>
      <vt:lpstr>মাটির উর্বরতা ও উৎপাদন ক্ষমতাবৃদ্ধির উপায়ঃ</vt:lpstr>
      <vt:lpstr>মাটির উর্বরতা ও উৎপাদন ক্ষমতাবৃদ্ধির উপায়ঃ</vt:lpstr>
      <vt:lpstr>মাটির উর্বরতা ও উৎপাদন ক্ষমতা মধ্যে পার্থক্য</vt:lpstr>
      <vt:lpstr>ধন্যবাদ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ভূমিক্ষয় ও ভূমিক্ষয় রোধ</dc:title>
  <dc:creator>F.MCOMPUTER</dc:creator>
  <cp:lastModifiedBy>F.MCOMPUTER</cp:lastModifiedBy>
  <cp:revision>16</cp:revision>
  <dcterms:created xsi:type="dcterms:W3CDTF">2017-09-18T01:46:20Z</dcterms:created>
  <dcterms:modified xsi:type="dcterms:W3CDTF">2019-10-26T15:29:53Z</dcterms:modified>
</cp:coreProperties>
</file>