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8" r:id="rId3"/>
    <p:sldId id="259" r:id="rId4"/>
    <p:sldId id="272" r:id="rId5"/>
    <p:sldId id="273" r:id="rId6"/>
    <p:sldId id="274" r:id="rId7"/>
    <p:sldId id="262" r:id="rId8"/>
    <p:sldId id="263" r:id="rId9"/>
    <p:sldId id="266" r:id="rId10"/>
    <p:sldId id="267" r:id="rId11"/>
    <p:sldId id="269" r:id="rId12"/>
    <p:sldId id="271" r:id="rId13"/>
    <p:sldId id="270" r:id="rId14"/>
    <p:sldId id="275" r:id="rId15"/>
    <p:sldId id="276" r:id="rId16"/>
    <p:sldId id="27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5DB450-21E7-4197-95D6-B2C701F4E55A}" type="slidenum">
              <a:rPr lang="en-US" smtClean="0"/>
              <a:t>‹#›</a:t>
            </a:fld>
            <a:endParaRPr lang="en-US"/>
          </a:p>
        </p:txBody>
      </p:sp>
    </p:spTree>
    <p:extLst>
      <p:ext uri="{BB962C8B-B14F-4D97-AF65-F5344CB8AC3E}">
        <p14:creationId xmlns:p14="http://schemas.microsoft.com/office/powerpoint/2010/main" val="193615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5DB450-21E7-4197-95D6-B2C701F4E55A}" type="slidenum">
              <a:rPr lang="en-US" smtClean="0"/>
              <a:t>‹#›</a:t>
            </a:fld>
            <a:endParaRPr lang="en-US"/>
          </a:p>
        </p:txBody>
      </p:sp>
    </p:spTree>
    <p:extLst>
      <p:ext uri="{BB962C8B-B14F-4D97-AF65-F5344CB8AC3E}">
        <p14:creationId xmlns:p14="http://schemas.microsoft.com/office/powerpoint/2010/main" val="309093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5DB450-21E7-4197-95D6-B2C701F4E55A}" type="slidenum">
              <a:rPr lang="en-US" smtClean="0"/>
              <a:t>‹#›</a:t>
            </a:fld>
            <a:endParaRPr lang="en-US"/>
          </a:p>
        </p:txBody>
      </p:sp>
    </p:spTree>
    <p:extLst>
      <p:ext uri="{BB962C8B-B14F-4D97-AF65-F5344CB8AC3E}">
        <p14:creationId xmlns:p14="http://schemas.microsoft.com/office/powerpoint/2010/main" val="181661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5DB450-21E7-4197-95D6-B2C701F4E55A}" type="slidenum">
              <a:rPr lang="en-US" smtClean="0"/>
              <a:t>‹#›</a:t>
            </a:fld>
            <a:endParaRPr lang="en-US"/>
          </a:p>
        </p:txBody>
      </p:sp>
    </p:spTree>
    <p:extLst>
      <p:ext uri="{BB962C8B-B14F-4D97-AF65-F5344CB8AC3E}">
        <p14:creationId xmlns:p14="http://schemas.microsoft.com/office/powerpoint/2010/main" val="110284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05DB450-21E7-4197-95D6-B2C701F4E55A}" type="slidenum">
              <a:rPr lang="en-US" smtClean="0"/>
              <a:t>‹#›</a:t>
            </a:fld>
            <a:endParaRPr lang="en-US"/>
          </a:p>
        </p:txBody>
      </p:sp>
    </p:spTree>
    <p:extLst>
      <p:ext uri="{BB962C8B-B14F-4D97-AF65-F5344CB8AC3E}">
        <p14:creationId xmlns:p14="http://schemas.microsoft.com/office/powerpoint/2010/main" val="97854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05DB450-21E7-4197-95D6-B2C701F4E55A}" type="slidenum">
              <a:rPr lang="en-US" smtClean="0"/>
              <a:t>‹#›</a:t>
            </a:fld>
            <a:endParaRPr lang="en-US"/>
          </a:p>
        </p:txBody>
      </p:sp>
    </p:spTree>
    <p:extLst>
      <p:ext uri="{BB962C8B-B14F-4D97-AF65-F5344CB8AC3E}">
        <p14:creationId xmlns:p14="http://schemas.microsoft.com/office/powerpoint/2010/main" val="295524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D05DB450-21E7-4197-95D6-B2C701F4E55A}" type="slidenum">
              <a:rPr lang="en-US" smtClean="0"/>
              <a:t>‹#›</a:t>
            </a:fld>
            <a:endParaRPr lang="en-US"/>
          </a:p>
        </p:txBody>
      </p:sp>
    </p:spTree>
    <p:extLst>
      <p:ext uri="{BB962C8B-B14F-4D97-AF65-F5344CB8AC3E}">
        <p14:creationId xmlns:p14="http://schemas.microsoft.com/office/powerpoint/2010/main" val="110798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05DB450-21E7-4197-95D6-B2C701F4E55A}" type="slidenum">
              <a:rPr lang="en-US" smtClean="0"/>
              <a:t>‹#›</a:t>
            </a:fld>
            <a:endParaRPr lang="en-US"/>
          </a:p>
        </p:txBody>
      </p:sp>
    </p:spTree>
    <p:extLst>
      <p:ext uri="{BB962C8B-B14F-4D97-AF65-F5344CB8AC3E}">
        <p14:creationId xmlns:p14="http://schemas.microsoft.com/office/powerpoint/2010/main" val="275946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9583" y="6158957"/>
            <a:ext cx="2057400" cy="365125"/>
          </a:xfrm>
          <a:prstGeom prst="rect">
            <a:avLst/>
          </a:prstGeom>
        </p:spPr>
        <p:txBody>
          <a:bodyPr/>
          <a:lstStyle>
            <a:lvl1pPr>
              <a:defRPr b="1"/>
            </a:lvl1pPr>
          </a:lstStyle>
          <a:p>
            <a:fld id="{D05DB450-21E7-4197-95D6-B2C701F4E55A}" type="slidenum">
              <a:rPr lang="en-US" smtClean="0"/>
              <a:pPr/>
              <a:t>‹#›</a:t>
            </a:fld>
            <a:endParaRPr lang="en-US"/>
          </a:p>
        </p:txBody>
      </p:sp>
    </p:spTree>
    <p:extLst>
      <p:ext uri="{BB962C8B-B14F-4D97-AF65-F5344CB8AC3E}">
        <p14:creationId xmlns:p14="http://schemas.microsoft.com/office/powerpoint/2010/main" val="483094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05DB450-21E7-4197-95D6-B2C701F4E55A}" type="slidenum">
              <a:rPr lang="en-US" smtClean="0"/>
              <a:t>‹#›</a:t>
            </a:fld>
            <a:endParaRPr lang="en-US"/>
          </a:p>
        </p:txBody>
      </p:sp>
    </p:spTree>
    <p:extLst>
      <p:ext uri="{BB962C8B-B14F-4D97-AF65-F5344CB8AC3E}">
        <p14:creationId xmlns:p14="http://schemas.microsoft.com/office/powerpoint/2010/main" val="197561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8DE98C2-1301-4E9A-AC1B-E56C17A82551}" type="datetimeFigureOut">
              <a:rPr lang="en-US" smtClean="0"/>
              <a:t>10/26/2019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05DB450-21E7-4197-95D6-B2C701F4E55A}" type="slidenum">
              <a:rPr lang="en-US" smtClean="0"/>
              <a:t>‹#›</a:t>
            </a:fld>
            <a:endParaRPr lang="en-US"/>
          </a:p>
        </p:txBody>
      </p:sp>
    </p:spTree>
    <p:extLst>
      <p:ext uri="{BB962C8B-B14F-4D97-AF65-F5344CB8AC3E}">
        <p14:creationId xmlns:p14="http://schemas.microsoft.com/office/powerpoint/2010/main" val="143411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2E87CB-D3AD-4698-8180-C20B2ABAB1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9143999" cy="6857999"/>
          </a:xfrm>
          <a:prstGeom prst="rect">
            <a:avLst/>
          </a:prstGeom>
        </p:spPr>
      </p:pic>
      <p:sp>
        <p:nvSpPr>
          <p:cNvPr id="11" name="TextBox 10">
            <a:extLst>
              <a:ext uri="{FF2B5EF4-FFF2-40B4-BE49-F238E27FC236}">
                <a16:creationId xmlns:a16="http://schemas.microsoft.com/office/drawing/2014/main" id="{8DC9C431-E594-44B3-83EA-B03F4977E20A}"/>
              </a:ext>
            </a:extLst>
          </p:cNvPr>
          <p:cNvSpPr txBox="1"/>
          <p:nvPr userDrawn="1"/>
        </p:nvSpPr>
        <p:spPr>
          <a:xfrm>
            <a:off x="-627017" y="5721532"/>
            <a:ext cx="4010297" cy="369332"/>
          </a:xfrm>
          <a:prstGeom prst="rect">
            <a:avLst/>
          </a:prstGeom>
          <a:noFill/>
        </p:spPr>
        <p:txBody>
          <a:bodyPr wrap="square" rtlCol="0">
            <a:spAutoFit/>
          </a:bodyPr>
          <a:lstStyle/>
          <a:p>
            <a:pPr algn="ctr"/>
            <a:r>
              <a:rPr lang="bn-IN" dirty="0">
                <a:solidFill>
                  <a:srgbClr val="FFFF00"/>
                </a:solidFill>
                <a:latin typeface="NikoshBAN" panose="02000000000000000000" pitchFamily="2" charset="0"/>
                <a:cs typeface="NikoshBAN" panose="02000000000000000000" pitchFamily="2" charset="0"/>
              </a:rPr>
              <a:t>মোঃ সেনামুল ইসলাম </a:t>
            </a:r>
            <a:endParaRPr lang="en-US"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90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FB2560-9368-4FC9-9941-4E53B11F7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821" y="1437542"/>
            <a:ext cx="3995225" cy="2239897"/>
          </a:xfrm>
          <a:prstGeom prst="rect">
            <a:avLst/>
          </a:prstGeom>
        </p:spPr>
      </p:pic>
      <p:sp>
        <p:nvSpPr>
          <p:cNvPr id="9" name="TextBox 8">
            <a:extLst>
              <a:ext uri="{FF2B5EF4-FFF2-40B4-BE49-F238E27FC236}">
                <a16:creationId xmlns:a16="http://schemas.microsoft.com/office/drawing/2014/main" id="{D15A83CE-822D-4474-925E-B095203A2C34}"/>
              </a:ext>
            </a:extLst>
          </p:cNvPr>
          <p:cNvSpPr txBox="1"/>
          <p:nvPr/>
        </p:nvSpPr>
        <p:spPr>
          <a:xfrm>
            <a:off x="2426677" y="1437542"/>
            <a:ext cx="5190979" cy="1107996"/>
          </a:xfrm>
          <a:prstGeom prst="rect">
            <a:avLst/>
          </a:prstGeom>
          <a:noFill/>
        </p:spPr>
        <p:txBody>
          <a:bodyPr wrap="square" rtlCol="0">
            <a:spAutoFit/>
          </a:bodyPr>
          <a:lstStyle/>
          <a:p>
            <a:r>
              <a:rPr lang="bn-IN" sz="6600" dirty="0">
                <a:solidFill>
                  <a:schemeClr val="bg1"/>
                </a:solidFill>
                <a:latin typeface="NikoshBAN" panose="02000000000000000000" pitchFamily="2" charset="0"/>
                <a:cs typeface="NikoshBAN" panose="02000000000000000000" pitchFamily="2" charset="0"/>
              </a:rPr>
              <a:t>স্বাগতম</a:t>
            </a:r>
            <a:endParaRPr lang="en-US" sz="6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131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0BBA3-6BC6-4F1E-8766-C94B04868792}"/>
              </a:ext>
            </a:extLst>
          </p:cNvPr>
          <p:cNvSpPr/>
          <p:nvPr/>
        </p:nvSpPr>
        <p:spPr>
          <a:xfrm>
            <a:off x="2372628" y="1111430"/>
            <a:ext cx="4211052" cy="10330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000" dirty="0">
                <a:latin typeface="NikoshBAN" panose="02000000000000000000" pitchFamily="2" charset="0"/>
                <a:cs typeface="NikoshBAN" panose="02000000000000000000" pitchFamily="2" charset="0"/>
              </a:rPr>
              <a:t>প্রশ্ন আলোচনা</a:t>
            </a:r>
            <a:r>
              <a:rPr lang="bn-IN" sz="3000" dirty="0"/>
              <a:t> </a:t>
            </a:r>
            <a:endParaRPr lang="en-US" sz="3000" dirty="0"/>
          </a:p>
        </p:txBody>
      </p:sp>
      <p:sp>
        <p:nvSpPr>
          <p:cNvPr id="4" name="Rectangle 3">
            <a:extLst>
              <a:ext uri="{FF2B5EF4-FFF2-40B4-BE49-F238E27FC236}">
                <a16:creationId xmlns:a16="http://schemas.microsoft.com/office/drawing/2014/main" id="{B2DDE9BF-4978-46FF-81A8-663E91388869}"/>
              </a:ext>
            </a:extLst>
          </p:cNvPr>
          <p:cNvSpPr/>
          <p:nvPr/>
        </p:nvSpPr>
        <p:spPr>
          <a:xfrm>
            <a:off x="2372628" y="2473918"/>
            <a:ext cx="4211052" cy="1033013"/>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100000" t="100000"/>
            </a:path>
            <a:tileRect r="-100000" b="-100000"/>
          </a:gra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a:latin typeface="NikoshBAN" panose="02000000000000000000" pitchFamily="2" charset="0"/>
                <a:cs typeface="NikoshBAN" panose="02000000000000000000" pitchFamily="2" charset="0"/>
              </a:rPr>
              <a:t>১।পিঠাপুলি খাওয়ার ধুম কখন পড়ে?</a:t>
            </a:r>
            <a:endParaRPr lang="en-US" sz="2400" dirty="0">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094CF350-5256-4742-AABC-45A44110746F}"/>
              </a:ext>
            </a:extLst>
          </p:cNvPr>
          <p:cNvSpPr/>
          <p:nvPr/>
        </p:nvSpPr>
        <p:spPr>
          <a:xfrm>
            <a:off x="2372628" y="3682222"/>
            <a:ext cx="4211052" cy="1033013"/>
          </a:xfrm>
          <a:prstGeom prst="rect">
            <a:avLst/>
          </a:prstGeom>
          <a:solidFill>
            <a:schemeClr val="accent5">
              <a:lumMod val="40000"/>
              <a:lumOff val="60000"/>
            </a:schemeClr>
          </a:solidFill>
          <a:ln w="571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a:latin typeface="NikoshBAN" panose="02000000000000000000" pitchFamily="2" charset="0"/>
                <a:cs typeface="NikoshBAN" panose="02000000000000000000" pitchFamily="2" charset="0"/>
              </a:rPr>
              <a:t>২। চাল গুড়া করা হয় কখন?</a:t>
            </a:r>
            <a:endParaRPr lang="en-US" sz="2400" dirty="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0ACF3FEB-3AB5-4E3C-B08B-47BACA7C0471}"/>
              </a:ext>
            </a:extLst>
          </p:cNvPr>
          <p:cNvSpPr/>
          <p:nvPr/>
        </p:nvSpPr>
        <p:spPr>
          <a:xfrm>
            <a:off x="2372628" y="4967737"/>
            <a:ext cx="4211052" cy="1033013"/>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dirty="0">
                <a:latin typeface="NikoshBAN" panose="02000000000000000000" pitchFamily="2" charset="0"/>
                <a:cs typeface="NikoshBAN" panose="02000000000000000000" pitchFamily="2" charset="0"/>
              </a:rPr>
              <a:t>৩। ভাপে সিদ্ধ পিঠাকে কী পিঠা বলে?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3921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AD3E2C-1623-48B7-86FE-E51BBF4A5319}"/>
              </a:ext>
            </a:extLst>
          </p:cNvPr>
          <p:cNvSpPr txBox="1"/>
          <p:nvPr/>
        </p:nvSpPr>
        <p:spPr>
          <a:xfrm>
            <a:off x="140794" y="1014471"/>
            <a:ext cx="8482299" cy="1200329"/>
          </a:xfrm>
          <a:prstGeom prst="rect">
            <a:avLst/>
          </a:prstGeom>
          <a:noFill/>
          <a:ln w="76200">
            <a:noFill/>
          </a:ln>
        </p:spPr>
        <p:txBody>
          <a:bodyPr wrap="square" rtlCol="0">
            <a:spAutoFit/>
          </a:bodyPr>
          <a:lstStyle/>
          <a:p>
            <a:pPr algn="ctr"/>
            <a:r>
              <a:rPr lang="bn-IN" sz="4500" dirty="0">
                <a:solidFill>
                  <a:schemeClr val="bg1"/>
                </a:solidFill>
                <a:latin typeface="NikoshBAN" panose="02000000000000000000" pitchFamily="2" charset="0"/>
                <a:cs typeface="NikoshBAN" panose="02000000000000000000" pitchFamily="2" charset="0"/>
              </a:rPr>
              <a:t>সৃজনশীল কাজ</a:t>
            </a:r>
            <a:endParaRPr lang="en-US" sz="4500" dirty="0">
              <a:solidFill>
                <a:schemeClr val="bg1"/>
              </a:solidFill>
              <a:latin typeface="NikoshBAN" panose="02000000000000000000" pitchFamily="2" charset="0"/>
              <a:cs typeface="NikoshBAN" panose="02000000000000000000" pitchFamily="2" charset="0"/>
            </a:endParaRPr>
          </a:p>
          <a:p>
            <a:pPr algn="ctr"/>
            <a:r>
              <a:rPr lang="bn-IN" sz="2700" dirty="0">
                <a:solidFill>
                  <a:schemeClr val="bg1"/>
                </a:solidFill>
                <a:latin typeface="NikoshBAN" panose="02000000000000000000" pitchFamily="2" charset="0"/>
                <a:cs typeface="NikoshBAN" panose="02000000000000000000" pitchFamily="2" charset="0"/>
              </a:rPr>
              <a:t>একক কাজের মাধ্যমে।</a:t>
            </a:r>
          </a:p>
        </p:txBody>
      </p:sp>
      <p:pic>
        <p:nvPicPr>
          <p:cNvPr id="4" name="Picture 3">
            <a:extLst>
              <a:ext uri="{FF2B5EF4-FFF2-40B4-BE49-F238E27FC236}">
                <a16:creationId xmlns:a16="http://schemas.microsoft.com/office/drawing/2014/main" id="{49F0951D-C3CE-403B-9A60-FE427F48AFC7}"/>
              </a:ext>
            </a:extLst>
          </p:cNvPr>
          <p:cNvPicPr>
            <a:picLocks noChangeAspect="1"/>
          </p:cNvPicPr>
          <p:nvPr/>
        </p:nvPicPr>
        <p:blipFill>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tretch>
            <a:fillRect/>
          </a:stretch>
        </p:blipFill>
        <p:spPr>
          <a:xfrm>
            <a:off x="2340512" y="2510258"/>
            <a:ext cx="5644661" cy="31824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8963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DDF44B-F74B-44D0-AEF3-18CCBD960F04}"/>
              </a:ext>
            </a:extLst>
          </p:cNvPr>
          <p:cNvSpPr/>
          <p:nvPr/>
        </p:nvSpPr>
        <p:spPr>
          <a:xfrm>
            <a:off x="2890538" y="668029"/>
            <a:ext cx="2693366" cy="854080"/>
          </a:xfrm>
          <a:prstGeom prst="rect">
            <a:avLst/>
          </a:prstGeom>
          <a:noFill/>
          <a:ln w="76200">
            <a:noFill/>
          </a:ln>
        </p:spPr>
        <p:txBody>
          <a:bodyPr wrap="none">
            <a:spAutoFit/>
          </a:bodyPr>
          <a:lstStyle/>
          <a:p>
            <a:r>
              <a:rPr lang="bn-IN" sz="4950" dirty="0">
                <a:solidFill>
                  <a:schemeClr val="bg1"/>
                </a:solidFill>
                <a:latin typeface="NikoshBAN" panose="02000000000000000000" pitchFamily="2" charset="0"/>
                <a:cs typeface="NikoshBAN" panose="02000000000000000000" pitchFamily="2" charset="0"/>
              </a:rPr>
              <a:t>জোড়ায় কাজ</a:t>
            </a:r>
            <a:endParaRPr lang="en-US" sz="4950" dirty="0">
              <a:solidFill>
                <a:schemeClr val="bg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7FE96E6A-BB60-49D5-8CC1-D03D40356393}"/>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tretch>
            <a:fillRect/>
          </a:stretch>
        </p:blipFill>
        <p:spPr>
          <a:xfrm>
            <a:off x="3509517" y="2624251"/>
            <a:ext cx="3396249" cy="2195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7795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A42F0F-1FFC-4E22-AD42-AAD3F8DD5366}"/>
              </a:ext>
            </a:extLst>
          </p:cNvPr>
          <p:cNvSpPr/>
          <p:nvPr/>
        </p:nvSpPr>
        <p:spPr>
          <a:xfrm>
            <a:off x="249414" y="1113064"/>
            <a:ext cx="5444197" cy="715581"/>
          </a:xfrm>
          <a:prstGeom prst="rect">
            <a:avLst/>
          </a:prstGeom>
          <a:noFill/>
          <a:ln w="76200">
            <a:noFill/>
          </a:ln>
        </p:spPr>
        <p:txBody>
          <a:bodyPr wrap="square">
            <a:spAutoFit/>
          </a:bodyPr>
          <a:lstStyle/>
          <a:p>
            <a:pPr algn="ctr"/>
            <a:r>
              <a:rPr lang="bn-IN" sz="4050" dirty="0">
                <a:solidFill>
                  <a:schemeClr val="bg1"/>
                </a:solidFill>
                <a:latin typeface="NikoshBAN" panose="02000000000000000000" pitchFamily="2" charset="0"/>
                <a:cs typeface="NikoshBAN" panose="02000000000000000000" pitchFamily="2" charset="0"/>
              </a:rPr>
              <a:t>দলীয় কাজ</a:t>
            </a:r>
            <a:endParaRPr lang="en-US" sz="4050" dirty="0">
              <a:solidFill>
                <a:schemeClr val="bg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0802DF49-2B6B-4DA3-A5C6-5FCE215BB114}"/>
              </a:ext>
            </a:extLst>
          </p:cNvPr>
          <p:cNvPicPr>
            <a:picLocks noChangeAspect="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tretch>
            <a:fillRect/>
          </a:stretch>
        </p:blipFill>
        <p:spPr>
          <a:xfrm>
            <a:off x="3935148" y="1828645"/>
            <a:ext cx="4283612" cy="23422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898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8735-C8AA-4286-ABB0-45BD45EC5459}"/>
              </a:ext>
            </a:extLst>
          </p:cNvPr>
          <p:cNvSpPr>
            <a:spLocks noGrp="1"/>
          </p:cNvSpPr>
          <p:nvPr>
            <p:ph type="title"/>
          </p:nvPr>
        </p:nvSpPr>
        <p:spPr>
          <a:xfrm>
            <a:off x="628650" y="1131094"/>
            <a:ext cx="7886700" cy="3186809"/>
          </a:xfrm>
          <a:noFill/>
          <a:ln w="76200">
            <a:noFill/>
          </a:ln>
        </p:spPr>
        <p:txBody>
          <a:bodyPr>
            <a:normAutofit/>
          </a:bodyPr>
          <a:lstStyle/>
          <a:p>
            <a:r>
              <a:rPr lang="bn-IN" sz="2700" dirty="0">
                <a:latin typeface="NikoshBAN" panose="02000000000000000000" pitchFamily="2" charset="0"/>
                <a:cs typeface="NikoshBAN" panose="02000000000000000000" pitchFamily="2" charset="0"/>
              </a:rPr>
              <a:t>                                </a:t>
            </a:r>
            <a:r>
              <a:rPr lang="bn-IN" sz="4500" dirty="0">
                <a:solidFill>
                  <a:schemeClr val="accent4">
                    <a:lumMod val="20000"/>
                    <a:lumOff val="80000"/>
                  </a:schemeClr>
                </a:solidFill>
                <a:latin typeface="NikoshBAN" panose="02000000000000000000" pitchFamily="2" charset="0"/>
                <a:cs typeface="NikoshBAN" panose="02000000000000000000" pitchFamily="2" charset="0"/>
              </a:rPr>
              <a:t>মূল্যায়নঃ</a:t>
            </a:r>
            <a:br>
              <a:rPr lang="bn-IN" sz="4500" dirty="0">
                <a:solidFill>
                  <a:schemeClr val="accent4">
                    <a:lumMod val="20000"/>
                    <a:lumOff val="80000"/>
                  </a:schemeClr>
                </a:solidFill>
                <a:latin typeface="NikoshBAN" panose="02000000000000000000" pitchFamily="2" charset="0"/>
                <a:cs typeface="NikoshBAN" panose="02000000000000000000" pitchFamily="2" charset="0"/>
              </a:rPr>
            </a:br>
            <a:r>
              <a:rPr lang="bn-IN" sz="2700" dirty="0">
                <a:solidFill>
                  <a:schemeClr val="accent4">
                    <a:lumMod val="20000"/>
                    <a:lumOff val="80000"/>
                  </a:schemeClr>
                </a:solidFill>
                <a:latin typeface="NikoshBAN" panose="02000000000000000000" pitchFamily="2" charset="0"/>
                <a:cs typeface="NikoshBAN" panose="02000000000000000000" pitchFamily="2" charset="0"/>
              </a:rPr>
              <a:t>১। তোমরা বলতো কোন সময় পিঠা খাওয়ার ধুম পড়ে যায়?</a:t>
            </a:r>
            <a:br>
              <a:rPr lang="bn-IN" sz="4500" dirty="0">
                <a:solidFill>
                  <a:schemeClr val="accent4">
                    <a:lumMod val="20000"/>
                    <a:lumOff val="80000"/>
                  </a:schemeClr>
                </a:solidFill>
                <a:latin typeface="NikoshBAN" panose="02000000000000000000" pitchFamily="2" charset="0"/>
                <a:cs typeface="NikoshBAN" panose="02000000000000000000" pitchFamily="2" charset="0"/>
              </a:rPr>
            </a:br>
            <a:r>
              <a:rPr lang="bn-IN" sz="2700" dirty="0">
                <a:solidFill>
                  <a:schemeClr val="accent4">
                    <a:lumMod val="20000"/>
                    <a:lumOff val="80000"/>
                  </a:schemeClr>
                </a:solidFill>
                <a:latin typeface="NikoshBAN" panose="02000000000000000000" pitchFamily="2" charset="0"/>
                <a:cs typeface="NikoshBAN" panose="02000000000000000000" pitchFamily="2" charset="0"/>
              </a:rPr>
              <a:t>২।</a:t>
            </a:r>
            <a:r>
              <a:rPr lang="en-US" sz="2700" dirty="0">
                <a:solidFill>
                  <a:schemeClr val="accent4">
                    <a:lumMod val="20000"/>
                    <a:lumOff val="80000"/>
                  </a:schemeClr>
                </a:solidFill>
                <a:latin typeface="NikoshBAN" panose="02000000000000000000" pitchFamily="2" charset="0"/>
                <a:cs typeface="NikoshBAN" panose="02000000000000000000" pitchFamily="2" charset="0"/>
              </a:rPr>
              <a:t> </a:t>
            </a:r>
            <a:r>
              <a:rPr lang="bn-IN" sz="2700" dirty="0">
                <a:solidFill>
                  <a:schemeClr val="accent4">
                    <a:lumMod val="20000"/>
                    <a:lumOff val="80000"/>
                  </a:schemeClr>
                </a:solidFill>
                <a:latin typeface="NikoshBAN" panose="02000000000000000000" pitchFamily="2" charset="0"/>
                <a:cs typeface="NikoshBAN" panose="02000000000000000000" pitchFamily="2" charset="0"/>
              </a:rPr>
              <a:t>চালের গুড়ার সাথে নারিকেল মিশিয়ে কোন পিঠা তৈরি হয়?৩।</a:t>
            </a:r>
            <a:r>
              <a:rPr lang="en-US" sz="2700" dirty="0">
                <a:solidFill>
                  <a:schemeClr val="accent4">
                    <a:lumMod val="20000"/>
                    <a:lumOff val="80000"/>
                  </a:schemeClr>
                </a:solidFill>
                <a:latin typeface="NikoshBAN" panose="02000000000000000000" pitchFamily="2" charset="0"/>
                <a:cs typeface="NikoshBAN" panose="02000000000000000000" pitchFamily="2" charset="0"/>
              </a:rPr>
              <a:t> </a:t>
            </a:r>
            <a:r>
              <a:rPr lang="bn-IN" sz="2700" dirty="0">
                <a:solidFill>
                  <a:schemeClr val="accent4">
                    <a:lumMod val="20000"/>
                    <a:lumOff val="80000"/>
                  </a:schemeClr>
                </a:solidFill>
                <a:latin typeface="NikoshBAN" panose="02000000000000000000" pitchFamily="2" charset="0"/>
                <a:cs typeface="NikoshBAN" panose="02000000000000000000" pitchFamily="2" charset="0"/>
              </a:rPr>
              <a:t>বলতো কোন পিঠা দুধ দিয়ে তৈরি হয়? </a:t>
            </a:r>
            <a:br>
              <a:rPr lang="bn-IN" sz="2700" dirty="0">
                <a:solidFill>
                  <a:schemeClr val="accent4">
                    <a:lumMod val="20000"/>
                    <a:lumOff val="80000"/>
                  </a:schemeClr>
                </a:solidFill>
                <a:latin typeface="NikoshBAN" panose="02000000000000000000" pitchFamily="2" charset="0"/>
                <a:cs typeface="NikoshBAN" panose="02000000000000000000" pitchFamily="2" charset="0"/>
              </a:rPr>
            </a:br>
            <a:r>
              <a:rPr lang="bn-IN" sz="2700" dirty="0">
                <a:solidFill>
                  <a:schemeClr val="accent4">
                    <a:lumMod val="20000"/>
                    <a:lumOff val="80000"/>
                  </a:schemeClr>
                </a:solidFill>
                <a:latin typeface="NikoshBAN" panose="02000000000000000000" pitchFamily="2" charset="0"/>
                <a:cs typeface="NikoshBAN" panose="02000000000000000000" pitchFamily="2" charset="0"/>
              </a:rPr>
              <a:t>৪।</a:t>
            </a:r>
            <a:r>
              <a:rPr lang="en-US" sz="2700" dirty="0">
                <a:solidFill>
                  <a:schemeClr val="accent4">
                    <a:lumMod val="20000"/>
                    <a:lumOff val="80000"/>
                  </a:schemeClr>
                </a:solidFill>
                <a:latin typeface="NikoshBAN" panose="02000000000000000000" pitchFamily="2" charset="0"/>
                <a:cs typeface="NikoshBAN" panose="02000000000000000000" pitchFamily="2" charset="0"/>
              </a:rPr>
              <a:t> </a:t>
            </a:r>
            <a:r>
              <a:rPr lang="bn-IN" sz="2700" dirty="0">
                <a:solidFill>
                  <a:schemeClr val="accent4">
                    <a:lumMod val="20000"/>
                    <a:lumOff val="80000"/>
                  </a:schemeClr>
                </a:solidFill>
                <a:latin typeface="NikoshBAN" panose="02000000000000000000" pitchFamily="2" charset="0"/>
                <a:cs typeface="NikoshBAN" panose="02000000000000000000" pitchFamily="2" charset="0"/>
              </a:rPr>
              <a:t>কোন পিঠা পাটি গুছিয়ে রাখলে পাটির মতো দেখা যায়?    </a:t>
            </a:r>
            <a:endParaRPr lang="en-US" sz="2700" dirty="0">
              <a:solidFill>
                <a:schemeClr val="accent4">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742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8F17-5CFE-4D7D-AA30-C89CC8FBBEE9}"/>
              </a:ext>
            </a:extLst>
          </p:cNvPr>
          <p:cNvSpPr>
            <a:spLocks noGrp="1"/>
          </p:cNvSpPr>
          <p:nvPr>
            <p:ph type="title"/>
          </p:nvPr>
        </p:nvSpPr>
        <p:spPr>
          <a:xfrm>
            <a:off x="381312" y="1176064"/>
            <a:ext cx="8500361" cy="1646396"/>
          </a:xfrm>
          <a:noFill/>
          <a:ln w="76200">
            <a:noFill/>
          </a:ln>
        </p:spPr>
        <p:txBody>
          <a:bodyPr>
            <a:noAutofit/>
          </a:bodyPr>
          <a:lstStyle/>
          <a:p>
            <a:r>
              <a:rPr lang="bn-IN" dirty="0">
                <a:solidFill>
                  <a:schemeClr val="accent4">
                    <a:lumMod val="20000"/>
                    <a:lumOff val="80000"/>
                  </a:schemeClr>
                </a:solidFill>
                <a:latin typeface="NikoshBAN" panose="02000000000000000000" pitchFamily="2" charset="0"/>
                <a:cs typeface="NikoshBAN" panose="02000000000000000000" pitchFamily="2" charset="0"/>
              </a:rPr>
              <a:t>সৃজনশীল কাজঃ </a:t>
            </a:r>
            <a:br>
              <a:rPr lang="bn-IN" sz="2700" dirty="0">
                <a:solidFill>
                  <a:schemeClr val="accent4">
                    <a:lumMod val="20000"/>
                    <a:lumOff val="80000"/>
                  </a:schemeClr>
                </a:solidFill>
                <a:latin typeface="NikoshBAN" panose="02000000000000000000" pitchFamily="2" charset="0"/>
                <a:cs typeface="NikoshBAN" panose="02000000000000000000" pitchFamily="2" charset="0"/>
              </a:rPr>
            </a:br>
            <a:r>
              <a:rPr lang="bn-IN" sz="2700" dirty="0">
                <a:solidFill>
                  <a:schemeClr val="accent4">
                    <a:lumMod val="20000"/>
                    <a:lumOff val="80000"/>
                  </a:schemeClr>
                </a:solidFill>
                <a:latin typeface="NikoshBAN" panose="02000000000000000000" pitchFamily="2" charset="0"/>
                <a:cs typeface="NikoshBAN" panose="02000000000000000000" pitchFamily="2" charset="0"/>
              </a:rPr>
              <a:t>বিভিন্ন ধরনের পিঠার নাম বল, যা তোমরা নিজের বাড়িতে অথবা তোমাদের আত্মীয়ের বাড়িতে খেয়েছ?  </a:t>
            </a:r>
            <a:endParaRPr lang="en-US" sz="2700" dirty="0">
              <a:solidFill>
                <a:schemeClr val="accent4">
                  <a:lumMod val="20000"/>
                  <a:lumOff val="8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3613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FBA1F-A6C7-41F3-8B8D-51739CDB1176}"/>
              </a:ext>
            </a:extLst>
          </p:cNvPr>
          <p:cNvSpPr>
            <a:spLocks noGrp="1"/>
          </p:cNvSpPr>
          <p:nvPr>
            <p:ph type="title"/>
          </p:nvPr>
        </p:nvSpPr>
        <p:spPr>
          <a:noFill/>
          <a:ln w="76200">
            <a:noFill/>
          </a:ln>
        </p:spPr>
        <p:txBody>
          <a:bodyPr>
            <a:normAutofit fontScale="90000"/>
          </a:bodyPr>
          <a:lstStyle/>
          <a:p>
            <a:pPr algn="ctr"/>
            <a:r>
              <a:rPr lang="bn-IN" sz="7200" dirty="0">
                <a:solidFill>
                  <a:schemeClr val="bg1"/>
                </a:solidFill>
                <a:latin typeface="NikoshBAN" panose="02000000000000000000" pitchFamily="2" charset="0"/>
                <a:cs typeface="NikoshBAN" panose="02000000000000000000" pitchFamily="2" charset="0"/>
              </a:rPr>
              <a:t>ধন্যবাদ</a:t>
            </a:r>
            <a:br>
              <a:rPr lang="bn-IN" sz="2700" dirty="0">
                <a:latin typeface="NikoshBAN" panose="02000000000000000000" pitchFamily="2" charset="0"/>
                <a:cs typeface="NikoshBAN" panose="02000000000000000000" pitchFamily="2" charset="0"/>
              </a:rPr>
            </a:br>
            <a:endParaRPr lang="en-US" sz="27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2F30107E-9257-49E1-88B0-2147FA698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010" y="2529326"/>
            <a:ext cx="4760790" cy="31680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623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B605B0F-70AF-4C5D-AC52-9CC4DD24574C}"/>
              </a:ext>
            </a:extLst>
          </p:cNvPr>
          <p:cNvSpPr txBox="1">
            <a:spLocks/>
          </p:cNvSpPr>
          <p:nvPr/>
        </p:nvSpPr>
        <p:spPr>
          <a:xfrm>
            <a:off x="2892483" y="1519847"/>
            <a:ext cx="2482636" cy="1000834"/>
          </a:xfrm>
          <a:prstGeom prst="rect">
            <a:avLst/>
          </a:prstGeom>
          <a:noFill/>
          <a:ln w="38100">
            <a:noFill/>
          </a:ln>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6600" dirty="0">
                <a:solidFill>
                  <a:schemeClr val="bg1"/>
                </a:solidFill>
                <a:latin typeface="NikoshBAN" panose="02000000000000000000" pitchFamily="2" charset="0"/>
                <a:cs typeface="NikoshBAN" panose="02000000000000000000" pitchFamily="2" charset="0"/>
              </a:rPr>
              <a:t>পরিচিতি</a:t>
            </a:r>
            <a:endParaRPr lang="en-US" sz="6600" dirty="0">
              <a:solidFill>
                <a:schemeClr val="bg1"/>
              </a:solidFill>
              <a:latin typeface="NikoshBAN" panose="02000000000000000000" pitchFamily="2" charset="0"/>
              <a:cs typeface="NikoshBAN" panose="02000000000000000000" pitchFamily="2" charset="0"/>
            </a:endParaRPr>
          </a:p>
        </p:txBody>
      </p:sp>
      <p:sp>
        <p:nvSpPr>
          <p:cNvPr id="4" name="Text Placeholder 2">
            <a:extLst>
              <a:ext uri="{FF2B5EF4-FFF2-40B4-BE49-F238E27FC236}">
                <a16:creationId xmlns:a16="http://schemas.microsoft.com/office/drawing/2014/main" id="{108B3D59-5C7D-4376-A6C3-8468CDF19BFE}"/>
              </a:ext>
            </a:extLst>
          </p:cNvPr>
          <p:cNvSpPr txBox="1">
            <a:spLocks/>
          </p:cNvSpPr>
          <p:nvPr/>
        </p:nvSpPr>
        <p:spPr>
          <a:xfrm>
            <a:off x="588898" y="2648599"/>
            <a:ext cx="2183698" cy="509954"/>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bn-IN" sz="3000" u="sng" dirty="0">
                <a:solidFill>
                  <a:schemeClr val="bg1"/>
                </a:solidFill>
                <a:latin typeface="NikoshBAN" panose="02000000000000000000" pitchFamily="2" charset="0"/>
                <a:cs typeface="NikoshBAN" panose="02000000000000000000" pitchFamily="2" charset="0"/>
              </a:rPr>
              <a:t>শিক্ষক পরিচিতিঃ</a:t>
            </a:r>
            <a:endParaRPr lang="en-US" sz="3000" u="sng" dirty="0">
              <a:solidFill>
                <a:schemeClr val="bg1"/>
              </a:solidFill>
              <a:latin typeface="NikoshBAN" panose="02000000000000000000" pitchFamily="2" charset="0"/>
              <a:cs typeface="NikoshBAN" panose="02000000000000000000" pitchFamily="2" charset="0"/>
            </a:endParaRPr>
          </a:p>
        </p:txBody>
      </p:sp>
      <p:sp>
        <p:nvSpPr>
          <p:cNvPr id="5" name="Text Placeholder 4">
            <a:extLst>
              <a:ext uri="{FF2B5EF4-FFF2-40B4-BE49-F238E27FC236}">
                <a16:creationId xmlns:a16="http://schemas.microsoft.com/office/drawing/2014/main" id="{95E0FDC7-060D-4079-9D51-CB37BC2C8F1F}"/>
              </a:ext>
            </a:extLst>
          </p:cNvPr>
          <p:cNvSpPr txBox="1">
            <a:spLocks/>
          </p:cNvSpPr>
          <p:nvPr/>
        </p:nvSpPr>
        <p:spPr>
          <a:xfrm>
            <a:off x="4588207" y="2648599"/>
            <a:ext cx="1859573" cy="58213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bn-IN" sz="3000" u="sng" dirty="0">
                <a:solidFill>
                  <a:schemeClr val="bg1"/>
                </a:solidFill>
                <a:latin typeface="NikoshBAN" panose="02000000000000000000" pitchFamily="2" charset="0"/>
                <a:cs typeface="NikoshBAN" panose="02000000000000000000" pitchFamily="2" charset="0"/>
              </a:rPr>
              <a:t>পাঠ পরিচিতিঃ</a:t>
            </a:r>
            <a:endParaRPr lang="en-US" sz="3000" u="sng" dirty="0">
              <a:solidFill>
                <a:schemeClr val="bg1"/>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F1A5F529-27B1-473C-9A48-F3522FDCBA68}"/>
              </a:ext>
            </a:extLst>
          </p:cNvPr>
          <p:cNvSpPr txBox="1"/>
          <p:nvPr/>
        </p:nvSpPr>
        <p:spPr>
          <a:xfrm>
            <a:off x="700599" y="3230736"/>
            <a:ext cx="3433201" cy="1569660"/>
          </a:xfrm>
          <a:prstGeom prst="rect">
            <a:avLst/>
          </a:prstGeom>
          <a:noFill/>
        </p:spPr>
        <p:txBody>
          <a:bodyPr wrap="square" rtlCol="0">
            <a:spAutoFit/>
          </a:bodyPr>
          <a:lstStyle/>
          <a:p>
            <a:pPr lvl="0"/>
            <a:r>
              <a:rPr lang="bn-IN" sz="2400" dirty="0">
                <a:solidFill>
                  <a:schemeClr val="bg1"/>
                </a:solidFill>
                <a:latin typeface="NikoshBAN" panose="02000000000000000000" pitchFamily="2" charset="0"/>
                <a:cs typeface="NikoshBAN" panose="02000000000000000000" pitchFamily="2" charset="0"/>
              </a:rPr>
              <a:t>মোঃ সেনামুল ইসলাম</a:t>
            </a:r>
          </a:p>
          <a:p>
            <a:pPr lvl="0"/>
            <a:r>
              <a:rPr lang="bn-IN" sz="2400" dirty="0">
                <a:solidFill>
                  <a:schemeClr val="bg1"/>
                </a:solidFill>
                <a:latin typeface="NikoshBAN" panose="02000000000000000000" pitchFamily="2" charset="0"/>
                <a:cs typeface="NikoshBAN" panose="02000000000000000000" pitchFamily="2" charset="0"/>
              </a:rPr>
              <a:t>সহকারি শিক্ষক </a:t>
            </a:r>
          </a:p>
          <a:p>
            <a:pPr lvl="0"/>
            <a:r>
              <a:rPr lang="bn-IN" sz="2400" dirty="0">
                <a:solidFill>
                  <a:schemeClr val="bg1"/>
                </a:solidFill>
                <a:latin typeface="NikoshBAN" panose="02000000000000000000" pitchFamily="2" charset="0"/>
                <a:cs typeface="NikoshBAN" panose="02000000000000000000" pitchFamily="2" charset="0"/>
              </a:rPr>
              <a:t>মালসন সরকারি প্রাথমিক বিদ্যালয়, আদমদীঘি,বগুড়া   </a:t>
            </a:r>
            <a:endParaRPr lang="en-US" sz="2400" dirty="0">
              <a:solidFill>
                <a:schemeClr val="bg1"/>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474B594E-41B2-4255-B146-4290628392C9}"/>
              </a:ext>
            </a:extLst>
          </p:cNvPr>
          <p:cNvSpPr txBox="1"/>
          <p:nvPr/>
        </p:nvSpPr>
        <p:spPr>
          <a:xfrm>
            <a:off x="4493250" y="3230737"/>
            <a:ext cx="3289899" cy="2743315"/>
          </a:xfrm>
          <a:prstGeom prst="rect">
            <a:avLst/>
          </a:prstGeom>
          <a:noFill/>
        </p:spPr>
        <p:txBody>
          <a:bodyPr wrap="square" rtlCol="0">
            <a:spAutoFit/>
          </a:bodyPr>
          <a:lstStyle/>
          <a:p>
            <a:pPr lvl="0"/>
            <a:r>
              <a:rPr lang="en-US" sz="2400" dirty="0" err="1">
                <a:solidFill>
                  <a:schemeClr val="bg1"/>
                </a:solidFill>
                <a:latin typeface="NikoshBAN" panose="02000000000000000000" pitchFamily="2" charset="0"/>
                <a:cs typeface="NikoshBAN" panose="02000000000000000000" pitchFamily="2" charset="0"/>
              </a:rPr>
              <a:t>শ্রেণিঃ</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পঞ্চম</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শ্রেণি</a:t>
            </a:r>
            <a:r>
              <a:rPr lang="en-US" sz="2400" dirty="0">
                <a:solidFill>
                  <a:schemeClr val="bg1"/>
                </a:solidFill>
                <a:latin typeface="NikoshBAN" panose="02000000000000000000" pitchFamily="2" charset="0"/>
                <a:cs typeface="NikoshBAN" panose="02000000000000000000" pitchFamily="2" charset="0"/>
              </a:rPr>
              <a:t> </a:t>
            </a:r>
          </a:p>
          <a:p>
            <a:pPr>
              <a:lnSpc>
                <a:spcPct val="90000"/>
              </a:lnSpc>
              <a:spcBef>
                <a:spcPts val="750"/>
              </a:spcBef>
            </a:pPr>
            <a:r>
              <a:rPr lang="en-US" sz="2400" dirty="0" err="1">
                <a:solidFill>
                  <a:schemeClr val="bg1"/>
                </a:solidFill>
                <a:latin typeface="NikoshBAN" panose="02000000000000000000" pitchFamily="2" charset="0"/>
                <a:cs typeface="NikoshBAN" panose="02000000000000000000" pitchFamily="2" charset="0"/>
              </a:rPr>
              <a:t>বিষয়ঃ</a:t>
            </a:r>
            <a:r>
              <a:rPr lang="bn-IN" sz="2400" dirty="0">
                <a:solidFill>
                  <a:schemeClr val="bg1"/>
                </a:solidFill>
                <a:latin typeface="NikoshBAN" panose="02000000000000000000" pitchFamily="2" charset="0"/>
                <a:cs typeface="NikoshBAN" panose="02000000000000000000" pitchFamily="2" charset="0"/>
              </a:rPr>
              <a:t>বাংলা</a:t>
            </a:r>
          </a:p>
          <a:p>
            <a:r>
              <a:rPr lang="bn-IN" sz="2400" dirty="0">
                <a:solidFill>
                  <a:schemeClr val="bg1"/>
                </a:solidFill>
                <a:latin typeface="NikoshBAN" panose="02000000000000000000" pitchFamily="2" charset="0"/>
                <a:cs typeface="NikoshBAN" panose="02000000000000000000" pitchFamily="2" charset="0"/>
              </a:rPr>
              <a:t>পাঠঃদাদির হাতের মজার পিঠা</a:t>
            </a:r>
            <a:endParaRPr lang="en-US" sz="2400" dirty="0">
              <a:solidFill>
                <a:schemeClr val="bg1"/>
              </a:solidFill>
              <a:latin typeface="NikoshBAN" panose="02000000000000000000" pitchFamily="2" charset="0"/>
              <a:cs typeface="NikoshBAN" panose="02000000000000000000" pitchFamily="2" charset="0"/>
            </a:endParaRPr>
          </a:p>
          <a:p>
            <a:r>
              <a:rPr lang="bn-IN"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সময়ঃ</a:t>
            </a:r>
            <a:r>
              <a:rPr lang="en-US" sz="2400" dirty="0">
                <a:solidFill>
                  <a:schemeClr val="bg1"/>
                </a:solidFill>
                <a:latin typeface="NikoshBAN" panose="02000000000000000000" pitchFamily="2" charset="0"/>
                <a:cs typeface="NikoshBAN" panose="02000000000000000000" pitchFamily="2" charset="0"/>
              </a:rPr>
              <a:t> ৪</a:t>
            </a:r>
            <a:r>
              <a:rPr lang="bn-IN" sz="2400" dirty="0">
                <a:solidFill>
                  <a:schemeClr val="bg1"/>
                </a:solidFill>
                <a:latin typeface="NikoshBAN" panose="02000000000000000000" pitchFamily="2" charset="0"/>
                <a:cs typeface="NikoshBAN" panose="02000000000000000000" pitchFamily="2" charset="0"/>
              </a:rPr>
              <a:t>০</a:t>
            </a:r>
            <a:r>
              <a:rPr lang="en-US" sz="2400" dirty="0">
                <a:solidFill>
                  <a:schemeClr val="bg1"/>
                </a:solidFill>
                <a:latin typeface="NikoshBAN" panose="02000000000000000000" pitchFamily="2" charset="0"/>
                <a:cs typeface="NikoshBAN" panose="02000000000000000000" pitchFamily="2" charset="0"/>
              </a:rPr>
              <a:t> </a:t>
            </a:r>
            <a:r>
              <a:rPr lang="en-US" sz="2400" dirty="0" err="1">
                <a:solidFill>
                  <a:schemeClr val="bg1"/>
                </a:solidFill>
                <a:latin typeface="NikoshBAN" panose="02000000000000000000" pitchFamily="2" charset="0"/>
                <a:cs typeface="NikoshBAN" panose="02000000000000000000" pitchFamily="2" charset="0"/>
              </a:rPr>
              <a:t>মিনিট</a:t>
            </a:r>
            <a:r>
              <a:rPr lang="bn-IN" sz="2400" dirty="0">
                <a:solidFill>
                  <a:schemeClr val="bg1"/>
                </a:solidFill>
                <a:latin typeface="NikoshBAN" panose="02000000000000000000" pitchFamily="2" charset="0"/>
                <a:cs typeface="NikoshBAN" panose="02000000000000000000" pitchFamily="2" charset="0"/>
              </a:rPr>
              <a:t> </a:t>
            </a:r>
            <a:r>
              <a:rPr lang="en-US" sz="2400" dirty="0">
                <a:solidFill>
                  <a:schemeClr val="bg1"/>
                </a:solidFill>
                <a:latin typeface="NikoshBAN" panose="02000000000000000000" pitchFamily="2" charset="0"/>
                <a:cs typeface="NikoshBAN" panose="02000000000000000000" pitchFamily="2" charset="0"/>
              </a:rPr>
              <a:t> </a:t>
            </a:r>
          </a:p>
          <a:p>
            <a:pPr lvl="0"/>
            <a:endParaRPr lang="en-US" sz="2400" dirty="0">
              <a:solidFill>
                <a:schemeClr val="bg1"/>
              </a:solidFill>
              <a:latin typeface="NikoshBAN" panose="02000000000000000000" pitchFamily="2" charset="0"/>
              <a:cs typeface="NikoshBAN" panose="02000000000000000000" pitchFamily="2" charset="0"/>
            </a:endParaRPr>
          </a:p>
          <a:p>
            <a:endParaRPr lang="bn-IN" sz="2400" dirty="0">
              <a:solidFill>
                <a:schemeClr val="bg1"/>
              </a:solidFill>
              <a:latin typeface="NikoshBAN" panose="02000000000000000000" pitchFamily="2" charset="0"/>
              <a:cs typeface="NikoshBAN" panose="02000000000000000000" pitchFamily="2" charset="0"/>
            </a:endParaRPr>
          </a:p>
          <a:p>
            <a:endParaRPr lang="en-US" sz="2400" dirty="0">
              <a:solidFill>
                <a:schemeClr val="bg1"/>
              </a:solidFill>
            </a:endParaRPr>
          </a:p>
        </p:txBody>
      </p:sp>
    </p:spTree>
    <p:extLst>
      <p:ext uri="{BB962C8B-B14F-4D97-AF65-F5344CB8AC3E}">
        <p14:creationId xmlns:p14="http://schemas.microsoft.com/office/powerpoint/2010/main" val="412457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ircle(in)">
                                      <p:cBhvr>
                                        <p:cTn id="15" dur="2000"/>
                                        <p:tgtEl>
                                          <p:spTgt spid="5">
                                            <p:txEl>
                                              <p:pRg st="0" end="0"/>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C0ED-2F38-4C1E-8882-E810E35C078F}"/>
              </a:ext>
            </a:extLst>
          </p:cNvPr>
          <p:cNvSpPr>
            <a:spLocks noGrp="1"/>
          </p:cNvSpPr>
          <p:nvPr>
            <p:ph type="title"/>
          </p:nvPr>
        </p:nvSpPr>
        <p:spPr>
          <a:xfrm>
            <a:off x="628650" y="1131094"/>
            <a:ext cx="7886700" cy="3925363"/>
          </a:xfrm>
          <a:noFill/>
          <a:ln w="76200">
            <a:noFill/>
          </a:ln>
          <a:effectLst>
            <a:glow rad="139700">
              <a:schemeClr val="accent6">
                <a:satMod val="175000"/>
                <a:alpha val="40000"/>
              </a:schemeClr>
            </a:glow>
          </a:effectLst>
          <a:scene3d>
            <a:camera prst="perspectiveRight"/>
            <a:lightRig rig="threePt" dir="t"/>
          </a:scene3d>
        </p:spPr>
        <p:txBody>
          <a:bodyPr>
            <a:normAutofit fontScale="90000"/>
          </a:bodyPr>
          <a:lstStyle/>
          <a:p>
            <a:r>
              <a:rPr lang="en-US" sz="5475" dirty="0" err="1">
                <a:solidFill>
                  <a:schemeClr val="bg1"/>
                </a:solidFill>
                <a:latin typeface="NikoshBAN" panose="02000000000000000000" pitchFamily="2" charset="0"/>
                <a:cs typeface="NikoshBAN" panose="02000000000000000000" pitchFamily="2" charset="0"/>
              </a:rPr>
              <a:t>শিখনফলঃ</a:t>
            </a:r>
            <a:br>
              <a:rPr lang="en-US" dirty="0">
                <a:solidFill>
                  <a:schemeClr val="bg1"/>
                </a:solidFill>
                <a:latin typeface="NikoshBAN" panose="02000000000000000000" pitchFamily="2" charset="0"/>
                <a:cs typeface="NikoshBAN" panose="02000000000000000000" pitchFamily="2" charset="0"/>
              </a:rPr>
            </a:br>
            <a:r>
              <a:rPr lang="as-IN" sz="2325" dirty="0">
                <a:solidFill>
                  <a:schemeClr val="bg1"/>
                </a:solidFill>
                <a:latin typeface="NikoshBAN" panose="02000000000000000000" pitchFamily="2" charset="0"/>
                <a:cs typeface="NikoshBAN" panose="02000000000000000000" pitchFamily="2" charset="0"/>
              </a:rPr>
              <a:t>শ</a:t>
            </a:r>
            <a:r>
              <a:rPr lang="en-US" sz="2325" dirty="0">
                <a:solidFill>
                  <a:schemeClr val="bg1"/>
                </a:solidFill>
                <a:latin typeface="NikoshBAN" panose="02000000000000000000" pitchFamily="2" charset="0"/>
                <a:cs typeface="NikoshBAN" panose="02000000000000000000" pitchFamily="2" charset="0"/>
              </a:rPr>
              <a:t>ো</a:t>
            </a:r>
            <a:r>
              <a:rPr lang="as-IN" sz="2325" dirty="0">
                <a:solidFill>
                  <a:schemeClr val="bg1"/>
                </a:solidFill>
                <a:latin typeface="NikoshBAN" panose="02000000000000000000" pitchFamily="2" charset="0"/>
                <a:cs typeface="NikoshBAN" panose="02000000000000000000" pitchFamily="2" charset="0"/>
              </a:rPr>
              <a:t>ন</a:t>
            </a:r>
            <a:r>
              <a:rPr lang="en-US" sz="2325" dirty="0">
                <a:solidFill>
                  <a:schemeClr val="bg1"/>
                </a:solidFill>
                <a:latin typeface="NikoshBAN" panose="02000000000000000000" pitchFamily="2" charset="0"/>
                <a:cs typeface="NikoshBAN" panose="02000000000000000000" pitchFamily="2" charset="0"/>
              </a:rPr>
              <a:t>া</a:t>
            </a:r>
            <a:r>
              <a:rPr lang="as-IN" sz="2325" dirty="0">
                <a:solidFill>
                  <a:schemeClr val="bg1"/>
                </a:solidFill>
                <a:latin typeface="NikoshBAN" panose="02000000000000000000" pitchFamily="2" charset="0"/>
                <a:cs typeface="NikoshBAN" panose="02000000000000000000" pitchFamily="2" charset="0"/>
              </a:rPr>
              <a:t>ঃ</a:t>
            </a:r>
            <a:br>
              <a:rPr lang="en-US" sz="2325" dirty="0">
                <a:solidFill>
                  <a:schemeClr val="bg1"/>
                </a:solidFill>
                <a:latin typeface="NikoshBAN" panose="02000000000000000000" pitchFamily="2" charset="0"/>
                <a:cs typeface="NikoshBAN" panose="02000000000000000000" pitchFamily="2" charset="0"/>
              </a:rPr>
            </a:br>
            <a:r>
              <a:rPr lang="as-IN" sz="2325" dirty="0">
                <a:solidFill>
                  <a:schemeClr val="bg1"/>
                </a:solidFill>
                <a:latin typeface="NikoshBAN" panose="02000000000000000000" pitchFamily="2" charset="0"/>
                <a:cs typeface="NikoshBAN" panose="02000000000000000000" pitchFamily="2" charset="0"/>
              </a:rPr>
              <a:t>১</a:t>
            </a:r>
            <a:r>
              <a:rPr lang="en-US" sz="2325" dirty="0">
                <a:solidFill>
                  <a:schemeClr val="bg1"/>
                </a:solidFill>
                <a:latin typeface="NikoshBAN" panose="02000000000000000000" pitchFamily="2" charset="0"/>
                <a:cs typeface="NikoshBAN" panose="02000000000000000000" pitchFamily="2" charset="0"/>
              </a:rPr>
              <a:t>.১.</a:t>
            </a:r>
            <a:r>
              <a:rPr lang="bn-IN" sz="2325" dirty="0">
                <a:solidFill>
                  <a:schemeClr val="bg1"/>
                </a:solidFill>
                <a:latin typeface="NikoshBAN" panose="02000000000000000000" pitchFamily="2" charset="0"/>
                <a:cs typeface="NikoshBAN" panose="02000000000000000000" pitchFamily="2" charset="0"/>
              </a:rPr>
              <a:t>১- বাক্য ও শব্দে ব্যবহ্নত বাংলা যুক্তবর্ণের ধ্বনিশুনে মনে রাখতে পারবে।</a:t>
            </a:r>
            <a:br>
              <a:rPr lang="bn-IN" sz="2325" dirty="0">
                <a:solidFill>
                  <a:schemeClr val="bg1"/>
                </a:solidFill>
                <a:latin typeface="NikoshBAN" panose="02000000000000000000" pitchFamily="2" charset="0"/>
                <a:cs typeface="NikoshBAN" panose="02000000000000000000" pitchFamily="2" charset="0"/>
              </a:rPr>
            </a:br>
            <a:r>
              <a:rPr lang="bn-IN" sz="2325" dirty="0">
                <a:solidFill>
                  <a:schemeClr val="bg1"/>
                </a:solidFill>
                <a:latin typeface="NikoshBAN" panose="02000000000000000000" pitchFamily="2" charset="0"/>
                <a:cs typeface="NikoshBAN" panose="02000000000000000000" pitchFamily="2" charset="0"/>
              </a:rPr>
              <a:t>১.</a:t>
            </a:r>
            <a:r>
              <a:rPr lang="en-US" sz="2325" dirty="0">
                <a:solidFill>
                  <a:schemeClr val="bg1"/>
                </a:solidFill>
                <a:latin typeface="NikoshBAN" panose="02000000000000000000" pitchFamily="2" charset="0"/>
                <a:cs typeface="NikoshBAN" panose="02000000000000000000" pitchFamily="2" charset="0"/>
              </a:rPr>
              <a:t>৩.৩- </a:t>
            </a:r>
            <a:r>
              <a:rPr lang="en-US" sz="2325" dirty="0" err="1">
                <a:solidFill>
                  <a:schemeClr val="bg1"/>
                </a:solidFill>
                <a:latin typeface="NikoshBAN" panose="02000000000000000000" pitchFamily="2" charset="0"/>
                <a:cs typeface="NikoshBAN" panose="02000000000000000000" pitchFamily="2" charset="0"/>
              </a:rPr>
              <a:t>প্র</a:t>
            </a:r>
            <a:r>
              <a:rPr lang="as-IN" sz="2325" dirty="0">
                <a:solidFill>
                  <a:schemeClr val="bg1"/>
                </a:solidFill>
                <a:latin typeface="NikoshBAN" panose="02000000000000000000" pitchFamily="2" charset="0"/>
                <a:cs typeface="NikoshBAN" panose="02000000000000000000" pitchFamily="2" charset="0"/>
              </a:rPr>
              <a:t>শ</a:t>
            </a:r>
            <a:r>
              <a:rPr lang="en-US" sz="2325" dirty="0">
                <a:solidFill>
                  <a:schemeClr val="bg1"/>
                </a:solidFill>
                <a:latin typeface="NikoshBAN" panose="02000000000000000000" pitchFamily="2" charset="0"/>
                <a:cs typeface="NikoshBAN" panose="02000000000000000000" pitchFamily="2" charset="0"/>
              </a:rPr>
              <a:t>্</a:t>
            </a:r>
            <a:r>
              <a:rPr lang="as-IN" sz="2325" dirty="0">
                <a:solidFill>
                  <a:schemeClr val="bg1"/>
                </a:solidFill>
                <a:latin typeface="NikoshBAN" panose="02000000000000000000" pitchFamily="2" charset="0"/>
                <a:cs typeface="NikoshBAN" panose="02000000000000000000" pitchFamily="2" charset="0"/>
              </a:rPr>
              <a:t>ন</a:t>
            </a:r>
            <a:r>
              <a:rPr lang="en-US" sz="2325" dirty="0">
                <a:solidFill>
                  <a:schemeClr val="bg1"/>
                </a:solidFill>
                <a:latin typeface="NikoshBAN" panose="02000000000000000000" pitchFamily="2" charset="0"/>
                <a:cs typeface="NikoshBAN" panose="02000000000000000000" pitchFamily="2" charset="0"/>
              </a:rPr>
              <a:t> </a:t>
            </a:r>
            <a:r>
              <a:rPr lang="en-US" sz="2325" dirty="0" err="1">
                <a:solidFill>
                  <a:schemeClr val="bg1"/>
                </a:solidFill>
                <a:latin typeface="NikoshBAN" panose="02000000000000000000" pitchFamily="2" charset="0"/>
                <a:cs typeface="NikoshBAN" panose="02000000000000000000" pitchFamily="2" charset="0"/>
              </a:rPr>
              <a:t>শুনে</a:t>
            </a:r>
            <a:r>
              <a:rPr lang="en-US" sz="2325" dirty="0">
                <a:solidFill>
                  <a:schemeClr val="bg1"/>
                </a:solidFill>
                <a:latin typeface="NikoshBAN" panose="02000000000000000000" pitchFamily="2" charset="0"/>
                <a:cs typeface="NikoshBAN" panose="02000000000000000000" pitchFamily="2" charset="0"/>
              </a:rPr>
              <a:t> </a:t>
            </a:r>
            <a:r>
              <a:rPr lang="en-US" sz="2325" dirty="0" err="1">
                <a:solidFill>
                  <a:schemeClr val="bg1"/>
                </a:solidFill>
                <a:latin typeface="NikoshBAN" panose="02000000000000000000" pitchFamily="2" charset="0"/>
                <a:cs typeface="NikoshBAN" panose="02000000000000000000" pitchFamily="2" charset="0"/>
              </a:rPr>
              <a:t>বুঝতে</a:t>
            </a:r>
            <a:r>
              <a:rPr lang="en-US" sz="2325" dirty="0">
                <a:solidFill>
                  <a:schemeClr val="bg1"/>
                </a:solidFill>
                <a:latin typeface="NikoshBAN" panose="02000000000000000000" pitchFamily="2" charset="0"/>
                <a:cs typeface="NikoshBAN" panose="02000000000000000000" pitchFamily="2" charset="0"/>
              </a:rPr>
              <a:t> </a:t>
            </a:r>
            <a:r>
              <a:rPr lang="en-US" sz="2325" dirty="0" err="1">
                <a:solidFill>
                  <a:schemeClr val="bg1"/>
                </a:solidFill>
                <a:latin typeface="NikoshBAN" panose="02000000000000000000" pitchFamily="2" charset="0"/>
                <a:cs typeface="NikoshBAN" panose="02000000000000000000" pitchFamily="2" charset="0"/>
              </a:rPr>
              <a:t>পারবে</a:t>
            </a:r>
            <a:r>
              <a:rPr lang="en-US" sz="2325" dirty="0">
                <a:solidFill>
                  <a:schemeClr val="bg1"/>
                </a:solidFill>
                <a:latin typeface="NikoshBAN" panose="02000000000000000000" pitchFamily="2" charset="0"/>
                <a:cs typeface="NikoshBAN" panose="02000000000000000000" pitchFamily="2" charset="0"/>
              </a:rPr>
              <a:t>।</a:t>
            </a:r>
            <a:br>
              <a:rPr lang="en-US" sz="2325" dirty="0">
                <a:solidFill>
                  <a:schemeClr val="bg1"/>
                </a:solidFill>
                <a:latin typeface="NikoshBAN" panose="02000000000000000000" pitchFamily="2" charset="0"/>
                <a:cs typeface="NikoshBAN" panose="02000000000000000000" pitchFamily="2" charset="0"/>
              </a:rPr>
            </a:br>
            <a:r>
              <a:rPr lang="as-IN" sz="2325" dirty="0">
                <a:solidFill>
                  <a:schemeClr val="bg1"/>
                </a:solidFill>
                <a:latin typeface="NikoshBAN" panose="02000000000000000000" pitchFamily="2" charset="0"/>
                <a:cs typeface="NikoshBAN" panose="02000000000000000000" pitchFamily="2" charset="0"/>
              </a:rPr>
              <a:t>ব</a:t>
            </a:r>
            <a:r>
              <a:rPr lang="en-US" sz="2325" dirty="0">
                <a:solidFill>
                  <a:schemeClr val="bg1"/>
                </a:solidFill>
                <a:latin typeface="NikoshBAN" panose="02000000000000000000" pitchFamily="2" charset="0"/>
                <a:cs typeface="NikoshBAN" panose="02000000000000000000" pitchFamily="2" charset="0"/>
              </a:rPr>
              <a:t>ল</a:t>
            </a:r>
            <a:r>
              <a:rPr lang="as-IN" sz="2325" dirty="0">
                <a:solidFill>
                  <a:schemeClr val="bg1"/>
                </a:solidFill>
                <a:latin typeface="NikoshBAN" panose="02000000000000000000" pitchFamily="2" charset="0"/>
                <a:cs typeface="NikoshBAN" panose="02000000000000000000" pitchFamily="2" charset="0"/>
              </a:rPr>
              <a:t>া</a:t>
            </a:r>
            <a:r>
              <a:rPr lang="en-US" sz="2325" dirty="0">
                <a:solidFill>
                  <a:schemeClr val="bg1"/>
                </a:solidFill>
                <a:latin typeface="NikoshBAN" panose="02000000000000000000" pitchFamily="2" charset="0"/>
                <a:cs typeface="NikoshBAN" panose="02000000000000000000" pitchFamily="2" charset="0"/>
              </a:rPr>
              <a:t>ঃ</a:t>
            </a:r>
            <a:br>
              <a:rPr lang="bn-IN" sz="2325" dirty="0">
                <a:solidFill>
                  <a:schemeClr val="bg1"/>
                </a:solidFill>
                <a:latin typeface="NikoshBAN" panose="02000000000000000000" pitchFamily="2" charset="0"/>
                <a:cs typeface="NikoshBAN" panose="02000000000000000000" pitchFamily="2" charset="0"/>
              </a:rPr>
            </a:br>
            <a:r>
              <a:rPr lang="bn-IN" sz="2325" dirty="0">
                <a:solidFill>
                  <a:schemeClr val="bg1"/>
                </a:solidFill>
                <a:latin typeface="NikoshBAN" panose="02000000000000000000" pitchFamily="2" charset="0"/>
                <a:cs typeface="NikoshBAN" panose="02000000000000000000" pitchFamily="2" charset="0"/>
              </a:rPr>
              <a:t>১.</a:t>
            </a:r>
            <a:r>
              <a:rPr lang="en-US" sz="2325" dirty="0">
                <a:solidFill>
                  <a:schemeClr val="bg1"/>
                </a:solidFill>
                <a:latin typeface="NikoshBAN" panose="02000000000000000000" pitchFamily="2" charset="0"/>
                <a:cs typeface="NikoshBAN" panose="02000000000000000000" pitchFamily="2" charset="0"/>
              </a:rPr>
              <a:t>১.১- </a:t>
            </a:r>
            <a:r>
              <a:rPr lang="bn-IN" sz="2325" dirty="0">
                <a:solidFill>
                  <a:schemeClr val="bg1"/>
                </a:solidFill>
                <a:latin typeface="NikoshBAN" panose="02000000000000000000" pitchFamily="2" charset="0"/>
                <a:cs typeface="NikoshBAN" panose="02000000000000000000" pitchFamily="2" charset="0"/>
              </a:rPr>
              <a:t>শব্দে ব্যবহৃত  বাংলা যুক্তবর্ণের ধ্বনি স্পষ্ট ও শুদ্ধ ভাবে বলতে পারবে।</a:t>
            </a:r>
            <a:br>
              <a:rPr lang="bn-IN" sz="2325" dirty="0">
                <a:solidFill>
                  <a:schemeClr val="bg1"/>
                </a:solidFill>
                <a:latin typeface="NikoshBAN" panose="02000000000000000000" pitchFamily="2" charset="0"/>
                <a:cs typeface="NikoshBAN" panose="02000000000000000000" pitchFamily="2" charset="0"/>
              </a:rPr>
            </a:br>
            <a:r>
              <a:rPr lang="bn-IN" sz="2325" dirty="0">
                <a:solidFill>
                  <a:schemeClr val="bg1"/>
                </a:solidFill>
                <a:latin typeface="NikoshBAN" panose="02000000000000000000" pitchFamily="2" charset="0"/>
                <a:cs typeface="NikoshBAN" panose="02000000000000000000" pitchFamily="2" charset="0"/>
              </a:rPr>
              <a:t>১.</a:t>
            </a:r>
            <a:r>
              <a:rPr lang="en-US" sz="2325" dirty="0">
                <a:solidFill>
                  <a:schemeClr val="bg1"/>
                </a:solidFill>
                <a:latin typeface="NikoshBAN" panose="02000000000000000000" pitchFamily="2" charset="0"/>
                <a:cs typeface="NikoshBAN" panose="02000000000000000000" pitchFamily="2" charset="0"/>
              </a:rPr>
              <a:t>১.</a:t>
            </a:r>
            <a:r>
              <a:rPr lang="as-IN" sz="2325" dirty="0">
                <a:solidFill>
                  <a:schemeClr val="bg1"/>
                </a:solidFill>
                <a:latin typeface="NikoshBAN" panose="02000000000000000000" pitchFamily="2" charset="0"/>
                <a:cs typeface="NikoshBAN" panose="02000000000000000000" pitchFamily="2" charset="0"/>
              </a:rPr>
              <a:t>২</a:t>
            </a:r>
            <a:r>
              <a:rPr lang="en-US" sz="2325" dirty="0">
                <a:solidFill>
                  <a:schemeClr val="bg1"/>
                </a:solidFill>
                <a:latin typeface="NikoshBAN" panose="02000000000000000000" pitchFamily="2" charset="0"/>
                <a:cs typeface="NikoshBAN" panose="02000000000000000000" pitchFamily="2" charset="0"/>
              </a:rPr>
              <a:t>- </a:t>
            </a:r>
            <a:r>
              <a:rPr lang="en-US" sz="2325" dirty="0" err="1">
                <a:solidFill>
                  <a:schemeClr val="bg1"/>
                </a:solidFill>
                <a:latin typeface="NikoshBAN" panose="02000000000000000000" pitchFamily="2" charset="0"/>
                <a:cs typeface="NikoshBAN" panose="02000000000000000000" pitchFamily="2" charset="0"/>
              </a:rPr>
              <a:t>বাক্যস্থিত</a:t>
            </a:r>
            <a:r>
              <a:rPr lang="en-US" sz="2325" dirty="0">
                <a:solidFill>
                  <a:schemeClr val="bg1"/>
                </a:solidFill>
                <a:latin typeface="NikoshBAN" panose="02000000000000000000" pitchFamily="2" charset="0"/>
                <a:cs typeface="NikoshBAN" panose="02000000000000000000" pitchFamily="2" charset="0"/>
              </a:rPr>
              <a:t> </a:t>
            </a:r>
            <a:r>
              <a:rPr lang="as-IN" sz="2325" dirty="0">
                <a:solidFill>
                  <a:schemeClr val="bg1"/>
                </a:solidFill>
                <a:latin typeface="NikoshBAN" panose="02000000000000000000" pitchFamily="2" charset="0"/>
                <a:cs typeface="NikoshBAN" panose="02000000000000000000" pitchFamily="2" charset="0"/>
              </a:rPr>
              <a:t>শ</a:t>
            </a:r>
            <a:r>
              <a:rPr lang="en-US" sz="2325" dirty="0">
                <a:solidFill>
                  <a:schemeClr val="bg1"/>
                </a:solidFill>
                <a:latin typeface="NikoshBAN" panose="02000000000000000000" pitchFamily="2" charset="0"/>
                <a:cs typeface="NikoshBAN" panose="02000000000000000000" pitchFamily="2" charset="0"/>
              </a:rPr>
              <a:t>ব</a:t>
            </a:r>
            <a:r>
              <a:rPr lang="as-IN" sz="2325" dirty="0">
                <a:solidFill>
                  <a:schemeClr val="bg1"/>
                </a:solidFill>
                <a:latin typeface="NikoshBAN" panose="02000000000000000000" pitchFamily="2" charset="0"/>
                <a:cs typeface="NikoshBAN" panose="02000000000000000000" pitchFamily="2" charset="0"/>
              </a:rPr>
              <a:t>্</a:t>
            </a:r>
            <a:r>
              <a:rPr lang="en-US" sz="2325" dirty="0">
                <a:solidFill>
                  <a:schemeClr val="bg1"/>
                </a:solidFill>
                <a:latin typeface="NikoshBAN" panose="02000000000000000000" pitchFamily="2" charset="0"/>
                <a:cs typeface="NikoshBAN" panose="02000000000000000000" pitchFamily="2" charset="0"/>
              </a:rPr>
              <a:t>দ</a:t>
            </a:r>
            <a:r>
              <a:rPr lang="as-IN" sz="2325" dirty="0">
                <a:solidFill>
                  <a:schemeClr val="bg1"/>
                </a:solidFill>
                <a:latin typeface="NikoshBAN" panose="02000000000000000000" pitchFamily="2" charset="0"/>
                <a:cs typeface="NikoshBAN" panose="02000000000000000000" pitchFamily="2" charset="0"/>
              </a:rPr>
              <a:t>ে</a:t>
            </a:r>
            <a:r>
              <a:rPr lang="en-US" sz="2325" dirty="0">
                <a:solidFill>
                  <a:schemeClr val="bg1"/>
                </a:solidFill>
                <a:latin typeface="NikoshBAN" panose="02000000000000000000" pitchFamily="2" charset="0"/>
                <a:cs typeface="NikoshBAN" panose="02000000000000000000" pitchFamily="2" charset="0"/>
              </a:rPr>
              <a:t> </a:t>
            </a:r>
            <a:r>
              <a:rPr lang="bn-IN" sz="2325" dirty="0">
                <a:solidFill>
                  <a:schemeClr val="bg1"/>
                </a:solidFill>
                <a:latin typeface="NikoshBAN" panose="02000000000000000000" pitchFamily="2" charset="0"/>
                <a:cs typeface="NikoshBAN" panose="02000000000000000000" pitchFamily="2" charset="0"/>
              </a:rPr>
              <a:t>ব্যবহৃত </a:t>
            </a:r>
            <a:r>
              <a:rPr lang="en-US" sz="2325" dirty="0" err="1">
                <a:solidFill>
                  <a:schemeClr val="bg1"/>
                </a:solidFill>
                <a:latin typeface="NikoshBAN" panose="02000000000000000000" pitchFamily="2" charset="0"/>
                <a:cs typeface="NikoshBAN" panose="02000000000000000000" pitchFamily="2" charset="0"/>
              </a:rPr>
              <a:t>বা</a:t>
            </a:r>
            <a:r>
              <a:rPr lang="as-IN" sz="2325" dirty="0">
                <a:solidFill>
                  <a:schemeClr val="bg1"/>
                </a:solidFill>
                <a:latin typeface="NikoshBAN" panose="02000000000000000000" pitchFamily="2" charset="0"/>
                <a:cs typeface="NikoshBAN" panose="02000000000000000000" pitchFamily="2" charset="0"/>
              </a:rPr>
              <a:t>ং</a:t>
            </a:r>
            <a:r>
              <a:rPr lang="en-US" sz="2325" dirty="0">
                <a:solidFill>
                  <a:schemeClr val="bg1"/>
                </a:solidFill>
                <a:latin typeface="NikoshBAN" panose="02000000000000000000" pitchFamily="2" charset="0"/>
                <a:cs typeface="NikoshBAN" panose="02000000000000000000" pitchFamily="2" charset="0"/>
              </a:rPr>
              <a:t>ল</a:t>
            </a:r>
            <a:r>
              <a:rPr lang="as-IN" sz="2325" dirty="0">
                <a:solidFill>
                  <a:schemeClr val="bg1"/>
                </a:solidFill>
                <a:latin typeface="NikoshBAN" panose="02000000000000000000" pitchFamily="2" charset="0"/>
                <a:cs typeface="NikoshBAN" panose="02000000000000000000" pitchFamily="2" charset="0"/>
              </a:rPr>
              <a:t>া</a:t>
            </a:r>
            <a:r>
              <a:rPr lang="en-US" sz="2325" dirty="0">
                <a:solidFill>
                  <a:schemeClr val="bg1"/>
                </a:solidFill>
                <a:latin typeface="NikoshBAN" panose="02000000000000000000" pitchFamily="2" charset="0"/>
                <a:cs typeface="NikoshBAN" panose="02000000000000000000" pitchFamily="2" charset="0"/>
              </a:rPr>
              <a:t> </a:t>
            </a:r>
            <a:r>
              <a:rPr lang="as-IN" sz="2325" dirty="0">
                <a:solidFill>
                  <a:schemeClr val="bg1"/>
                </a:solidFill>
                <a:latin typeface="NikoshBAN" panose="02000000000000000000" pitchFamily="2" charset="0"/>
                <a:cs typeface="NikoshBAN" panose="02000000000000000000" pitchFamily="2" charset="0"/>
              </a:rPr>
              <a:t>য</a:t>
            </a:r>
            <a:r>
              <a:rPr lang="en-US" sz="2325" dirty="0">
                <a:solidFill>
                  <a:schemeClr val="bg1"/>
                </a:solidFill>
                <a:latin typeface="NikoshBAN" panose="02000000000000000000" pitchFamily="2" charset="0"/>
                <a:cs typeface="NikoshBAN" panose="02000000000000000000" pitchFamily="2" charset="0"/>
              </a:rPr>
              <a:t>ু</a:t>
            </a:r>
            <a:r>
              <a:rPr lang="bn-IN" sz="2325" dirty="0">
                <a:solidFill>
                  <a:schemeClr val="bg1"/>
                </a:solidFill>
                <a:latin typeface="NikoshBAN" panose="02000000000000000000" pitchFamily="2" charset="0"/>
                <a:cs typeface="NikoshBAN" panose="02000000000000000000" pitchFamily="2" charset="0"/>
              </a:rPr>
              <a:t>ক্ত বর্ণের ধ্বনি স্পষ্ট ও শুদ্ধভাবে বলতে পারবে।</a:t>
            </a:r>
            <a:br>
              <a:rPr lang="bn-IN" sz="2325" dirty="0">
                <a:solidFill>
                  <a:schemeClr val="bg1"/>
                </a:solidFill>
                <a:latin typeface="NikoshBAN" panose="02000000000000000000" pitchFamily="2" charset="0"/>
                <a:cs typeface="NikoshBAN" panose="02000000000000000000" pitchFamily="2" charset="0"/>
              </a:rPr>
            </a:br>
            <a:r>
              <a:rPr lang="bn-IN" sz="2325" dirty="0">
                <a:solidFill>
                  <a:schemeClr val="bg1"/>
                </a:solidFill>
                <a:latin typeface="NikoshBAN" panose="02000000000000000000" pitchFamily="2" charset="0"/>
                <a:cs typeface="NikoshBAN" panose="02000000000000000000" pitchFamily="2" charset="0"/>
              </a:rPr>
              <a:t>পড়াঃ</a:t>
            </a:r>
            <a:br>
              <a:rPr lang="bn-IN" sz="2325" dirty="0">
                <a:solidFill>
                  <a:schemeClr val="bg1"/>
                </a:solidFill>
                <a:latin typeface="NikoshBAN" panose="02000000000000000000" pitchFamily="2" charset="0"/>
                <a:cs typeface="NikoshBAN" panose="02000000000000000000" pitchFamily="2" charset="0"/>
              </a:rPr>
            </a:br>
            <a:r>
              <a:rPr lang="bn-IN" sz="2325" dirty="0">
                <a:solidFill>
                  <a:schemeClr val="bg1"/>
                </a:solidFill>
                <a:latin typeface="NikoshBAN" panose="02000000000000000000" pitchFamily="2" charset="0"/>
                <a:cs typeface="NikoshBAN" panose="02000000000000000000" pitchFamily="2" charset="0"/>
              </a:rPr>
              <a:t> ১.৩.১- যুক্তব্যঞ্জন পড়তে পারবে ।</a:t>
            </a:r>
            <a:br>
              <a:rPr lang="bn-IN" sz="2325" dirty="0">
                <a:solidFill>
                  <a:schemeClr val="bg1"/>
                </a:solidFill>
                <a:latin typeface="NikoshBAN" panose="02000000000000000000" pitchFamily="2" charset="0"/>
                <a:cs typeface="NikoshBAN" panose="02000000000000000000" pitchFamily="2" charset="0"/>
              </a:rPr>
            </a:br>
            <a:r>
              <a:rPr lang="bn-IN" sz="2325" dirty="0">
                <a:solidFill>
                  <a:schemeClr val="bg1"/>
                </a:solidFill>
                <a:latin typeface="NikoshBAN" panose="02000000000000000000" pitchFamily="2" charset="0"/>
                <a:cs typeface="NikoshBAN" panose="02000000000000000000" pitchFamily="2" charset="0"/>
              </a:rPr>
              <a:t>১.৪.১ – পাঠ্যপুস্তকের </a:t>
            </a:r>
            <a:r>
              <a:rPr lang="bn-IN" sz="2400" dirty="0">
                <a:solidFill>
                  <a:schemeClr val="bg1"/>
                </a:solidFill>
                <a:latin typeface="NikoshBAN" panose="02000000000000000000" pitchFamily="2" charset="0"/>
                <a:cs typeface="NikoshBAN" panose="02000000000000000000" pitchFamily="2" charset="0"/>
              </a:rPr>
              <a:t>বাক্য </a:t>
            </a:r>
            <a:r>
              <a:rPr lang="bn-IN" sz="2325" dirty="0">
                <a:solidFill>
                  <a:schemeClr val="bg1"/>
                </a:solidFill>
                <a:latin typeface="NikoshBAN" panose="02000000000000000000" pitchFamily="2" charset="0"/>
                <a:cs typeface="NikoshBAN" panose="02000000000000000000" pitchFamily="2" charset="0"/>
              </a:rPr>
              <a:t>প্রমিত উচ্চারণে পড়তে পারবে।</a:t>
            </a:r>
            <a:br>
              <a:rPr lang="bn-IN" sz="2325" dirty="0">
                <a:latin typeface="NikoshBAN" panose="02000000000000000000" pitchFamily="2" charset="0"/>
                <a:cs typeface="NikoshBAN" panose="02000000000000000000" pitchFamily="2" charset="0"/>
              </a:rPr>
            </a:br>
            <a:r>
              <a:rPr lang="bn-IN" sz="3000" dirty="0">
                <a:latin typeface="NikoshBAN" panose="02000000000000000000" pitchFamily="2" charset="0"/>
                <a:cs typeface="NikoshBAN" panose="02000000000000000000" pitchFamily="2" charset="0"/>
              </a:rPr>
              <a:t>  </a:t>
            </a:r>
            <a:endParaRPr lang="en-US" sz="5025"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350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F0BCF4-2394-4ADD-949D-2095162B9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423" y="2119573"/>
            <a:ext cx="3012541" cy="23820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BF09697C-A9EA-4255-8428-9176DE792AD0}"/>
              </a:ext>
            </a:extLst>
          </p:cNvPr>
          <p:cNvSpPr txBox="1"/>
          <p:nvPr/>
        </p:nvSpPr>
        <p:spPr>
          <a:xfrm>
            <a:off x="872197" y="1131570"/>
            <a:ext cx="7733714" cy="715581"/>
          </a:xfrm>
          <a:prstGeom prst="rect">
            <a:avLst/>
          </a:prstGeom>
          <a:noFill/>
        </p:spPr>
        <p:txBody>
          <a:bodyPr wrap="square" rtlCol="0">
            <a:spAutoFit/>
          </a:bodyPr>
          <a:lstStyle/>
          <a:p>
            <a:pPr algn="ctr"/>
            <a:r>
              <a:rPr lang="en-US" sz="4050" dirty="0">
                <a:solidFill>
                  <a:schemeClr val="bg1"/>
                </a:solidFill>
                <a:latin typeface="NikoshBAN" panose="02000000000000000000" pitchFamily="2" charset="0"/>
                <a:cs typeface="NikoshBAN" panose="02000000000000000000" pitchFamily="2" charset="0"/>
              </a:rPr>
              <a:t>এ</a:t>
            </a:r>
            <a:r>
              <a:rPr lang="bn-IN" sz="4050" dirty="0">
                <a:solidFill>
                  <a:schemeClr val="bg1"/>
                </a:solidFill>
                <a:latin typeface="NikoshBAN" panose="02000000000000000000" pitchFamily="2" charset="0"/>
                <a:cs typeface="NikoshBAN" panose="02000000000000000000" pitchFamily="2" charset="0"/>
              </a:rPr>
              <a:t>স</a:t>
            </a:r>
            <a:r>
              <a:rPr lang="en-US" sz="4050" dirty="0">
                <a:solidFill>
                  <a:schemeClr val="bg1"/>
                </a:solidFill>
                <a:latin typeface="NikoshBAN" panose="02000000000000000000" pitchFamily="2" charset="0"/>
                <a:cs typeface="NikoshBAN" panose="02000000000000000000" pitchFamily="2" charset="0"/>
              </a:rPr>
              <a:t>ো </a:t>
            </a:r>
            <a:r>
              <a:rPr lang="bn-IN" sz="4050" dirty="0">
                <a:solidFill>
                  <a:schemeClr val="bg1"/>
                </a:solidFill>
                <a:latin typeface="NikoshBAN" panose="02000000000000000000" pitchFamily="2" charset="0"/>
                <a:cs typeface="NikoshBAN" panose="02000000000000000000" pitchFamily="2" charset="0"/>
              </a:rPr>
              <a:t>আ</a:t>
            </a:r>
            <a:r>
              <a:rPr lang="en-US" sz="4050" dirty="0" err="1">
                <a:solidFill>
                  <a:schemeClr val="bg1"/>
                </a:solidFill>
                <a:latin typeface="NikoshBAN" panose="02000000000000000000" pitchFamily="2" charset="0"/>
                <a:cs typeface="NikoshBAN" panose="02000000000000000000" pitchFamily="2" charset="0"/>
              </a:rPr>
              <a:t>মরা</a:t>
            </a:r>
            <a:r>
              <a:rPr lang="en-US" sz="4050" dirty="0">
                <a:solidFill>
                  <a:schemeClr val="bg1"/>
                </a:solidFill>
                <a:latin typeface="NikoshBAN" panose="02000000000000000000" pitchFamily="2" charset="0"/>
                <a:cs typeface="NikoshBAN" panose="02000000000000000000" pitchFamily="2" charset="0"/>
              </a:rPr>
              <a:t> </a:t>
            </a:r>
            <a:r>
              <a:rPr lang="en-US" sz="4050" dirty="0" err="1">
                <a:solidFill>
                  <a:schemeClr val="bg1"/>
                </a:solidFill>
                <a:latin typeface="NikoshBAN" panose="02000000000000000000" pitchFamily="2" charset="0"/>
                <a:cs typeface="NikoshBAN" panose="02000000000000000000" pitchFamily="2" charset="0"/>
              </a:rPr>
              <a:t>কিছু</a:t>
            </a:r>
            <a:r>
              <a:rPr lang="en-US" sz="4050" dirty="0">
                <a:solidFill>
                  <a:schemeClr val="bg1"/>
                </a:solidFill>
                <a:latin typeface="NikoshBAN" panose="02000000000000000000" pitchFamily="2" charset="0"/>
                <a:cs typeface="NikoshBAN" panose="02000000000000000000" pitchFamily="2" charset="0"/>
              </a:rPr>
              <a:t> </a:t>
            </a:r>
            <a:r>
              <a:rPr lang="bn-IN" sz="4050" dirty="0">
                <a:solidFill>
                  <a:schemeClr val="bg1"/>
                </a:solidFill>
                <a:latin typeface="NikoshBAN" panose="02000000000000000000" pitchFamily="2" charset="0"/>
                <a:cs typeface="NikoshBAN" panose="02000000000000000000" pitchFamily="2" charset="0"/>
              </a:rPr>
              <a:t>ছ</a:t>
            </a:r>
            <a:r>
              <a:rPr lang="en-US" sz="4050" dirty="0">
                <a:solidFill>
                  <a:schemeClr val="bg1"/>
                </a:solidFill>
                <a:latin typeface="NikoshBAN" panose="02000000000000000000" pitchFamily="2" charset="0"/>
                <a:cs typeface="NikoshBAN" panose="02000000000000000000" pitchFamily="2" charset="0"/>
              </a:rPr>
              <a:t>ব</a:t>
            </a:r>
            <a:r>
              <a:rPr lang="bn-IN" sz="4050" dirty="0">
                <a:solidFill>
                  <a:schemeClr val="bg1"/>
                </a:solidFill>
                <a:latin typeface="NikoshBAN" panose="02000000000000000000" pitchFamily="2" charset="0"/>
                <a:cs typeface="NikoshBAN" panose="02000000000000000000" pitchFamily="2" charset="0"/>
              </a:rPr>
              <a:t>ি</a:t>
            </a:r>
            <a:r>
              <a:rPr lang="en-US" sz="4050" dirty="0">
                <a:solidFill>
                  <a:schemeClr val="bg1"/>
                </a:solidFill>
                <a:latin typeface="NikoshBAN" panose="02000000000000000000" pitchFamily="2" charset="0"/>
                <a:cs typeface="NikoshBAN" panose="02000000000000000000" pitchFamily="2" charset="0"/>
              </a:rPr>
              <a:t> </a:t>
            </a:r>
            <a:r>
              <a:rPr lang="en-US" sz="4050" dirty="0" err="1">
                <a:solidFill>
                  <a:schemeClr val="bg1"/>
                </a:solidFill>
                <a:latin typeface="NikoshBAN" panose="02000000000000000000" pitchFamily="2" charset="0"/>
                <a:cs typeface="NikoshBAN" panose="02000000000000000000" pitchFamily="2" charset="0"/>
              </a:rPr>
              <a:t>দেখি</a:t>
            </a:r>
            <a:r>
              <a:rPr lang="en-US" sz="4050" dirty="0">
                <a:solidFill>
                  <a:schemeClr val="bg1"/>
                </a:solidFill>
                <a:latin typeface="NikoshBAN" panose="02000000000000000000" pitchFamily="2" charset="0"/>
                <a:cs typeface="NikoshBAN" panose="02000000000000000000" pitchFamily="2" charset="0"/>
              </a:rPr>
              <a:t> </a:t>
            </a:r>
          </a:p>
        </p:txBody>
      </p:sp>
      <p:pic>
        <p:nvPicPr>
          <p:cNvPr id="9" name="Picture 8">
            <a:extLst>
              <a:ext uri="{FF2B5EF4-FFF2-40B4-BE49-F238E27FC236}">
                <a16:creationId xmlns:a16="http://schemas.microsoft.com/office/drawing/2014/main" id="{3805AFB6-9EBF-4EB3-8D30-2B4586DC2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873" y="2168604"/>
            <a:ext cx="3617122" cy="233305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88918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3E675-A26A-437D-B1A2-1C4C97EE00AD}"/>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429176" y="1949475"/>
            <a:ext cx="3643313" cy="25003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a:extLst>
              <a:ext uri="{FF2B5EF4-FFF2-40B4-BE49-F238E27FC236}">
                <a16:creationId xmlns:a16="http://schemas.microsoft.com/office/drawing/2014/main" id="{754E3638-EDE4-4804-9537-9E49D9E45F98}"/>
              </a:ext>
            </a:extLst>
          </p:cNvPr>
          <p:cNvPicPr>
            <a:picLocks noChangeAspect="1"/>
          </p:cNvPicPr>
          <p:nvPr/>
        </p:nvPicPr>
        <p:blipFill>
          <a:blip r:embed="rId4">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tretch>
            <a:fillRect/>
          </a:stretch>
        </p:blipFill>
        <p:spPr>
          <a:xfrm>
            <a:off x="4572000" y="1827151"/>
            <a:ext cx="3840259" cy="2500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4022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F4C34C-9C2D-4010-B841-A8437EB33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169" y="833788"/>
            <a:ext cx="3103584" cy="1987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32EC975B-B3DF-472B-A5F0-3B7E4D889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44" y="3260181"/>
            <a:ext cx="3103584" cy="1987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id="{9FCB3EA1-E8F3-4777-A891-6E6E92D7A9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61" y="935882"/>
            <a:ext cx="3103584" cy="17834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8" name="Picture 17">
            <a:extLst>
              <a:ext uri="{FF2B5EF4-FFF2-40B4-BE49-F238E27FC236}">
                <a16:creationId xmlns:a16="http://schemas.microsoft.com/office/drawing/2014/main" id="{4FB7CBC2-5656-471F-B8C7-E5BD9FC89545}"/>
              </a:ext>
            </a:extLst>
          </p:cNvPr>
          <p:cNvPicPr>
            <a:picLocks noChangeAspect="1"/>
          </p:cNvPicPr>
          <p:nvPr/>
        </p:nvPicPr>
        <p:blipFill rotWithShape="1">
          <a:blip r:embed="rId5">
            <a:extLst>
              <a:ext uri="{28A0092B-C50C-407E-A947-70E740481C1C}">
                <a14:useLocalDpi xmlns:a14="http://schemas.microsoft.com/office/drawing/2010/main" val="0"/>
              </a:ext>
            </a:extLst>
          </a:blip>
          <a:srcRect l="9490" t="13220" b="12420"/>
          <a:stretch/>
        </p:blipFill>
        <p:spPr>
          <a:xfrm>
            <a:off x="5472506" y="3297828"/>
            <a:ext cx="3103584" cy="191236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2781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1E31-F1B0-4E5A-944F-DCA542BB5A84}"/>
              </a:ext>
            </a:extLst>
          </p:cNvPr>
          <p:cNvSpPr>
            <a:spLocks noGrp="1"/>
          </p:cNvSpPr>
          <p:nvPr>
            <p:ph type="title"/>
          </p:nvPr>
        </p:nvSpPr>
        <p:spPr>
          <a:xfrm>
            <a:off x="1048043" y="1089367"/>
            <a:ext cx="6516859" cy="1297745"/>
          </a:xfrm>
          <a:noFill/>
          <a:ln w="76200">
            <a:noFill/>
          </a:ln>
        </p:spPr>
        <p:txBody>
          <a:bodyPr>
            <a:normAutofit/>
          </a:bodyPr>
          <a:lstStyle/>
          <a:p>
            <a:pPr algn="ctr"/>
            <a:r>
              <a:rPr lang="bn-IN" sz="5400" dirty="0">
                <a:solidFill>
                  <a:schemeClr val="bg1"/>
                </a:solidFill>
                <a:latin typeface="NikoshBAN" panose="02000000000000000000" pitchFamily="2" charset="0"/>
                <a:cs typeface="NikoshBAN" panose="02000000000000000000" pitchFamily="2" charset="0"/>
              </a:rPr>
              <a:t>শিক্ষকের  পাঠ</a:t>
            </a:r>
            <a:endParaRPr lang="en-US" sz="2400" dirty="0">
              <a:solidFill>
                <a:schemeClr val="bg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06559AD7-5782-44F5-BD2C-43A3AA71BA7A}"/>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1313570" y="2329083"/>
            <a:ext cx="6516859" cy="3439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3489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D8E1B4-C519-48FD-869C-9F56D52F89BF}"/>
              </a:ext>
            </a:extLst>
          </p:cNvPr>
          <p:cNvSpPr/>
          <p:nvPr/>
        </p:nvSpPr>
        <p:spPr>
          <a:xfrm>
            <a:off x="800564" y="2451378"/>
            <a:ext cx="1529861" cy="749105"/>
          </a:xfrm>
          <a:prstGeom prst="rect">
            <a:avLst/>
          </a:prstGeom>
          <a:solidFill>
            <a:schemeClr val="accent3">
              <a:lumMod val="20000"/>
              <a:lumOff val="80000"/>
            </a:schemeClr>
          </a:solidFill>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3000" dirty="0">
                <a:latin typeface="NikoshBAN" panose="02000000000000000000" pitchFamily="2" charset="0"/>
                <a:cs typeface="NikoshBAN" panose="02000000000000000000" pitchFamily="2" charset="0"/>
              </a:rPr>
              <a:t>সু</a:t>
            </a:r>
            <a:r>
              <a:rPr lang="bn-IN" sz="3000" dirty="0">
                <a:solidFill>
                  <a:srgbClr val="FF0000"/>
                </a:solidFill>
                <a:latin typeface="NikoshBAN" panose="02000000000000000000" pitchFamily="2" charset="0"/>
                <a:cs typeface="NikoshBAN" panose="02000000000000000000" pitchFamily="2" charset="0"/>
              </a:rPr>
              <a:t>ন্দ</a:t>
            </a:r>
            <a:r>
              <a:rPr lang="bn-IN" sz="3000" dirty="0">
                <a:latin typeface="NikoshBAN" panose="02000000000000000000" pitchFamily="2" charset="0"/>
                <a:cs typeface="NikoshBAN" panose="02000000000000000000" pitchFamily="2" charset="0"/>
              </a:rPr>
              <a:t>র</a:t>
            </a:r>
            <a:r>
              <a:rPr lang="bn-IN" sz="3000" dirty="0"/>
              <a:t>- </a:t>
            </a:r>
            <a:endParaRPr lang="en-US" sz="3000" dirty="0"/>
          </a:p>
        </p:txBody>
      </p:sp>
      <p:sp>
        <p:nvSpPr>
          <p:cNvPr id="5" name="Rectangle 4">
            <a:extLst>
              <a:ext uri="{FF2B5EF4-FFF2-40B4-BE49-F238E27FC236}">
                <a16:creationId xmlns:a16="http://schemas.microsoft.com/office/drawing/2014/main" id="{B160B41D-54DD-414A-8AD7-F45BC5F85A22}"/>
              </a:ext>
            </a:extLst>
          </p:cNvPr>
          <p:cNvSpPr/>
          <p:nvPr/>
        </p:nvSpPr>
        <p:spPr>
          <a:xfrm>
            <a:off x="2843871" y="2501675"/>
            <a:ext cx="981222" cy="698310"/>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rgbClr val="FF0000"/>
                </a:solidFill>
                <a:latin typeface="NikoshBAN" panose="02000000000000000000" pitchFamily="2" charset="0"/>
                <a:cs typeface="NikoshBAN" panose="02000000000000000000" pitchFamily="2" charset="0"/>
              </a:rPr>
              <a:t>ন্দ</a:t>
            </a:r>
            <a:endParaRPr lang="en-US" sz="3000" dirty="0">
              <a:solidFill>
                <a:srgbClr val="FF0000"/>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B505D192-E547-4139-B3F6-B3C7FFB6335E}"/>
              </a:ext>
            </a:extLst>
          </p:cNvPr>
          <p:cNvSpPr/>
          <p:nvPr/>
        </p:nvSpPr>
        <p:spPr>
          <a:xfrm>
            <a:off x="4268759" y="2501675"/>
            <a:ext cx="801858" cy="698310"/>
          </a:xfrm>
          <a:prstGeom prst="rect">
            <a:avLst/>
          </a:prstGeom>
          <a:solidFill>
            <a:schemeClr val="accent3">
              <a:lumMod val="20000"/>
              <a:lumOff val="80000"/>
            </a:schemeClr>
          </a:solidFill>
          <a:ln w="57150">
            <a:solidFill>
              <a:srgbClr val="8A1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rgbClr val="FF0000"/>
                </a:solidFill>
                <a:latin typeface="NikoshBAN" panose="02000000000000000000" pitchFamily="2" charset="0"/>
                <a:cs typeface="NikoshBAN" panose="02000000000000000000" pitchFamily="2" charset="0"/>
              </a:rPr>
              <a:t>ন</a:t>
            </a:r>
            <a:endParaRPr lang="en-US" sz="3000" dirty="0">
              <a:solidFill>
                <a:srgbClr val="FF0000"/>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1DBB192F-9004-4443-A730-10C438322CBE}"/>
              </a:ext>
            </a:extLst>
          </p:cNvPr>
          <p:cNvSpPr/>
          <p:nvPr/>
        </p:nvSpPr>
        <p:spPr>
          <a:xfrm>
            <a:off x="5312323" y="2488527"/>
            <a:ext cx="770207" cy="711458"/>
          </a:xfrm>
          <a:prstGeom prst="rect">
            <a:avLst/>
          </a:prstGeom>
          <a:solidFill>
            <a:schemeClr val="accent3">
              <a:lumMod val="20000"/>
              <a:lumOff val="80000"/>
            </a:schemeClr>
          </a:solidFill>
          <a:ln w="57150">
            <a:solidFill>
              <a:srgbClr val="5C1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rgbClr val="FF0000"/>
                </a:solidFill>
                <a:latin typeface="NikoshBAN" panose="02000000000000000000" pitchFamily="2" charset="0"/>
                <a:cs typeface="NikoshBAN" panose="02000000000000000000" pitchFamily="2" charset="0"/>
              </a:rPr>
              <a:t>দ</a:t>
            </a:r>
            <a:endParaRPr lang="en-US" sz="3000" dirty="0">
              <a:solidFill>
                <a:srgbClr val="FF0000"/>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96B5F70B-4E99-49B9-A508-A86CDDEB4814}"/>
              </a:ext>
            </a:extLst>
          </p:cNvPr>
          <p:cNvSpPr/>
          <p:nvPr/>
        </p:nvSpPr>
        <p:spPr>
          <a:xfrm>
            <a:off x="6401842" y="2488527"/>
            <a:ext cx="1214216" cy="711458"/>
          </a:xfrm>
          <a:prstGeom prst="rect">
            <a:avLst/>
          </a:prstGeom>
          <a:solidFill>
            <a:schemeClr val="accent3">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latin typeface="NikoshBAN" panose="02000000000000000000" pitchFamily="2" charset="0"/>
                <a:cs typeface="NikoshBAN" panose="02000000000000000000" pitchFamily="2" charset="0"/>
              </a:rPr>
              <a:t>আন</a:t>
            </a:r>
            <a:r>
              <a:rPr lang="bn-IN" sz="3000" dirty="0">
                <a:solidFill>
                  <a:srgbClr val="FF0000"/>
                </a:solidFill>
                <a:latin typeface="NikoshBAN" panose="02000000000000000000" pitchFamily="2" charset="0"/>
                <a:cs typeface="NikoshBAN" panose="02000000000000000000" pitchFamily="2" charset="0"/>
              </a:rPr>
              <a:t>ন্দ</a:t>
            </a:r>
            <a:r>
              <a:rPr lang="bn-IN" sz="3000" dirty="0">
                <a:latin typeface="NikoshBAN" panose="02000000000000000000" pitchFamily="2" charset="0"/>
                <a:cs typeface="NikoshBAN" panose="02000000000000000000" pitchFamily="2" charset="0"/>
              </a:rPr>
              <a:t> </a:t>
            </a:r>
            <a:endParaRPr lang="en-US" sz="3000" dirty="0">
              <a:latin typeface="NikoshBAN" panose="02000000000000000000" pitchFamily="2" charset="0"/>
              <a:cs typeface="NikoshBAN" panose="02000000000000000000" pitchFamily="2" charset="0"/>
            </a:endParaRPr>
          </a:p>
        </p:txBody>
      </p:sp>
      <p:sp>
        <p:nvSpPr>
          <p:cNvPr id="13" name="Title 12">
            <a:extLst>
              <a:ext uri="{FF2B5EF4-FFF2-40B4-BE49-F238E27FC236}">
                <a16:creationId xmlns:a16="http://schemas.microsoft.com/office/drawing/2014/main" id="{8D671D1F-3B7D-4AB6-AB7B-94D4A6AB2E17}"/>
              </a:ext>
            </a:extLst>
          </p:cNvPr>
          <p:cNvSpPr>
            <a:spLocks noGrp="1"/>
          </p:cNvSpPr>
          <p:nvPr>
            <p:ph type="title"/>
          </p:nvPr>
        </p:nvSpPr>
        <p:spPr>
          <a:xfrm>
            <a:off x="1729540" y="1076953"/>
            <a:ext cx="5450120" cy="994172"/>
          </a:xfrm>
          <a:blipFill>
            <a:blip r:embed="rId2"/>
            <a:tile tx="0" ty="0" sx="100000" sy="100000" flip="none" algn="tl"/>
          </a:blipFill>
          <a:ln w="76200">
            <a:solidFill>
              <a:srgbClr val="FF0000"/>
            </a:solidFill>
          </a:ln>
        </p:spPr>
        <p:txBody>
          <a:bodyPr>
            <a:normAutofit fontScale="90000"/>
          </a:bodyPr>
          <a:lstStyle/>
          <a:p>
            <a:pPr algn="ctr"/>
            <a:r>
              <a:rPr lang="bn-IN" dirty="0">
                <a:latin typeface="NikoshBAN" panose="02000000000000000000" pitchFamily="2" charset="0"/>
                <a:cs typeface="NikoshBAN" panose="02000000000000000000" pitchFamily="2" charset="0"/>
              </a:rPr>
              <a:t>যুক্তবর্ণ ভেঙে দেখাও নতুন শব্দ গঠন কর</a:t>
            </a:r>
            <a:endParaRPr lang="en-US" dirty="0"/>
          </a:p>
        </p:txBody>
      </p:sp>
      <p:sp>
        <p:nvSpPr>
          <p:cNvPr id="16" name="Rectangle 15">
            <a:extLst>
              <a:ext uri="{FF2B5EF4-FFF2-40B4-BE49-F238E27FC236}">
                <a16:creationId xmlns:a16="http://schemas.microsoft.com/office/drawing/2014/main" id="{ED1535A8-EA30-4F00-A6B6-36FDA8C82E25}"/>
              </a:ext>
            </a:extLst>
          </p:cNvPr>
          <p:cNvSpPr/>
          <p:nvPr/>
        </p:nvSpPr>
        <p:spPr>
          <a:xfrm>
            <a:off x="2843871" y="3580736"/>
            <a:ext cx="934532" cy="748110"/>
          </a:xfrm>
          <a:prstGeom prst="rect">
            <a:avLst/>
          </a:prstGeom>
          <a:solidFill>
            <a:schemeClr val="accent3">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rgbClr val="FF0000"/>
                </a:solidFill>
                <a:latin typeface="NikoshBAN" panose="02000000000000000000" pitchFamily="2" charset="0"/>
                <a:cs typeface="NikoshBAN" panose="02000000000000000000" pitchFamily="2" charset="0"/>
              </a:rPr>
              <a:t>ষ্ঠ</a:t>
            </a:r>
            <a:endParaRPr lang="en-US" sz="3000" dirty="0">
              <a:solidFill>
                <a:srgbClr val="FF0000"/>
              </a:solidFill>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a16="http://schemas.microsoft.com/office/drawing/2014/main" id="{4454908C-9EA7-4562-8733-7C5E6A8A61EA}"/>
              </a:ext>
            </a:extLst>
          </p:cNvPr>
          <p:cNvSpPr/>
          <p:nvPr/>
        </p:nvSpPr>
        <p:spPr>
          <a:xfrm>
            <a:off x="4325908" y="3580737"/>
            <a:ext cx="801858" cy="775399"/>
          </a:xfrm>
          <a:prstGeom prst="rect">
            <a:avLst/>
          </a:prstGeom>
          <a:solidFill>
            <a:schemeClr val="accent3">
              <a:lumMod val="20000"/>
              <a:lumOff val="8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rgbClr val="FF0000"/>
                </a:solidFill>
                <a:latin typeface="NikoshBAN" panose="02000000000000000000" pitchFamily="2" charset="0"/>
                <a:cs typeface="NikoshBAN" panose="02000000000000000000" pitchFamily="2" charset="0"/>
              </a:rPr>
              <a:t>ষ</a:t>
            </a:r>
            <a:endParaRPr lang="en-US" sz="3000" dirty="0">
              <a:solidFill>
                <a:srgbClr val="FF0000"/>
              </a:solidFill>
              <a:latin typeface="NikoshBAN" panose="02000000000000000000" pitchFamily="2" charset="0"/>
              <a:cs typeface="NikoshBAN" panose="02000000000000000000" pitchFamily="2" charset="0"/>
            </a:endParaRPr>
          </a:p>
        </p:txBody>
      </p:sp>
      <p:sp>
        <p:nvSpPr>
          <p:cNvPr id="18" name="Rectangle 17">
            <a:extLst>
              <a:ext uri="{FF2B5EF4-FFF2-40B4-BE49-F238E27FC236}">
                <a16:creationId xmlns:a16="http://schemas.microsoft.com/office/drawing/2014/main" id="{665EC0BD-DEAE-4FC4-95EB-45DA7465201A}"/>
              </a:ext>
            </a:extLst>
          </p:cNvPr>
          <p:cNvSpPr/>
          <p:nvPr/>
        </p:nvSpPr>
        <p:spPr>
          <a:xfrm>
            <a:off x="5465726" y="3579742"/>
            <a:ext cx="770207" cy="749105"/>
          </a:xfrm>
          <a:prstGeom prst="rect">
            <a:avLst/>
          </a:prstGeom>
          <a:solidFill>
            <a:schemeClr val="accent3">
              <a:lumMod val="20000"/>
              <a:lumOff val="8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rgbClr val="FF0000"/>
                </a:solidFill>
                <a:latin typeface="NikoshBAN" panose="02000000000000000000" pitchFamily="2" charset="0"/>
                <a:cs typeface="NikoshBAN" panose="02000000000000000000" pitchFamily="2" charset="0"/>
              </a:rPr>
              <a:t> ঠ </a:t>
            </a:r>
            <a:endParaRPr lang="en-US" sz="3000" dirty="0">
              <a:solidFill>
                <a:srgbClr val="FF0000"/>
              </a:solidFill>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id="{751A815B-D991-4FD8-B808-4B6B4B8F08D7}"/>
              </a:ext>
            </a:extLst>
          </p:cNvPr>
          <p:cNvSpPr/>
          <p:nvPr/>
        </p:nvSpPr>
        <p:spPr>
          <a:xfrm>
            <a:off x="6401842" y="3579742"/>
            <a:ext cx="1214216" cy="749105"/>
          </a:xfrm>
          <a:prstGeom prst="rect">
            <a:avLst/>
          </a:prstGeom>
          <a:solidFill>
            <a:schemeClr val="accent3">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latin typeface="NikoshBAN" panose="02000000000000000000" pitchFamily="2" charset="0"/>
                <a:cs typeface="NikoshBAN" panose="02000000000000000000" pitchFamily="2" charset="0"/>
              </a:rPr>
              <a:t>পৃ</a:t>
            </a:r>
            <a:r>
              <a:rPr lang="bn-IN" sz="3000" dirty="0">
                <a:solidFill>
                  <a:srgbClr val="FF0000"/>
                </a:solidFill>
                <a:latin typeface="NikoshBAN" panose="02000000000000000000" pitchFamily="2" charset="0"/>
                <a:cs typeface="NikoshBAN" panose="02000000000000000000" pitchFamily="2" charset="0"/>
              </a:rPr>
              <a:t>ষ্ঠা</a:t>
            </a:r>
            <a:r>
              <a:rPr lang="bn-IN" sz="3000" dirty="0">
                <a:solidFill>
                  <a:schemeClr val="tx1"/>
                </a:solidFill>
                <a:latin typeface="NikoshBAN" panose="02000000000000000000" pitchFamily="2" charset="0"/>
                <a:cs typeface="NikoshBAN" panose="02000000000000000000" pitchFamily="2" charset="0"/>
              </a:rPr>
              <a:t> </a:t>
            </a:r>
            <a:r>
              <a:rPr lang="bn-IN" sz="3000" dirty="0">
                <a:latin typeface="NikoshBAN" panose="02000000000000000000" pitchFamily="2" charset="0"/>
                <a:cs typeface="NikoshBAN" panose="02000000000000000000" pitchFamily="2" charset="0"/>
              </a:rPr>
              <a:t> </a:t>
            </a:r>
            <a:endParaRPr lang="en-US" sz="3000" dirty="0">
              <a:latin typeface="NikoshBAN" panose="02000000000000000000" pitchFamily="2" charset="0"/>
              <a:cs typeface="NikoshBAN" panose="02000000000000000000" pitchFamily="2" charset="0"/>
            </a:endParaRPr>
          </a:p>
        </p:txBody>
      </p:sp>
      <p:sp>
        <p:nvSpPr>
          <p:cNvPr id="21" name="Rectangle 20">
            <a:extLst>
              <a:ext uri="{FF2B5EF4-FFF2-40B4-BE49-F238E27FC236}">
                <a16:creationId xmlns:a16="http://schemas.microsoft.com/office/drawing/2014/main" id="{2352EB77-F8F6-489A-A8CC-DCE5FCC00B2A}"/>
              </a:ext>
            </a:extLst>
          </p:cNvPr>
          <p:cNvSpPr/>
          <p:nvPr/>
        </p:nvSpPr>
        <p:spPr>
          <a:xfrm>
            <a:off x="752902" y="3593883"/>
            <a:ext cx="1529861" cy="749105"/>
          </a:xfrm>
          <a:prstGeom prst="rect">
            <a:avLst/>
          </a:prstGeom>
          <a:solidFill>
            <a:schemeClr val="accent3">
              <a:lumMod val="20000"/>
              <a:lumOff val="80000"/>
            </a:schemeClr>
          </a:solidFill>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bn-IN" sz="3000" dirty="0">
                <a:latin typeface="NikoshBAN" panose="02000000000000000000" pitchFamily="2" charset="0"/>
                <a:cs typeface="NikoshBAN" panose="02000000000000000000" pitchFamily="2" charset="0"/>
              </a:rPr>
              <a:t>অনু</a:t>
            </a:r>
            <a:r>
              <a:rPr lang="bn-IN" sz="3000" dirty="0">
                <a:solidFill>
                  <a:srgbClr val="FF0000"/>
                </a:solidFill>
                <a:latin typeface="NikoshBAN" panose="02000000000000000000" pitchFamily="2" charset="0"/>
                <a:cs typeface="NikoshBAN" panose="02000000000000000000" pitchFamily="2" charset="0"/>
              </a:rPr>
              <a:t>ষ্ঠা</a:t>
            </a:r>
            <a:r>
              <a:rPr lang="bn-IN" sz="3000" dirty="0">
                <a:latin typeface="NikoshBAN" panose="02000000000000000000" pitchFamily="2" charset="0"/>
                <a:cs typeface="NikoshBAN" panose="02000000000000000000" pitchFamily="2" charset="0"/>
              </a:rPr>
              <a:t>ন</a:t>
            </a:r>
            <a:r>
              <a:rPr lang="bn-IN" sz="3000" dirty="0"/>
              <a:t>- </a:t>
            </a:r>
            <a:endParaRPr lang="en-US" sz="3000" dirty="0"/>
          </a:p>
        </p:txBody>
      </p:sp>
    </p:spTree>
    <p:extLst>
      <p:ext uri="{BB962C8B-B14F-4D97-AF65-F5344CB8AC3E}">
        <p14:creationId xmlns:p14="http://schemas.microsoft.com/office/powerpoint/2010/main" val="423616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1+#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P spid="16" grpId="0" animBg="1"/>
      <p:bldP spid="17" grpId="0" animBg="1"/>
      <p:bldP spid="18"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157693-1D27-4D89-B4B4-ABCA29573269}"/>
              </a:ext>
            </a:extLst>
          </p:cNvPr>
          <p:cNvSpPr txBox="1"/>
          <p:nvPr/>
        </p:nvSpPr>
        <p:spPr>
          <a:xfrm>
            <a:off x="2247314" y="1213477"/>
            <a:ext cx="4251960" cy="715581"/>
          </a:xfrm>
          <a:prstGeom prst="rect">
            <a:avLst/>
          </a:prstGeom>
          <a:solidFill>
            <a:schemeClr val="accent2">
              <a:lumMod val="20000"/>
              <a:lumOff val="80000"/>
            </a:schemeClr>
          </a:solidFill>
          <a:ln w="76200">
            <a:solidFill>
              <a:schemeClr val="tx1"/>
            </a:solidFill>
          </a:ln>
        </p:spPr>
        <p:txBody>
          <a:bodyPr wrap="square" rtlCol="0">
            <a:spAutoFit/>
          </a:bodyPr>
          <a:lstStyle/>
          <a:p>
            <a:pPr algn="ctr"/>
            <a:r>
              <a:rPr lang="bn-IN" sz="4050" dirty="0">
                <a:latin typeface="NikoshBAN" panose="02000000000000000000" pitchFamily="2" charset="0"/>
                <a:cs typeface="NikoshBAN" panose="02000000000000000000" pitchFamily="2" charset="0"/>
              </a:rPr>
              <a:t>শব্দার্থ </a:t>
            </a:r>
            <a:endParaRPr lang="en-US" sz="405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1E5C223A-1D7A-44CE-859B-2FF4D12E0C7B}"/>
              </a:ext>
            </a:extLst>
          </p:cNvPr>
          <p:cNvSpPr txBox="1"/>
          <p:nvPr/>
        </p:nvSpPr>
        <p:spPr>
          <a:xfrm>
            <a:off x="2447779" y="2395163"/>
            <a:ext cx="1731023" cy="715581"/>
          </a:xfrm>
          <a:prstGeom prst="rect">
            <a:avLst/>
          </a:prstGeom>
          <a:blipFill>
            <a:blip r:embed="rId2"/>
            <a:tile tx="0" ty="0" sx="100000" sy="100000" flip="none" algn="tl"/>
          </a:blipFill>
          <a:ln w="57150">
            <a:solidFill>
              <a:srgbClr val="00B050"/>
            </a:solidFill>
          </a:ln>
        </p:spPr>
        <p:txBody>
          <a:bodyPr wrap="square" rtlCol="0">
            <a:spAutoFit/>
          </a:bodyPr>
          <a:lstStyle/>
          <a:p>
            <a:pPr algn="ctr"/>
            <a:r>
              <a:rPr lang="bn-IN" sz="4050" dirty="0">
                <a:latin typeface="NikoshBAN" panose="02000000000000000000" pitchFamily="2" charset="0"/>
                <a:cs typeface="NikoshBAN" panose="02000000000000000000" pitchFamily="2" charset="0"/>
              </a:rPr>
              <a:t> অনুষ্ঠান </a:t>
            </a:r>
            <a:endParaRPr lang="en-US" sz="405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A23B6E20-A942-4D97-9E1B-43E76E4571B0}"/>
              </a:ext>
            </a:extLst>
          </p:cNvPr>
          <p:cNvSpPr txBox="1"/>
          <p:nvPr/>
        </p:nvSpPr>
        <p:spPr>
          <a:xfrm>
            <a:off x="2447778" y="3862325"/>
            <a:ext cx="1731024" cy="715581"/>
          </a:xfrm>
          <a:prstGeom prst="rect">
            <a:avLst/>
          </a:prstGeom>
          <a:blipFill>
            <a:blip r:embed="rId3"/>
            <a:tile tx="0" ty="0" sx="100000" sy="100000" flip="none" algn="tl"/>
          </a:blipFill>
          <a:ln w="57150">
            <a:solidFill>
              <a:schemeClr val="accent2">
                <a:lumMod val="50000"/>
              </a:schemeClr>
            </a:solidFill>
          </a:ln>
        </p:spPr>
        <p:txBody>
          <a:bodyPr wrap="square" rtlCol="0">
            <a:spAutoFit/>
          </a:bodyPr>
          <a:lstStyle/>
          <a:p>
            <a:pPr algn="ctr"/>
            <a:r>
              <a:rPr lang="bn-IN" sz="4050" dirty="0">
                <a:latin typeface="NikoshBAN" panose="02000000000000000000" pitchFamily="2" charset="0"/>
                <a:cs typeface="NikoshBAN" panose="02000000000000000000" pitchFamily="2" charset="0"/>
              </a:rPr>
              <a:t>সুন্দর </a:t>
            </a:r>
            <a:endParaRPr lang="en-US" sz="405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AE09CC1-0C4F-4DD3-828D-F3E932464E18}"/>
              </a:ext>
            </a:extLst>
          </p:cNvPr>
          <p:cNvSpPr txBox="1"/>
          <p:nvPr/>
        </p:nvSpPr>
        <p:spPr>
          <a:xfrm>
            <a:off x="5123969" y="2395163"/>
            <a:ext cx="1731024" cy="715581"/>
          </a:xfrm>
          <a:prstGeom prst="rect">
            <a:avLst/>
          </a:prstGeom>
          <a:solidFill>
            <a:srgbClr val="92D050"/>
          </a:solidFill>
          <a:ln w="57150">
            <a:solidFill>
              <a:srgbClr val="0070C0"/>
            </a:solidFill>
          </a:ln>
        </p:spPr>
        <p:txBody>
          <a:bodyPr wrap="square" rtlCol="0">
            <a:spAutoFit/>
          </a:bodyPr>
          <a:lstStyle/>
          <a:p>
            <a:pPr algn="ctr"/>
            <a:r>
              <a:rPr lang="en-US" sz="4050" dirty="0" err="1">
                <a:latin typeface="NikoshBAN" panose="02000000000000000000" pitchFamily="2" charset="0"/>
                <a:cs typeface="NikoshBAN" panose="02000000000000000000" pitchFamily="2" charset="0"/>
              </a:rPr>
              <a:t>উৎসব</a:t>
            </a:r>
            <a:endParaRPr lang="en-US" sz="405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9DE0990F-BA39-468A-BA5D-20EE0F4E8148}"/>
              </a:ext>
            </a:extLst>
          </p:cNvPr>
          <p:cNvSpPr txBox="1"/>
          <p:nvPr/>
        </p:nvSpPr>
        <p:spPr>
          <a:xfrm>
            <a:off x="5123968" y="3862325"/>
            <a:ext cx="2240468" cy="646331"/>
          </a:xfrm>
          <a:prstGeom prst="rect">
            <a:avLst/>
          </a:prstGeom>
          <a:solidFill>
            <a:schemeClr val="accent2">
              <a:lumMod val="20000"/>
              <a:lumOff val="80000"/>
            </a:schemeClr>
          </a:solidFill>
          <a:ln w="57150">
            <a:solidFill>
              <a:srgbClr val="006600"/>
            </a:solidFill>
          </a:ln>
        </p:spPr>
        <p:txBody>
          <a:bodyPr wrap="square" rtlCol="0">
            <a:spAutoFit/>
          </a:bodyPr>
          <a:lstStyle/>
          <a:p>
            <a:pPr algn="ct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দেখতে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a:t>
            </a:r>
            <a:r>
              <a:rPr lang="bn-IN" sz="3600" dirty="0">
                <a:latin typeface="NikoshBAN" panose="02000000000000000000" pitchFamily="2" charset="0"/>
                <a:cs typeface="NikoshBAN" panose="02000000000000000000" pitchFamily="2" charset="0"/>
              </a:rPr>
              <a:t>ল</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06957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116</Words>
  <Application>Microsoft Office PowerPoint</Application>
  <PresentationFormat>On-screen Show (4:3)</PresentationFormat>
  <Paragraphs>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NikoshBAN</vt:lpstr>
      <vt:lpstr>Office Theme</vt:lpstr>
      <vt:lpstr>PowerPoint Presentation</vt:lpstr>
      <vt:lpstr>PowerPoint Presentation</vt:lpstr>
      <vt:lpstr>শিখনফলঃ শোনাঃ ১.১.১- বাক্য ও শব্দে ব্যবহ্নত বাংলা যুক্তবর্ণের ধ্বনিশুনে মনে রাখতে পারবে। ১.৩.৩- প্রশ্ন শুনে বুঝতে পারবে। বলাঃ ১.১.১- শব্দে ব্যবহৃত  বাংলা যুক্তবর্ণের ধ্বনি স্পষ্ট ও শুদ্ধ ভাবে বলতে পারবে। ১.১.২- বাক্যস্থিত শব্দে ব্যবহৃত বাংলা যুক্ত বর্ণের ধ্বনি স্পষ্ট ও শুদ্ধভাবে বলতে পারবে। পড়াঃ  ১.৩.১- যুক্তব্যঞ্জন পড়তে পারবে । ১.৪.১ – পাঠ্যপুস্তকের বাক্য প্রমিত উচ্চারণে পড়তে পারবে।   </vt:lpstr>
      <vt:lpstr>PowerPoint Presentation</vt:lpstr>
      <vt:lpstr>PowerPoint Presentation</vt:lpstr>
      <vt:lpstr>PowerPoint Presentation</vt:lpstr>
      <vt:lpstr>শিক্ষকের  পাঠ</vt:lpstr>
      <vt:lpstr>যুক্তবর্ণ ভেঙে দেখাও নতুন শব্দ গঠন কর</vt:lpstr>
      <vt:lpstr>PowerPoint Presentation</vt:lpstr>
      <vt:lpstr>PowerPoint Presentation</vt:lpstr>
      <vt:lpstr>PowerPoint Presentation</vt:lpstr>
      <vt:lpstr>PowerPoint Presentation</vt:lpstr>
      <vt:lpstr>PowerPoint Presentation</vt:lpstr>
      <vt:lpstr>                                মূল্যায়নঃ ১। তোমরা বলতো কোন সময় পিঠা খাওয়ার ধুম পড়ে যায়? ২। চালের গুড়ার সাথে নারিকেল মিশিয়ে কোন পিঠা তৈরি হয়?৩। বলতো কোন পিঠা দুধ দিয়ে তৈরি হয়?  ৪। কোন পিঠা পাটি গুছিয়ে রাখলে পাটির মতো দেখা যায়?    </vt:lpstr>
      <vt:lpstr>সৃজনশীল কাজঃ  বিভিন্ন ধরনের পিঠার নাম বল, যা তোমরা নিজের বাড়িতে অথবা তোমাদের আত্মীয়ের বাড়িতে খেয়েছ?  </vt:lpstr>
      <vt:lpstr>ধন্যবাদ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7</cp:revision>
  <dcterms:created xsi:type="dcterms:W3CDTF">2019-10-26T12:23:10Z</dcterms:created>
  <dcterms:modified xsi:type="dcterms:W3CDTF">2019-10-26T13:08:54Z</dcterms:modified>
</cp:coreProperties>
</file>