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AB105-F36A-4019-BE9D-AC0C05FD00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194E46-6ACC-4A65-ADEB-F657BC21ED70}">
      <dgm:prSet phldrT="[Text]" custT="1"/>
      <dgm:spPr/>
      <dgm:t>
        <a:bodyPr/>
        <a:lstStyle/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খাদক তিন ধরনের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A9543490-4B42-4D2C-8814-D7F64D00E0AB}" type="parTrans" cxnId="{8E43CBFC-F37F-4CE3-91E3-4DADF5FAF1A0}">
      <dgm:prSet/>
      <dgm:spPr/>
      <dgm:t>
        <a:bodyPr/>
        <a:lstStyle/>
        <a:p>
          <a:endParaRPr lang="en-US"/>
        </a:p>
      </dgm:t>
    </dgm:pt>
    <dgm:pt modelId="{F613F4F0-334C-4C80-A82A-0B9AAED05567}" type="sibTrans" cxnId="{8E43CBFC-F37F-4CE3-91E3-4DADF5FAF1A0}">
      <dgm:prSet/>
      <dgm:spPr/>
      <dgm:t>
        <a:bodyPr/>
        <a:lstStyle/>
        <a:p>
          <a:endParaRPr lang="en-US"/>
        </a:p>
      </dgm:t>
    </dgm:pt>
    <dgm:pt modelId="{8D8BC6BE-F8B5-43D1-98A2-D902AF42A7B0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প্রথম স্তরের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CA2102FE-A081-43BF-BE61-C025F1F71CED}" type="parTrans" cxnId="{1C3EAAD6-FC06-4F3F-9936-0D386AAC3F48}">
      <dgm:prSet/>
      <dgm:spPr/>
      <dgm:t>
        <a:bodyPr/>
        <a:lstStyle/>
        <a:p>
          <a:endParaRPr lang="en-US"/>
        </a:p>
      </dgm:t>
    </dgm:pt>
    <dgm:pt modelId="{8EE413AE-4BFE-4C22-B991-5D4E24FD86C3}" type="sibTrans" cxnId="{1C3EAAD6-FC06-4F3F-9936-0D386AAC3F48}">
      <dgm:prSet/>
      <dgm:spPr/>
      <dgm:t>
        <a:bodyPr/>
        <a:lstStyle/>
        <a:p>
          <a:endParaRPr lang="en-US"/>
        </a:p>
      </dgm:t>
    </dgm:pt>
    <dgm:pt modelId="{E07751FC-49FF-4B21-9865-EB3AFE405872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তৃতীয় স্তরের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47E3E356-0E97-4C29-8506-C85B74DAF9D8}" type="parTrans" cxnId="{ED5A2C97-4065-43BC-8D74-7ACD0EB7EDC2}">
      <dgm:prSet/>
      <dgm:spPr/>
      <dgm:t>
        <a:bodyPr/>
        <a:lstStyle/>
        <a:p>
          <a:endParaRPr lang="en-US"/>
        </a:p>
      </dgm:t>
    </dgm:pt>
    <dgm:pt modelId="{279A77AA-0A06-471E-87E5-39235699F9CD}" type="sibTrans" cxnId="{ED5A2C97-4065-43BC-8D74-7ACD0EB7EDC2}">
      <dgm:prSet/>
      <dgm:spPr/>
      <dgm:t>
        <a:bodyPr/>
        <a:lstStyle/>
        <a:p>
          <a:endParaRPr lang="en-US"/>
        </a:p>
      </dgm:t>
    </dgm:pt>
    <dgm:pt modelId="{689897DB-010B-45FD-B7CE-F060BE920F9A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দ্বিতীয় স্তরের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F5D2888-0F7A-4678-89A5-BF7AB96D2D98}" type="parTrans" cxnId="{B00B91B5-D726-426C-B04D-0E1B390AEE51}">
      <dgm:prSet/>
      <dgm:spPr/>
      <dgm:t>
        <a:bodyPr/>
        <a:lstStyle/>
        <a:p>
          <a:endParaRPr lang="en-US"/>
        </a:p>
      </dgm:t>
    </dgm:pt>
    <dgm:pt modelId="{3F1B75BB-5778-40E5-AB07-46F7156E9837}" type="sibTrans" cxnId="{B00B91B5-D726-426C-B04D-0E1B390AEE51}">
      <dgm:prSet/>
      <dgm:spPr/>
      <dgm:t>
        <a:bodyPr/>
        <a:lstStyle/>
        <a:p>
          <a:endParaRPr lang="en-US"/>
        </a:p>
      </dgm:t>
    </dgm:pt>
    <dgm:pt modelId="{088976E3-7C96-4AC3-9845-4C7583E79D33}" type="pres">
      <dgm:prSet presAssocID="{ABDAB105-F36A-4019-BE9D-AC0C05FD00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1A139-E34B-4DAE-B9BF-D6ADD734ABE3}" type="pres">
      <dgm:prSet presAssocID="{D8194E46-6ACC-4A65-ADEB-F657BC21ED70}" presName="centerShape" presStyleLbl="node0" presStyleIdx="0" presStyleCnt="1"/>
      <dgm:spPr/>
      <dgm:t>
        <a:bodyPr/>
        <a:lstStyle/>
        <a:p>
          <a:endParaRPr lang="en-US"/>
        </a:p>
      </dgm:t>
    </dgm:pt>
    <dgm:pt modelId="{434D596F-8714-4B10-A425-A901D0A06DF8}" type="pres">
      <dgm:prSet presAssocID="{8D8BC6BE-F8B5-43D1-98A2-D902AF42A7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9383A-9713-4764-B257-D3C1D9FC302A}" type="pres">
      <dgm:prSet presAssocID="{8D8BC6BE-F8B5-43D1-98A2-D902AF42A7B0}" presName="dummy" presStyleCnt="0"/>
      <dgm:spPr/>
    </dgm:pt>
    <dgm:pt modelId="{14D5581A-53DE-424D-8BA6-ECC1E79FC9C0}" type="pres">
      <dgm:prSet presAssocID="{8EE413AE-4BFE-4C22-B991-5D4E24FD86C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9549021-6059-45D9-B3AC-D6CC5A4D83D3}" type="pres">
      <dgm:prSet presAssocID="{E07751FC-49FF-4B21-9865-EB3AFE4058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56323-5E02-4988-A248-68875095CC88}" type="pres">
      <dgm:prSet presAssocID="{E07751FC-49FF-4B21-9865-EB3AFE405872}" presName="dummy" presStyleCnt="0"/>
      <dgm:spPr/>
    </dgm:pt>
    <dgm:pt modelId="{10CEC7C6-2CDE-403B-811A-972CD4D0A69A}" type="pres">
      <dgm:prSet presAssocID="{279A77AA-0A06-471E-87E5-39235699F9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7A64A5E-A8BE-4DF4-A425-5286FD6F282B}" type="pres">
      <dgm:prSet presAssocID="{689897DB-010B-45FD-B7CE-F060BE920F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23EAB-582D-4C2E-B379-9D5BF56A108D}" type="pres">
      <dgm:prSet presAssocID="{689897DB-010B-45FD-B7CE-F060BE920F9A}" presName="dummy" presStyleCnt="0"/>
      <dgm:spPr/>
    </dgm:pt>
    <dgm:pt modelId="{FF21450E-0EEB-4EDA-9F35-2617C9D0659E}" type="pres">
      <dgm:prSet presAssocID="{3F1B75BB-5778-40E5-AB07-46F7156E983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1842C5-9835-41C6-8F56-FDB1F4C6E71A}" type="presOf" srcId="{279A77AA-0A06-471E-87E5-39235699F9CD}" destId="{10CEC7C6-2CDE-403B-811A-972CD4D0A69A}" srcOrd="0" destOrd="0" presId="urn:microsoft.com/office/officeart/2005/8/layout/radial6"/>
    <dgm:cxn modelId="{312FFC3A-E7CC-4466-BD15-0B60DED3F008}" type="presOf" srcId="{ABDAB105-F36A-4019-BE9D-AC0C05FD00AF}" destId="{088976E3-7C96-4AC3-9845-4C7583E79D33}" srcOrd="0" destOrd="0" presId="urn:microsoft.com/office/officeart/2005/8/layout/radial6"/>
    <dgm:cxn modelId="{8E43CBFC-F37F-4CE3-91E3-4DADF5FAF1A0}" srcId="{ABDAB105-F36A-4019-BE9D-AC0C05FD00AF}" destId="{D8194E46-6ACC-4A65-ADEB-F657BC21ED70}" srcOrd="0" destOrd="0" parTransId="{A9543490-4B42-4D2C-8814-D7F64D00E0AB}" sibTransId="{F613F4F0-334C-4C80-A82A-0B9AAED05567}"/>
    <dgm:cxn modelId="{8D26FE9F-7B22-448F-A013-F90009C7D56F}" type="presOf" srcId="{3F1B75BB-5778-40E5-AB07-46F7156E9837}" destId="{FF21450E-0EEB-4EDA-9F35-2617C9D0659E}" srcOrd="0" destOrd="0" presId="urn:microsoft.com/office/officeart/2005/8/layout/radial6"/>
    <dgm:cxn modelId="{46E0DFC6-0A1E-4FDF-8358-1451FEB1A94E}" type="presOf" srcId="{8D8BC6BE-F8B5-43D1-98A2-D902AF42A7B0}" destId="{434D596F-8714-4B10-A425-A901D0A06DF8}" srcOrd="0" destOrd="0" presId="urn:microsoft.com/office/officeart/2005/8/layout/radial6"/>
    <dgm:cxn modelId="{D28586DB-103D-44BC-A601-4B440F120DDA}" type="presOf" srcId="{8EE413AE-4BFE-4C22-B991-5D4E24FD86C3}" destId="{14D5581A-53DE-424D-8BA6-ECC1E79FC9C0}" srcOrd="0" destOrd="0" presId="urn:microsoft.com/office/officeart/2005/8/layout/radial6"/>
    <dgm:cxn modelId="{1C3EAAD6-FC06-4F3F-9936-0D386AAC3F48}" srcId="{D8194E46-6ACC-4A65-ADEB-F657BC21ED70}" destId="{8D8BC6BE-F8B5-43D1-98A2-D902AF42A7B0}" srcOrd="0" destOrd="0" parTransId="{CA2102FE-A081-43BF-BE61-C025F1F71CED}" sibTransId="{8EE413AE-4BFE-4C22-B991-5D4E24FD86C3}"/>
    <dgm:cxn modelId="{B00B91B5-D726-426C-B04D-0E1B390AEE51}" srcId="{D8194E46-6ACC-4A65-ADEB-F657BC21ED70}" destId="{689897DB-010B-45FD-B7CE-F060BE920F9A}" srcOrd="2" destOrd="0" parTransId="{8F5D2888-0F7A-4678-89A5-BF7AB96D2D98}" sibTransId="{3F1B75BB-5778-40E5-AB07-46F7156E9837}"/>
    <dgm:cxn modelId="{ED5A2C97-4065-43BC-8D74-7ACD0EB7EDC2}" srcId="{D8194E46-6ACC-4A65-ADEB-F657BC21ED70}" destId="{E07751FC-49FF-4B21-9865-EB3AFE405872}" srcOrd="1" destOrd="0" parTransId="{47E3E356-0E97-4C29-8506-C85B74DAF9D8}" sibTransId="{279A77AA-0A06-471E-87E5-39235699F9CD}"/>
    <dgm:cxn modelId="{4645DBFD-A23C-40DD-BAC5-FE2383A8FDBC}" type="presOf" srcId="{D8194E46-6ACC-4A65-ADEB-F657BC21ED70}" destId="{1481A139-E34B-4DAE-B9BF-D6ADD734ABE3}" srcOrd="0" destOrd="0" presId="urn:microsoft.com/office/officeart/2005/8/layout/radial6"/>
    <dgm:cxn modelId="{AD498107-25D6-442D-8B45-E73BBFDC2A85}" type="presOf" srcId="{E07751FC-49FF-4B21-9865-EB3AFE405872}" destId="{B9549021-6059-45D9-B3AC-D6CC5A4D83D3}" srcOrd="0" destOrd="0" presId="urn:microsoft.com/office/officeart/2005/8/layout/radial6"/>
    <dgm:cxn modelId="{3E1B169B-3414-42D6-AD19-F0FB8344526D}" type="presOf" srcId="{689897DB-010B-45FD-B7CE-F060BE920F9A}" destId="{77A64A5E-A8BE-4DF4-A425-5286FD6F282B}" srcOrd="0" destOrd="0" presId="urn:microsoft.com/office/officeart/2005/8/layout/radial6"/>
    <dgm:cxn modelId="{1F95A22C-B961-4432-84D7-4210E347822E}" type="presParOf" srcId="{088976E3-7C96-4AC3-9845-4C7583E79D33}" destId="{1481A139-E34B-4DAE-B9BF-D6ADD734ABE3}" srcOrd="0" destOrd="0" presId="urn:microsoft.com/office/officeart/2005/8/layout/radial6"/>
    <dgm:cxn modelId="{BB58C59B-619F-4E85-8750-E9A06815F28D}" type="presParOf" srcId="{088976E3-7C96-4AC3-9845-4C7583E79D33}" destId="{434D596F-8714-4B10-A425-A901D0A06DF8}" srcOrd="1" destOrd="0" presId="urn:microsoft.com/office/officeart/2005/8/layout/radial6"/>
    <dgm:cxn modelId="{84F2653D-F001-457E-8556-46CE9D303111}" type="presParOf" srcId="{088976E3-7C96-4AC3-9845-4C7583E79D33}" destId="{A029383A-9713-4764-B257-D3C1D9FC302A}" srcOrd="2" destOrd="0" presId="urn:microsoft.com/office/officeart/2005/8/layout/radial6"/>
    <dgm:cxn modelId="{1878B9C8-251D-4FA1-8803-11991A70F353}" type="presParOf" srcId="{088976E3-7C96-4AC3-9845-4C7583E79D33}" destId="{14D5581A-53DE-424D-8BA6-ECC1E79FC9C0}" srcOrd="3" destOrd="0" presId="urn:microsoft.com/office/officeart/2005/8/layout/radial6"/>
    <dgm:cxn modelId="{3595839B-0304-4F3C-8EDD-776373A7A958}" type="presParOf" srcId="{088976E3-7C96-4AC3-9845-4C7583E79D33}" destId="{B9549021-6059-45D9-B3AC-D6CC5A4D83D3}" srcOrd="4" destOrd="0" presId="urn:microsoft.com/office/officeart/2005/8/layout/radial6"/>
    <dgm:cxn modelId="{B2655FCA-107E-460C-82FD-01B2F0AA6FF4}" type="presParOf" srcId="{088976E3-7C96-4AC3-9845-4C7583E79D33}" destId="{D7456323-5E02-4988-A248-68875095CC88}" srcOrd="5" destOrd="0" presId="urn:microsoft.com/office/officeart/2005/8/layout/radial6"/>
    <dgm:cxn modelId="{D47400A5-B035-4704-8609-9A5759DBE65F}" type="presParOf" srcId="{088976E3-7C96-4AC3-9845-4C7583E79D33}" destId="{10CEC7C6-2CDE-403B-811A-972CD4D0A69A}" srcOrd="6" destOrd="0" presId="urn:microsoft.com/office/officeart/2005/8/layout/radial6"/>
    <dgm:cxn modelId="{82139AE1-CA40-4372-B33C-A9193F87618A}" type="presParOf" srcId="{088976E3-7C96-4AC3-9845-4C7583E79D33}" destId="{77A64A5E-A8BE-4DF4-A425-5286FD6F282B}" srcOrd="7" destOrd="0" presId="urn:microsoft.com/office/officeart/2005/8/layout/radial6"/>
    <dgm:cxn modelId="{95BAAFE6-D636-4003-A212-C7DFE42D669C}" type="presParOf" srcId="{088976E3-7C96-4AC3-9845-4C7583E79D33}" destId="{EA423EAB-582D-4C2E-B379-9D5BF56A108D}" srcOrd="8" destOrd="0" presId="urn:microsoft.com/office/officeart/2005/8/layout/radial6"/>
    <dgm:cxn modelId="{8F5555A5-2DA0-4B6F-A3ED-3E9A836B7816}" type="presParOf" srcId="{088976E3-7C96-4AC3-9845-4C7583E79D33}" destId="{FF21450E-0EEB-4EDA-9F35-2617C9D0659E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push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push dir="d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1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u="sng" dirty="0" smtClean="0">
                <a:latin typeface="SutonnySushreeOMJ" pitchFamily="2" charset="0"/>
                <a:cs typeface="SutonnySushreeOMJ" pitchFamily="2" charset="0"/>
              </a:rPr>
              <a:t>আজকের পাঠে সবাইকে স্বাগতম</a:t>
            </a:r>
            <a:endParaRPr lang="en-US" b="1" u="sng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7" name="Picture 6" descr="sapla.jpg"/>
          <p:cNvPicPr>
            <a:picLocks noChangeAspect="1"/>
          </p:cNvPicPr>
          <p:nvPr/>
        </p:nvPicPr>
        <p:blipFill>
          <a:blip r:embed="rId4"/>
          <a:srcRect l="1852" t="26110" r="37037" b="13990"/>
          <a:stretch>
            <a:fillRect/>
          </a:stretch>
        </p:blipFill>
        <p:spPr>
          <a:xfrm>
            <a:off x="457200" y="1295400"/>
            <a:ext cx="8153400" cy="4817919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নিচের চিত্রে লক্ষ্য কর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download (5).jf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1295400"/>
            <a:ext cx="4271763" cy="2971800"/>
          </a:xfrm>
        </p:spPr>
      </p:pic>
      <p:pic>
        <p:nvPicPr>
          <p:cNvPr id="5" name="Picture 4" descr="download (4).jfif"/>
          <p:cNvPicPr>
            <a:picLocks noChangeAspect="1"/>
          </p:cNvPicPr>
          <p:nvPr/>
        </p:nvPicPr>
        <p:blipFill>
          <a:blip r:embed="rId5"/>
          <a:srcRect l="13117" r="12164" b="17525"/>
          <a:stretch>
            <a:fillRect/>
          </a:stretch>
        </p:blipFill>
        <p:spPr>
          <a:xfrm>
            <a:off x="4876800" y="1295400"/>
            <a:ext cx="404114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5257800"/>
            <a:ext cx="4191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চিত্র দেখে বলত বাস্তুতন্ত্র কয় প্রকার?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ঠিক বলেছ দুই প্রকার</a:t>
            </a:r>
          </a:p>
          <a:p>
            <a:pPr algn="ctr"/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43434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জলজ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3434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স্থলজ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76200"/>
            <a:ext cx="2743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0"/>
            <a:ext cx="4648200" cy="1905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    বাস্তুতন্ত্রের সংজ্ঞা সহ </a:t>
            </a:r>
          </a:p>
          <a:p>
            <a:pPr algn="ctr"/>
            <a:r>
              <a:rPr lang="bn-IN" sz="32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প্রকারভেদ লিখ।</a:t>
            </a:r>
            <a:endParaRPr lang="en-US" sz="3200" dirty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2438400"/>
            <a:ext cx="2743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4191000"/>
            <a:ext cx="7696200" cy="2667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    ক-দল= অজীব উপাদান গুলো লিখ।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  খ-দল= জীব উপাদান গুলো লিখ।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   গ-দল= উদাহরণসহ খাদকের স্তর  বিন্যাস। </a:t>
            </a:r>
            <a:endParaRPr lang="en-US" sz="3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228600"/>
            <a:ext cx="2743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সময়--২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2514600"/>
            <a:ext cx="2743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সময়--২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৩০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7" grpId="0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images (8)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800" y="1295400"/>
            <a:ext cx="3663745" cy="2514600"/>
          </a:xfrm>
        </p:spPr>
      </p:pic>
      <p:sp>
        <p:nvSpPr>
          <p:cNvPr id="5" name="Right Arrow 4"/>
          <p:cNvSpPr/>
          <p:nvPr/>
        </p:nvSpPr>
        <p:spPr>
          <a:xfrm>
            <a:off x="457200" y="1219200"/>
            <a:ext cx="31242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এটি কোন ধরনের বাস্তুতন্ত্র?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4267200"/>
            <a:ext cx="32766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এটি কোন ধরনের বাস্তুতন্ত্রকে নির্দেশ করে?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800" y="1981200"/>
            <a:ext cx="838200" cy="838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জলজ</a:t>
            </a:r>
            <a:endParaRPr lang="en-US" sz="2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876800"/>
            <a:ext cx="838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স্থলজ</a:t>
            </a:r>
            <a:endParaRPr lang="en-US" sz="2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114800"/>
            <a:ext cx="3349214" cy="2257426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বাড়ির কাজ</a:t>
            </a:r>
            <a:br>
              <a:rPr lang="bn-IN" dirty="0" smtClean="0">
                <a:latin typeface="SutonnyOMJ" pitchFamily="2" charset="0"/>
                <a:cs typeface="SutonnyOMJ" pitchFamily="2" charset="0"/>
              </a:rPr>
            </a:br>
            <a:r>
              <a:rPr lang="bn-IN" dirty="0" smtClean="0">
                <a:latin typeface="SutonnyOMJ" pitchFamily="2" charset="0"/>
                <a:cs typeface="SutonnyOMJ" pitchFamily="2" charset="0"/>
              </a:rPr>
              <a:t>যেকোন একটি বাস্তুতন্ত্রের চিত্র এঁকে আনবে।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Janets-Foss-North-Yorkshire-766x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157773"/>
            <a:ext cx="6931514" cy="4624027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u="sng" dirty="0" smtClean="0">
                <a:latin typeface="SutonnySushreeOMJ" pitchFamily="2" charset="0"/>
                <a:cs typeface="SutonnySushreeOMJ" pitchFamily="2" charset="0"/>
              </a:rPr>
              <a:t>পরিচিতি</a:t>
            </a:r>
            <a:endParaRPr lang="en-US" sz="4800" b="1" u="sng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4" name="Content Placeholder 3" descr="20170904_0633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7667" t="4444" r="18710" b="16667"/>
          <a:stretch>
            <a:fillRect/>
          </a:stretch>
        </p:blipFill>
        <p:spPr>
          <a:xfrm>
            <a:off x="914942" y="990600"/>
            <a:ext cx="1980658" cy="2305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76200" y="3505200"/>
            <a:ext cx="40386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</p:txBody>
      </p:sp>
      <p:pic>
        <p:nvPicPr>
          <p:cNvPr id="6" name="Picture 5" descr="e3a9ff2a5c88c18926b194ad5beab8e4.jpg"/>
          <p:cNvPicPr>
            <a:picLocks noChangeAspect="1"/>
          </p:cNvPicPr>
          <p:nvPr/>
        </p:nvPicPr>
        <p:blipFill>
          <a:blip r:embed="rId5" cstate="print"/>
          <a:srcRect l="28159" t="6592" r="30686" b="4410"/>
          <a:stretch>
            <a:fillRect/>
          </a:stretch>
        </p:blipFill>
        <p:spPr>
          <a:xfrm>
            <a:off x="6629400" y="1143000"/>
            <a:ext cx="1447800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7" name="Rounded Rectangle 6"/>
          <p:cNvSpPr/>
          <p:nvPr/>
        </p:nvSpPr>
        <p:spPr>
          <a:xfrm>
            <a:off x="5029200" y="3505200"/>
            <a:ext cx="40386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অষ্টম শ্রেণি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বিষয়ঃ বিজ্ঞান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নিচের ছবিতে দৃষ্টি দাও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Kaustuv-37.png"/>
          <p:cNvPicPr>
            <a:picLocks noGrp="1" noChangeAspect="1"/>
          </p:cNvPicPr>
          <p:nvPr>
            <p:ph idx="1"/>
          </p:nvPr>
        </p:nvPicPr>
        <p:blipFill>
          <a:blip r:embed="rId4"/>
          <a:srcRect l="6763" t="22120" r="20274" b="4607"/>
          <a:stretch>
            <a:fillRect/>
          </a:stretch>
        </p:blipFill>
        <p:spPr>
          <a:xfrm>
            <a:off x="0" y="1143000"/>
            <a:ext cx="4114800" cy="2971800"/>
          </a:xfrm>
        </p:spPr>
      </p:pic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5"/>
          <a:srcRect l="17500" t="23333" r="19166" b="7037"/>
          <a:stretch>
            <a:fillRect/>
          </a:stretch>
        </p:blipFill>
        <p:spPr>
          <a:xfrm>
            <a:off x="4191000" y="1143000"/>
            <a:ext cx="4928681" cy="29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267200"/>
            <a:ext cx="86868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বলতে পার আমাদের চারপাশে যা কিছু আছে তা নিয়ে কি গঠিত হয়?</a:t>
            </a:r>
            <a:endParaRPr lang="en-US" sz="32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5715000"/>
            <a:ext cx="7772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     তাহলে আজ আমরা পড়ব পরিবেশ ও বাস্তুতন্ত্র।</a:t>
            </a:r>
            <a:endParaRPr lang="en-US" sz="28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5105400"/>
            <a:ext cx="65532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পরিবেশ। ঠিক বলেছ, ধন্যবাদ বসো।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u="sng" dirty="0" smtClean="0">
                <a:latin typeface="Stencil" pitchFamily="82" charset="0"/>
                <a:cs typeface="SutonnyOMJ" pitchFamily="2" charset="0"/>
              </a:rPr>
              <a:t>শিখনফল</a:t>
            </a:r>
            <a:endParaRPr lang="en-US" u="sng" dirty="0">
              <a:latin typeface="Stencil" pitchFamily="8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bn-IN" sz="3600" dirty="0" smtClean="0">
                <a:latin typeface="SutonnySushreeOMJ" pitchFamily="2" charset="0"/>
                <a:cs typeface="SutonnySushreeOMJ" pitchFamily="2" charset="0"/>
              </a:rPr>
              <a:t> বাস্তুতন্ত্রের সংজ্ঞা বলতে পারবে।</a:t>
            </a:r>
          </a:p>
          <a:p>
            <a:pPr lvl="1">
              <a:buFont typeface="Wingdings" pitchFamily="2" charset="2"/>
              <a:buChar char="q"/>
            </a:pPr>
            <a:endParaRPr lang="bn-IN" sz="3600" dirty="0" smtClean="0">
              <a:latin typeface="SutonnySushreeOMJ" pitchFamily="2" charset="0"/>
              <a:cs typeface="SutonnySushreeOMJ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IN" sz="3600" dirty="0" smtClean="0">
                <a:latin typeface="SutonnySushreeOMJ" pitchFamily="2" charset="0"/>
                <a:cs typeface="SutonnySushreeOMJ" pitchFamily="2" charset="0"/>
              </a:rPr>
              <a:t> বাস্তুতন্ত্রের উপাদান সমূহ লিখতে পারবে।</a:t>
            </a:r>
          </a:p>
          <a:p>
            <a:pPr lvl="1">
              <a:buFont typeface="Wingdings" pitchFamily="2" charset="2"/>
              <a:buChar char="q"/>
            </a:pPr>
            <a:endParaRPr lang="bn-IN" sz="3600" dirty="0" smtClean="0">
              <a:latin typeface="SutonnySushreeOMJ" pitchFamily="2" charset="0"/>
              <a:cs typeface="SutonnySushreeOMJ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IN" sz="3600" dirty="0" smtClean="0">
                <a:latin typeface="SutonnySushreeOMJ" pitchFamily="2" charset="0"/>
                <a:cs typeface="SutonnySushreeOMJ" pitchFamily="2" charset="0"/>
              </a:rPr>
              <a:t> বাস্তুতন্ত্রের প্রকারভেদ চিহ্নিত করতে পারবে</a:t>
            </a:r>
            <a:endParaRPr lang="en-US" sz="3600" dirty="0">
              <a:latin typeface="SutonnySushreeOMJ" pitchFamily="2" charset="0"/>
              <a:cs typeface="SutonnySushree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0351KK_IL_6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555" t="33672" r="17472" b="7401"/>
          <a:stretch>
            <a:fillRect/>
          </a:stretch>
        </p:blipFill>
        <p:spPr>
          <a:xfrm>
            <a:off x="3124200" y="2286000"/>
            <a:ext cx="3211286" cy="1905000"/>
          </a:xfrm>
        </p:spPr>
      </p:pic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4"/>
          <a:srcRect l="8487" t="4301" r="5904" b="9677"/>
          <a:stretch>
            <a:fillRect/>
          </a:stretch>
        </p:blipFill>
        <p:spPr>
          <a:xfrm>
            <a:off x="1295400" y="1676400"/>
            <a:ext cx="22098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এসো প্রথমে বাস্তুতন্ত্রের সংজ্ঞা জানি......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2270274"/>
            <a:ext cx="4509789" cy="2127141"/>
            <a:chOff x="457200" y="2270274"/>
            <a:chExt cx="4509789" cy="2127141"/>
          </a:xfrm>
        </p:grpSpPr>
        <p:sp>
          <p:nvSpPr>
            <p:cNvPr id="7" name="Block Arc 6"/>
            <p:cNvSpPr/>
            <p:nvPr/>
          </p:nvSpPr>
          <p:spPr>
            <a:xfrm rot="1673631">
              <a:off x="3366789" y="2624044"/>
              <a:ext cx="1600200" cy="457200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1300156">
              <a:off x="1179682" y="3556773"/>
              <a:ext cx="2865967" cy="714895"/>
            </a:xfrm>
            <a:prstGeom prst="blockArc">
              <a:avLst>
                <a:gd name="adj1" fmla="val 10800004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download.jfif"/>
            <p:cNvPicPr>
              <a:picLocks noChangeAspect="1"/>
            </p:cNvPicPr>
            <p:nvPr/>
          </p:nvPicPr>
          <p:blipFill>
            <a:blip r:embed="rId5"/>
            <a:srcRect l="36971" t="20732" r="31759" b="25610"/>
            <a:stretch>
              <a:fillRect/>
            </a:stretch>
          </p:blipFill>
          <p:spPr>
            <a:xfrm>
              <a:off x="457200" y="2971800"/>
              <a:ext cx="914400" cy="838200"/>
            </a:xfrm>
            <a:prstGeom prst="rect">
              <a:avLst/>
            </a:prstGeom>
          </p:spPr>
        </p:pic>
        <p:sp>
          <p:nvSpPr>
            <p:cNvPr id="9" name="Half Frame 8"/>
            <p:cNvSpPr/>
            <p:nvPr/>
          </p:nvSpPr>
          <p:spPr>
            <a:xfrm rot="6972565">
              <a:off x="3652364" y="4000770"/>
              <a:ext cx="391472" cy="4018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8426799">
              <a:off x="3416164" y="2265101"/>
              <a:ext cx="391472" cy="4018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81000" y="4953000"/>
            <a:ext cx="84582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একটি পরিবেশের উদ্ভিদ ও প্রাণী জীবন ধারণের জন্য একে অপরের উপর নির্ভরশীল। এভাবে যে কোন </a:t>
            </a:r>
            <a:r>
              <a:rPr lang="bn-IN" sz="32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 পরিবেশের অজীব এবং জীব উপাদানসমূহের মধ্যে পারস্পারিক ক্রিয়া ও আদান-প্রদানের মাধ্যমে পরিবেশে যে তন্ত্র গড়ে ওঠে তাকে বাস্তুতন্ত্র বলে।</a:t>
            </a:r>
            <a:endParaRPr lang="en-US" sz="3200" u="sng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524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বাস্তুতন্ত্রের উপাদান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dead-body-tree-remain-on-600w-515975572.jpg"/>
          <p:cNvPicPr>
            <a:picLocks noChangeAspect="1"/>
          </p:cNvPicPr>
          <p:nvPr/>
        </p:nvPicPr>
        <p:blipFill>
          <a:blip r:embed="rId4"/>
          <a:srcRect l="2326" t="26719" r="4651" b="13904"/>
          <a:stretch>
            <a:fillRect/>
          </a:stretch>
        </p:blipFill>
        <p:spPr>
          <a:xfrm>
            <a:off x="304799" y="1828800"/>
            <a:ext cx="4162097" cy="297180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5"/>
          <a:srcRect l="43137" b="3226"/>
          <a:stretch>
            <a:fillRect/>
          </a:stretch>
        </p:blipFill>
        <p:spPr>
          <a:xfrm>
            <a:off x="4724399" y="1828800"/>
            <a:ext cx="4240711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52578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জীব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অজীব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fif"/>
          <p:cNvPicPr>
            <a:picLocks noChangeAspect="1"/>
          </p:cNvPicPr>
          <p:nvPr/>
        </p:nvPicPr>
        <p:blipFill>
          <a:blip r:embed="rId4"/>
          <a:srcRect r="31467" b="29381"/>
          <a:stretch>
            <a:fillRect/>
          </a:stretch>
        </p:blipFill>
        <p:spPr>
          <a:xfrm>
            <a:off x="304800" y="152400"/>
            <a:ext cx="1981200" cy="1076325"/>
          </a:xfrm>
          <a:prstGeom prst="rect">
            <a:avLst/>
          </a:prstGeom>
        </p:spPr>
      </p:pic>
      <p:pic>
        <p:nvPicPr>
          <p:cNvPr id="3" name="Picture 2" descr="images (2).jfif"/>
          <p:cNvPicPr>
            <a:picLocks noChangeAspect="1"/>
          </p:cNvPicPr>
          <p:nvPr/>
        </p:nvPicPr>
        <p:blipFill>
          <a:blip r:embed="rId5"/>
          <a:srcRect l="25438" t="24661" r="25439" b="17421"/>
          <a:stretch>
            <a:fillRect/>
          </a:stretch>
        </p:blipFill>
        <p:spPr>
          <a:xfrm>
            <a:off x="7315201" y="228600"/>
            <a:ext cx="1219200" cy="1066800"/>
          </a:xfrm>
          <a:prstGeom prst="rect">
            <a:avLst/>
          </a:prstGeom>
        </p:spPr>
      </p:pic>
      <p:pic>
        <p:nvPicPr>
          <p:cNvPr id="4" name="Picture 3" descr="images (3).jfif"/>
          <p:cNvPicPr>
            <a:picLocks noChangeAspect="1"/>
          </p:cNvPicPr>
          <p:nvPr/>
        </p:nvPicPr>
        <p:blipFill>
          <a:blip r:embed="rId6"/>
          <a:srcRect l="15091" t="6284" r="15091" b="28142"/>
          <a:stretch>
            <a:fillRect/>
          </a:stretch>
        </p:blipFill>
        <p:spPr>
          <a:xfrm>
            <a:off x="2743200" y="152400"/>
            <a:ext cx="1935480" cy="1143000"/>
          </a:xfrm>
          <a:prstGeom prst="rect">
            <a:avLst/>
          </a:prstGeom>
        </p:spPr>
      </p:pic>
      <p:pic>
        <p:nvPicPr>
          <p:cNvPr id="5" name="Picture 4" descr="images (5).jfif"/>
          <p:cNvPicPr>
            <a:picLocks noChangeAspect="1"/>
          </p:cNvPicPr>
          <p:nvPr/>
        </p:nvPicPr>
        <p:blipFill>
          <a:blip r:embed="rId7"/>
          <a:srcRect r="15091" b="15217"/>
          <a:stretch>
            <a:fillRect/>
          </a:stretch>
        </p:blipFill>
        <p:spPr>
          <a:xfrm>
            <a:off x="5105400" y="152400"/>
            <a:ext cx="1752600" cy="1143000"/>
          </a:xfrm>
          <a:prstGeom prst="rect">
            <a:avLst/>
          </a:prstGeom>
        </p:spPr>
      </p:pic>
      <p:pic>
        <p:nvPicPr>
          <p:cNvPr id="6" name="Picture 5" descr="xl_12152207005071431268.jpg"/>
          <p:cNvPicPr>
            <a:picLocks noChangeAspect="1"/>
          </p:cNvPicPr>
          <p:nvPr/>
        </p:nvPicPr>
        <p:blipFill>
          <a:blip r:embed="rId8"/>
          <a:srcRect l="17452" t="10000" r="26017" b="24286"/>
          <a:stretch>
            <a:fillRect/>
          </a:stretch>
        </p:blipFill>
        <p:spPr>
          <a:xfrm>
            <a:off x="6172200" y="1676400"/>
            <a:ext cx="1676400" cy="1211231"/>
          </a:xfrm>
          <a:prstGeom prst="rect">
            <a:avLst/>
          </a:prstGeom>
        </p:spPr>
      </p:pic>
      <p:pic>
        <p:nvPicPr>
          <p:cNvPr id="7" name="Picture 6" descr="Hayesgatewildanimalsdumpedv.jpg"/>
          <p:cNvPicPr>
            <a:picLocks noChangeAspect="1"/>
          </p:cNvPicPr>
          <p:nvPr/>
        </p:nvPicPr>
        <p:blipFill>
          <a:blip r:embed="rId9" cstate="print"/>
          <a:srcRect l="24993" t="28889" r="8322" b="24445"/>
          <a:stretch>
            <a:fillRect/>
          </a:stretch>
        </p:blipFill>
        <p:spPr>
          <a:xfrm>
            <a:off x="228600" y="1447800"/>
            <a:ext cx="2209800" cy="1524000"/>
          </a:xfrm>
          <a:prstGeom prst="rect">
            <a:avLst/>
          </a:prstGeom>
        </p:spPr>
      </p:pic>
      <p:pic>
        <p:nvPicPr>
          <p:cNvPr id="8" name="Picture 7" descr="pani-20180521122842.jpg"/>
          <p:cNvPicPr>
            <a:picLocks noChangeAspect="1"/>
          </p:cNvPicPr>
          <p:nvPr/>
        </p:nvPicPr>
        <p:blipFill>
          <a:blip r:embed="rId10"/>
          <a:srcRect l="43888" r="28731" b="30942"/>
          <a:stretch>
            <a:fillRect/>
          </a:stretch>
        </p:blipFill>
        <p:spPr>
          <a:xfrm>
            <a:off x="3581400" y="1524000"/>
            <a:ext cx="1447800" cy="13030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3200400"/>
            <a:ext cx="4495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3200400"/>
            <a:ext cx="4495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59436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অজৈব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9436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জৈব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066800"/>
            <a:ext cx="632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অতএব অজীব উপাদান কে দুই ভাগে ভাগ করা যায় 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১। অজৈব       ২। জৈব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51E-6 L -0.01667 0.47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9066E-6 L -0.0474 0.471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-0.7875 0.788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3728E-6 L -0.07083 0.571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7428E-6 L -0.56111 0.394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066E-6 L 0.05416 0.482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4431E-6 L 0.57917 0.488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57600" y="228600"/>
            <a:ext cx="1447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উপাদান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304800"/>
            <a:ext cx="1508171" cy="3721153"/>
            <a:chOff x="457200" y="393647"/>
            <a:chExt cx="1508171" cy="3721153"/>
          </a:xfrm>
        </p:grpSpPr>
        <p:sp>
          <p:nvSpPr>
            <p:cNvPr id="5" name="Bent-Up Arrow 4"/>
            <p:cNvSpPr/>
            <p:nvPr/>
          </p:nvSpPr>
          <p:spPr>
            <a:xfrm rot="10800000">
              <a:off x="457200" y="609600"/>
              <a:ext cx="1143000" cy="3505200"/>
            </a:xfrm>
            <a:prstGeom prst="bentUpArrow">
              <a:avLst>
                <a:gd name="adj1" fmla="val 34231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/>
            <p:cNvSpPr/>
            <p:nvPr/>
          </p:nvSpPr>
          <p:spPr>
            <a:xfrm rot="13258863">
              <a:off x="1158256" y="393647"/>
              <a:ext cx="807115" cy="812908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6994571" y="304800"/>
            <a:ext cx="1539829" cy="3721153"/>
            <a:chOff x="457200" y="393647"/>
            <a:chExt cx="1508171" cy="3721153"/>
          </a:xfrm>
        </p:grpSpPr>
        <p:sp>
          <p:nvSpPr>
            <p:cNvPr id="13" name="Bent-Up Arrow 12"/>
            <p:cNvSpPr/>
            <p:nvPr/>
          </p:nvSpPr>
          <p:spPr>
            <a:xfrm rot="10800000">
              <a:off x="457200" y="609600"/>
              <a:ext cx="1143000" cy="3505200"/>
            </a:xfrm>
            <a:prstGeom prst="bentUpArrow">
              <a:avLst>
                <a:gd name="adj1" fmla="val 34231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-Shape 13"/>
            <p:cNvSpPr/>
            <p:nvPr/>
          </p:nvSpPr>
          <p:spPr>
            <a:xfrm rot="13258863">
              <a:off x="1158256" y="393647"/>
              <a:ext cx="807115" cy="812908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2857500" y="2171700"/>
            <a:ext cx="3048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4419600"/>
            <a:ext cx="26670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95600" y="4419600"/>
            <a:ext cx="31242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48400" y="4419600"/>
            <a:ext cx="28956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taviaa.jpg"/>
          <p:cNvPicPr>
            <a:picLocks noChangeAspect="1"/>
          </p:cNvPicPr>
          <p:nvPr/>
        </p:nvPicPr>
        <p:blipFill>
          <a:blip r:embed="rId4"/>
          <a:srcRect l="12000" t="23499" r="38000" b="30124"/>
          <a:stretch>
            <a:fillRect/>
          </a:stretch>
        </p:blipFill>
        <p:spPr>
          <a:xfrm>
            <a:off x="4724400" y="1371600"/>
            <a:ext cx="1716101" cy="1219200"/>
          </a:xfrm>
          <a:prstGeom prst="rect">
            <a:avLst/>
          </a:prstGeom>
        </p:spPr>
      </p:pic>
      <p:pic>
        <p:nvPicPr>
          <p:cNvPr id="22" name="Picture 21" descr="Insect2.jpg"/>
          <p:cNvPicPr>
            <a:picLocks noChangeAspect="1"/>
          </p:cNvPicPr>
          <p:nvPr/>
        </p:nvPicPr>
        <p:blipFill>
          <a:blip r:embed="rId5"/>
          <a:srcRect l="8058" t="10000" r="11553" b="23333"/>
          <a:stretch>
            <a:fillRect/>
          </a:stretch>
        </p:blipFill>
        <p:spPr>
          <a:xfrm>
            <a:off x="6629400" y="1447800"/>
            <a:ext cx="1219200" cy="1066800"/>
          </a:xfrm>
          <a:prstGeom prst="rect">
            <a:avLst/>
          </a:prstGeom>
        </p:spPr>
      </p:pic>
      <p:pic>
        <p:nvPicPr>
          <p:cNvPr id="23" name="Picture 22" descr="Little-Egret-600x416.jpg"/>
          <p:cNvPicPr>
            <a:picLocks noChangeAspect="1"/>
          </p:cNvPicPr>
          <p:nvPr/>
        </p:nvPicPr>
        <p:blipFill>
          <a:blip r:embed="rId6"/>
          <a:srcRect l="15333" t="9615" r="6000" b="36539"/>
          <a:stretch>
            <a:fillRect/>
          </a:stretch>
        </p:blipFill>
        <p:spPr>
          <a:xfrm>
            <a:off x="5625193" y="2819400"/>
            <a:ext cx="1545431" cy="1066800"/>
          </a:xfrm>
          <a:prstGeom prst="rect">
            <a:avLst/>
          </a:prstGeom>
        </p:spPr>
      </p:pic>
      <p:pic>
        <p:nvPicPr>
          <p:cNvPr id="19" name="Picture 18" descr="234023kalerkantho-4-2018-10-09-12.jpg"/>
          <p:cNvPicPr>
            <a:picLocks noChangeAspect="1"/>
          </p:cNvPicPr>
          <p:nvPr/>
        </p:nvPicPr>
        <p:blipFill>
          <a:blip r:embed="rId7" cstate="print"/>
          <a:srcRect l="4000" t="10249" r="32000" b="26811"/>
          <a:stretch>
            <a:fillRect/>
          </a:stretch>
        </p:blipFill>
        <p:spPr>
          <a:xfrm>
            <a:off x="1143000" y="1443566"/>
            <a:ext cx="1143000" cy="1079500"/>
          </a:xfrm>
          <a:prstGeom prst="rect">
            <a:avLst/>
          </a:prstGeom>
        </p:spPr>
      </p:pic>
      <p:pic>
        <p:nvPicPr>
          <p:cNvPr id="20" name="Picture 19" descr="PicsArt_02-17-09.42.03.jpg"/>
          <p:cNvPicPr>
            <a:picLocks noChangeAspect="1"/>
          </p:cNvPicPr>
          <p:nvPr/>
        </p:nvPicPr>
        <p:blipFill>
          <a:blip r:embed="rId8"/>
          <a:srcRect l="3778" t="3778" r="10889" b="18000"/>
          <a:stretch>
            <a:fillRect/>
          </a:stretch>
        </p:blipFill>
        <p:spPr>
          <a:xfrm>
            <a:off x="2590800" y="1371600"/>
            <a:ext cx="1254034" cy="1219200"/>
          </a:xfrm>
          <a:prstGeom prst="rect">
            <a:avLst/>
          </a:prstGeom>
        </p:spPr>
      </p:pic>
      <p:pic>
        <p:nvPicPr>
          <p:cNvPr id="24" name="Picture 23" descr="download (2).jfif"/>
          <p:cNvPicPr>
            <a:picLocks noChangeAspect="1"/>
          </p:cNvPicPr>
          <p:nvPr/>
        </p:nvPicPr>
        <p:blipFill>
          <a:blip r:embed="rId9"/>
          <a:srcRect l="16667" t="8115" r="7576" b="12303"/>
          <a:stretch>
            <a:fillRect/>
          </a:stretch>
        </p:blipFill>
        <p:spPr>
          <a:xfrm>
            <a:off x="1828800" y="2935224"/>
            <a:ext cx="1371600" cy="1042416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543800" y="36576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বিযোজক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33800" y="36576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খাদক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8600" y="36576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উৎপাদক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-0.46875 0.510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-0.4 0.466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5097E-6 L -0.14723 0.271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9824E-7 L 0.21667 0.39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4662E-6 L 0.49809 0.455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1397E-6 L 0.6625 0.610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 rot="14095505">
            <a:off x="3824669" y="979445"/>
            <a:ext cx="491058" cy="6683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76200" y="0"/>
          <a:ext cx="27432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own Arrow 3"/>
          <p:cNvSpPr/>
          <p:nvPr/>
        </p:nvSpPr>
        <p:spPr>
          <a:xfrm rot="16200000">
            <a:off x="3771900" y="-1714501"/>
            <a:ext cx="762000" cy="403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762000"/>
            <a:ext cx="2971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এদের বৈশিষ্ট্য কি বলত...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হ্যা! এরা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তৃণভোজী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download (3).jfif"/>
          <p:cNvPicPr>
            <a:picLocks noChangeAspect="1"/>
          </p:cNvPicPr>
          <p:nvPr/>
        </p:nvPicPr>
        <p:blipFill>
          <a:blip r:embed="rId8"/>
          <a:srcRect l="5056" t="16138" r="20037" b="11905"/>
          <a:stretch>
            <a:fillRect/>
          </a:stretch>
        </p:blipFill>
        <p:spPr>
          <a:xfrm>
            <a:off x="6629400" y="76200"/>
            <a:ext cx="1828800" cy="990600"/>
          </a:xfrm>
          <a:prstGeom prst="rect">
            <a:avLst/>
          </a:prstGeom>
        </p:spPr>
      </p:pic>
      <p:pic>
        <p:nvPicPr>
          <p:cNvPr id="7" name="Picture 6" descr="images (6).jfif"/>
          <p:cNvPicPr>
            <a:picLocks noChangeAspect="1"/>
          </p:cNvPicPr>
          <p:nvPr/>
        </p:nvPicPr>
        <p:blipFill>
          <a:blip r:embed="rId9"/>
          <a:srcRect l="19811" t="9748" r="24843" b="4717"/>
          <a:stretch>
            <a:fillRect/>
          </a:stretch>
        </p:blipFill>
        <p:spPr>
          <a:xfrm>
            <a:off x="6629400" y="1143000"/>
            <a:ext cx="1828800" cy="111875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6200" y="2667000"/>
            <a:ext cx="6858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012536kalerkantho-15-05-2018-24.jpg"/>
          <p:cNvPicPr>
            <a:picLocks noChangeAspect="1"/>
          </p:cNvPicPr>
          <p:nvPr/>
        </p:nvPicPr>
        <p:blipFill>
          <a:blip r:embed="rId10"/>
          <a:srcRect l="53000" t="1967" r="31000" b="38406"/>
          <a:stretch>
            <a:fillRect/>
          </a:stretch>
        </p:blipFill>
        <p:spPr>
          <a:xfrm>
            <a:off x="0" y="4800600"/>
            <a:ext cx="838200" cy="1885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0400" y="56388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এদের বৈশিষ্ট্য কি বলত...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হ্যা! এরা প্রথম স্তরের খাদক কে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খায়।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9273135">
            <a:off x="2641934" y="2326331"/>
            <a:ext cx="685800" cy="891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ages (7).jfif"/>
          <p:cNvPicPr>
            <a:picLocks noChangeAspect="1"/>
          </p:cNvPicPr>
          <p:nvPr/>
        </p:nvPicPr>
        <p:blipFill>
          <a:blip r:embed="rId11"/>
          <a:srcRect l="25757" r="12290" b="17059"/>
          <a:stretch>
            <a:fillRect/>
          </a:stretch>
        </p:blipFill>
        <p:spPr>
          <a:xfrm>
            <a:off x="2667000" y="3200400"/>
            <a:ext cx="1752600" cy="1343025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rot="3192216">
            <a:off x="1563487" y="4127476"/>
            <a:ext cx="491058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32766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এদের বৈশিষ্ট্য কি বলত...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হ্যা! এরা দ্বিতীয় স্তরের খাদককে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খায়।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 advClick="0" advTm="8000">
    <p:push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1A139-E34B-4DAE-B9BF-D6ADD734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481A139-E34B-4DAE-B9BF-D6ADD734A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481A139-E34B-4DAE-B9BF-D6ADD734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1481A139-E34B-4DAE-B9BF-D6ADD734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1481A139-E34B-4DAE-B9BF-D6ADD734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D596F-8714-4B10-A425-A901D0A06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34D596F-8714-4B10-A425-A901D0A06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434D596F-8714-4B10-A425-A901D0A06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434D596F-8714-4B10-A425-A901D0A06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434D596F-8714-4B10-A425-A901D0A06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D5581A-53DE-424D-8BA6-ECC1E79F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4D5581A-53DE-424D-8BA6-ECC1E79F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14D5581A-53DE-424D-8BA6-ECC1E79F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14D5581A-53DE-424D-8BA6-ECC1E79F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14D5581A-53DE-424D-8BA6-ECC1E79F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49021-6059-45D9-B3AC-D6CC5A4D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B9549021-6059-45D9-B3AC-D6CC5A4D8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B9549021-6059-45D9-B3AC-D6CC5A4D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9549021-6059-45D9-B3AC-D6CC5A4D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9549021-6059-45D9-B3AC-D6CC5A4D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EC7C6-2CDE-403B-811A-972CD4D0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10CEC7C6-2CDE-403B-811A-972CD4D0A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10CEC7C6-2CDE-403B-811A-972CD4D0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10CEC7C6-2CDE-403B-811A-972CD4D0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10CEC7C6-2CDE-403B-811A-972CD4D0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64A5E-A8BE-4DF4-A425-5286FD6F2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77A64A5E-A8BE-4DF4-A425-5286FD6F2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77A64A5E-A8BE-4DF4-A425-5286FD6F2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77A64A5E-A8BE-4DF4-A425-5286FD6F2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77A64A5E-A8BE-4DF4-A425-5286FD6F2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1450E-0EEB-4EDA-9F35-2617C9D06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F21450E-0EEB-4EDA-9F35-2617C9D06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F21450E-0EEB-4EDA-9F35-2617C9D06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F21450E-0EEB-4EDA-9F35-2617C9D06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FF21450E-0EEB-4EDA-9F35-2617C9D06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6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6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" grpId="0">
        <p:bldSub>
          <a:bldDgm bld="lvlOne"/>
        </p:bldSub>
      </p:bldGraphic>
      <p:bldP spid="4" grpId="0" animBg="1"/>
      <p:bldP spid="5" grpId="0" animBg="1"/>
      <p:bldP spid="8" grpId="0" animBg="1"/>
      <p:bldP spid="10" grpId="0" animBg="1"/>
      <p:bldP spid="1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277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আজকের পাঠে সবাইকে স্বাগতম</vt:lpstr>
      <vt:lpstr>পরিচিতি</vt:lpstr>
      <vt:lpstr>নিচের ছবিতে দৃষ্টি দাও</vt:lpstr>
      <vt:lpstr>শিখনফল</vt:lpstr>
      <vt:lpstr>এসো প্রথমে বাস্তুতন্ত্রের সংজ্ঞা জানি......</vt:lpstr>
      <vt:lpstr>Slide 6</vt:lpstr>
      <vt:lpstr>Slide 7</vt:lpstr>
      <vt:lpstr>Slide 8</vt:lpstr>
      <vt:lpstr>Slide 9</vt:lpstr>
      <vt:lpstr>নিচের চিত্রে লক্ষ্য কর</vt:lpstr>
      <vt:lpstr>Slide 11</vt:lpstr>
      <vt:lpstr>মূল্যায়ন</vt:lpstr>
      <vt:lpstr>বাড়ির কাজ যেকোন একটি বাস্তুতন্ত্রের চিত্র এঁকে আনবে।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/>
  <cp:lastModifiedBy>Windows User</cp:lastModifiedBy>
  <cp:revision>54</cp:revision>
  <dcterms:created xsi:type="dcterms:W3CDTF">2006-08-16T00:00:00Z</dcterms:created>
  <dcterms:modified xsi:type="dcterms:W3CDTF">2019-10-25T05:34:11Z</dcterms:modified>
</cp:coreProperties>
</file>