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66" r:id="rId4"/>
    <p:sldId id="278" r:id="rId5"/>
    <p:sldId id="263" r:id="rId6"/>
    <p:sldId id="265" r:id="rId7"/>
    <p:sldId id="279" r:id="rId8"/>
    <p:sldId id="275" r:id="rId9"/>
    <p:sldId id="267" r:id="rId10"/>
    <p:sldId id="276" r:id="rId11"/>
    <p:sldId id="271" r:id="rId12"/>
    <p:sldId id="280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B71C-4304-47F5-81EC-7A2FEBAD51F8}" type="datetimeFigureOut">
              <a:rPr lang="en-US" smtClean="0"/>
              <a:t>14-May-18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0B70-D19F-4881-ADF6-2C9022350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0B70-D19F-4881-ADF6-2C90223505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71"/>
            <a:ext cx="90678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893"/>
            <a:ext cx="9144000" cy="56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0" y="1689834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লেনদেন 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সুবিধা  ভোগ  স্বল্প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মেয়াদী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দীর্ঘ মেয়াদী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মেয়াদী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মুনাফা জাতীয় লেনদেনের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পুনঃরাবৃত্তি বা সংখ্যা নিয়মিত না অনিয়মিত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নিয়মিত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লেনদেনের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টাকার পরিমান ছোট অঙ্কের না বড়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 হবে? </a:t>
            </a: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বড় অংকের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68679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ব্যয় ও মুনাফা জাতীয় ব্যয় আমরা  এভাবে বিবেচনা করতে পারি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029691"/>
            <a:ext cx="9067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 মার্চঃ	৫০,০০০ </a:t>
            </a:r>
            <a:r>
              <a:rPr lang="bn-BD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 একটি কম্পিউটার ক্রয় </a:t>
            </a:r>
            <a:r>
              <a:rPr lang="bn-BD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করেন।</a:t>
            </a:r>
          </a:p>
          <a:p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 মার্চঃ	১০,০০০ </a:t>
            </a:r>
            <a:r>
              <a:rPr lang="bn-BD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কর্মচারীদের বেতন দেন।</a:t>
            </a:r>
            <a:endParaRPr lang="bn-BD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 মার্চঃ	নগদে পণ্য </a:t>
            </a:r>
            <a:r>
              <a:rPr lang="bn-BD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ক্রয় করেন ৫,০০০ টাকা।</a:t>
            </a:r>
          </a:p>
          <a:p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১৬ মার্চঃ	পণ্য ক্রয়ের পরিবহন ব্যয় </a:t>
            </a:r>
            <a:r>
              <a:rPr lang="bn-BD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১৫,০০০ টাকা।</a:t>
            </a:r>
          </a:p>
          <a:p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 মার্চঃ	৪০,০০০ টাকা দিয়ে কিছু আসবাবপত্র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ক্রয় করেন।</a:t>
            </a:r>
            <a:endParaRPr lang="bn-BD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" y="5257800"/>
            <a:ext cx="91059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জাতীয়  ব্যয়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মুনাফা জাতীয়  ব্যয়ের পরিমান নির্ণয় কর। 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77745"/>
              </p:ext>
            </p:extLst>
          </p:nvPr>
        </p:nvGraphicFramePr>
        <p:xfrm>
          <a:off x="228600" y="2590799"/>
          <a:ext cx="8534400" cy="354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67000"/>
                <a:gridCol w="2209800"/>
                <a:gridCol w="2133600"/>
              </a:tblGrid>
              <a:tr h="638977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তারিখ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মূলধন</a:t>
                      </a:r>
                      <a:r>
                        <a:rPr lang="bn-BD" baseline="0" dirty="0" smtClean="0"/>
                        <a:t> জাতীয় ব্যয়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মুনাফা জাতীয় ব্যয়</a:t>
                      </a:r>
                      <a:endParaRPr lang="en-US" dirty="0"/>
                    </a:p>
                  </a:txBody>
                  <a:tcPr/>
                </a:tc>
              </a:tr>
              <a:tr h="460677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কম্পিউটার ক্রয়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0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মার্চ-৩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প্রদান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0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মার্চ-১০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পণ্য ক্রয়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0677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মার্চ-১৬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পরিবহন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2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মার্চ-২৫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আসবাবপত্র ক্রয় 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81">
                <a:tc>
                  <a:txBody>
                    <a:bodyPr/>
                    <a:lstStyle/>
                    <a:p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৩০,০০০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19600" y="5029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5029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4953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22475" y="4953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9400" y="5029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71576"/>
            <a:ext cx="7543800" cy="408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13" y="5257800"/>
            <a:ext cx="9144000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কাজের মজুরি কী ধরনের ব্যয়?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মুনাফা জাতীয় ব্যয়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1"/>
            <a:ext cx="9144000" cy="5699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7671"/>
            <a:ext cx="9144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গাড়িটা  </a:t>
            </a:r>
            <a:r>
              <a:rPr lang="bn-BD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যে ব্যয় হবে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মুলধন জাতীয় ব্যয়।</a:t>
            </a:r>
            <a:endParaRPr lang="bn-BD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795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95897"/>
            <a:ext cx="9144000" cy="22467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গাড়িটা 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কি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 হবে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উত্তর- মুলধন জাতীয় ব্যয়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গাড়িটা 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ভাড়া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তা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কি 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ব্যয়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হবে? </a:t>
            </a:r>
            <a:endPara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মুনাফা জাতীয় ব্যয়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3248"/>
            <a:ext cx="9144000" cy="132343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05000"/>
            <a:ext cx="9144000" cy="36625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মুলধন ও মুনাফা জাতীয় ব্যয়ের পরিমান নির্ণয়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 রাজু ৫০,০০০ টাকা দিয়ে যন্ত্রপাতি ক্রয় করেন।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 মজুরি প্রদান ৩,০০০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 প্রদান ২,০০০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 ক্রয় ৫০,০০০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ব্যাংকজমাতিরিক্ত ঋণের উপর সুদ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চার্জ করেছে ৫০০ টাকা।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 সরঞ্জাম ক্রয় ৪০,০০০ টাকা।</a:t>
            </a:r>
          </a:p>
        </p:txBody>
      </p:sp>
    </p:spTree>
    <p:extLst>
      <p:ext uri="{BB962C8B-B14F-4D97-AF65-F5344CB8AC3E}">
        <p14:creationId xmlns:p14="http://schemas.microsoft.com/office/powerpoint/2010/main" val="35158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60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4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bn-BD" sz="4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অধ্যায়-চতুর্থ </a:t>
            </a:r>
          </a:p>
          <a:p>
            <a:pPr algn="ctr"/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মুলধন ও মুনাফা জাতীয় </a:t>
            </a: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BD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8231"/>
            <a:ext cx="9144000" cy="161582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09800"/>
            <a:ext cx="9067800" cy="45163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ও মুনাফা জাতীয় লেনদেনের ধারনা ব্যাখ্যা  	করতে পারবে।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মুনাফা জাতীয়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ব্যয়ের পার্থক্য নিরূপণ 	করতে পারবে।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" y="-34640"/>
            <a:ext cx="92202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715000"/>
            <a:ext cx="9067800" cy="830997"/>
          </a:xfrm>
          <a:prstGeom prst="rect">
            <a:avLst/>
          </a:prstGeom>
          <a:gradFill flip="none" rotWithShape="1">
            <a:gsLst>
              <a:gs pos="86000">
                <a:schemeClr val="bg2">
                  <a:lumMod val="20000"/>
                  <a:lumOff val="80000"/>
                  <a:alpha val="59000"/>
                </a:schemeClr>
              </a:gs>
              <a:gs pos="39000">
                <a:srgbClr val="000000"/>
              </a:gs>
              <a:gs pos="23000">
                <a:srgbClr val="000040"/>
              </a:gs>
              <a:gs pos="50000">
                <a:srgbClr val="400040"/>
              </a:gs>
              <a:gs pos="29000">
                <a:srgbClr val="000029"/>
              </a:gs>
              <a:gs pos="18000">
                <a:srgbClr val="000018"/>
              </a:gs>
              <a:gs pos="60000">
                <a:srgbClr val="720040"/>
              </a:gs>
              <a:gs pos="71000">
                <a:srgbClr val="8F0040"/>
              </a:gs>
              <a:gs pos="90000">
                <a:srgbClr val="F27300">
                  <a:lumMod val="83000"/>
                </a:srgbClr>
              </a:gs>
              <a:gs pos="100000">
                <a:srgbClr val="FFBF00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বাড়িটা  যদি আমি ক্রয় করি তা হলে কি ধরনের লেনদেন হবে?  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বাড়িটা  আমি ভাড়া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তা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হলে কি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লেনদেন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nt Arrow 2"/>
          <p:cNvSpPr/>
          <p:nvPr/>
        </p:nvSpPr>
        <p:spPr>
          <a:xfrm flipH="1">
            <a:off x="7467600" y="3429000"/>
            <a:ext cx="1143000" cy="2590800"/>
          </a:xfrm>
          <a:prstGeom prst="bentArrow">
            <a:avLst/>
          </a:prstGeom>
          <a:gradFill flip="none" rotWithShape="1">
            <a:gsLst>
              <a:gs pos="24583">
                <a:srgbClr val="400040">
                  <a:lumMod val="85000"/>
                  <a:lumOff val="15000"/>
                </a:srgbClr>
              </a:gs>
              <a:gs pos="71218">
                <a:srgbClr val="FC0005"/>
              </a:gs>
              <a:gs pos="70437">
                <a:srgbClr val="F80009"/>
              </a:gs>
              <a:gs pos="68875">
                <a:srgbClr val="F00011"/>
              </a:gs>
              <a:gs pos="65750">
                <a:srgbClr val="E00021"/>
              </a:gs>
              <a:gs pos="59500">
                <a:srgbClr val="C10042"/>
              </a:gs>
              <a:gs pos="72000">
                <a:srgbClr val="FF0000"/>
              </a:gs>
              <a:gs pos="47000">
                <a:srgbClr val="400040">
                  <a:lumMod val="85000"/>
                  <a:lumOff val="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76400"/>
            <a:ext cx="8839200" cy="830997"/>
          </a:xfrm>
          <a:prstGeom prst="rect">
            <a:avLst/>
          </a:prstGeom>
          <a:gradFill>
            <a:gsLst>
              <a:gs pos="80415">
                <a:srgbClr val="B32A29"/>
              </a:gs>
              <a:gs pos="39000">
                <a:srgbClr val="000000"/>
              </a:gs>
              <a:gs pos="23000">
                <a:srgbClr val="000040"/>
              </a:gs>
              <a:gs pos="50000">
                <a:srgbClr val="400040"/>
              </a:gs>
              <a:gs pos="29000">
                <a:srgbClr val="000029"/>
              </a:gs>
              <a:gs pos="18000">
                <a:srgbClr val="000018"/>
              </a:gs>
              <a:gs pos="60000">
                <a:srgbClr val="720040"/>
              </a:gs>
              <a:gs pos="71000">
                <a:srgbClr val="8F0040"/>
              </a:gs>
              <a:gs pos="90000">
                <a:srgbClr val="F27300">
                  <a:lumMod val="83000"/>
                </a:srgbClr>
              </a:gs>
              <a:gs pos="100000">
                <a:srgbClr val="FFBF0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9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 ও মুনাফা জাতীয় ব্যয়</a:t>
            </a:r>
            <a:endParaRPr lang="en-US" sz="4800" b="1" dirty="0">
              <a:solidFill>
                <a:srgbClr val="F9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5029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দুই ধরনের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5827931"/>
            <a:ext cx="3886200" cy="8776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জাতীয় ব্যয়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809565"/>
            <a:ext cx="4419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জাতীয় ব্যয়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022555"/>
            <a:ext cx="7620000" cy="1295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কারখানা তৈরী ব্যয়।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ক্রয়ের ব্যয় 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2971800"/>
            <a:ext cx="76200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শ্রমিকদের মাসিক বেতনের ব্যয়।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 ক্রয়ের ব্যয়।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তৈরী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প্যাকেটিং করা ব্যয়।</a:t>
            </a:r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57800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বি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NikoshBAN" panose="02000000000000000000" pitchFamily="2" charset="0"/>
              </a:rPr>
              <a:t>ক্রতা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শাড়ী বিক্রয় করছেন?</a:t>
            </a:r>
            <a:r>
              <a:rPr lang="bn-BD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 ক্রয়ের ব্যয় কি ধরনের ব্যয়?</a:t>
            </a:r>
          </a:p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মুনাফা জাতীয় ব্যয়</a:t>
            </a:r>
            <a:endParaRPr lang="bn-BD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2286000"/>
            <a:ext cx="4953000" cy="3910518"/>
          </a:xfrm>
          <a:prstGeom prst="straightConnector1">
            <a:avLst/>
          </a:prstGeom>
          <a:ln w="38100">
            <a:gradFill flip="none" rotWithShape="1">
              <a:gsLst>
                <a:gs pos="80415">
                  <a:srgbClr val="B32A29"/>
                </a:gs>
                <a:gs pos="0">
                  <a:srgbClr val="000000"/>
                </a:gs>
                <a:gs pos="31000">
                  <a:srgbClr val="000040"/>
                </a:gs>
                <a:gs pos="50000">
                  <a:srgbClr val="400040"/>
                </a:gs>
                <a:gs pos="12913">
                  <a:srgbClr val="000029"/>
                </a:gs>
                <a:gs pos="7500">
                  <a:srgbClr val="000018"/>
                </a:gs>
                <a:gs pos="65825">
                  <a:srgbClr val="72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0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2"/>
          <a:stretch/>
        </p:blipFill>
        <p:spPr>
          <a:xfrm>
            <a:off x="0" y="474724"/>
            <a:ext cx="9067800" cy="4630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9575"/>
            <a:ext cx="9144000" cy="830997"/>
          </a:xfrm>
          <a:prstGeom prst="rect">
            <a:avLst/>
          </a:prstGeom>
          <a:pattFill prst="trellis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মেশিনটা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আমি ক্রয় করি তা হলে কি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ব্যয় হবে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এটা  মুলধন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nt Arrow 5"/>
          <p:cNvSpPr/>
          <p:nvPr/>
        </p:nvSpPr>
        <p:spPr>
          <a:xfrm flipH="1">
            <a:off x="8382000" y="2209800"/>
            <a:ext cx="533400" cy="3810000"/>
          </a:xfrm>
          <a:prstGeom prst="bentArrow">
            <a:avLst/>
          </a:prstGeom>
          <a:gradFill flip="none" rotWithShape="1">
            <a:gsLst>
              <a:gs pos="80415">
                <a:srgbClr val="B32A29"/>
              </a:gs>
              <a:gs pos="39000">
                <a:srgbClr val="000000"/>
              </a:gs>
              <a:gs pos="23000">
                <a:srgbClr val="000040"/>
              </a:gs>
              <a:gs pos="50000">
                <a:srgbClr val="400040"/>
              </a:gs>
              <a:gs pos="29000">
                <a:srgbClr val="000029"/>
              </a:gs>
              <a:gs pos="18000">
                <a:srgbClr val="000018"/>
              </a:gs>
              <a:gs pos="60000">
                <a:srgbClr val="720040"/>
              </a:gs>
              <a:gs pos="71000">
                <a:srgbClr val="8F0040"/>
              </a:gs>
              <a:gs pos="90000">
                <a:srgbClr val="F27300">
                  <a:lumMod val="83000"/>
                </a:srgbClr>
              </a:gs>
              <a:gs pos="100000">
                <a:srgbClr val="FFB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388</Words>
  <Application>Microsoft Office PowerPoint</Application>
  <PresentationFormat>On-screen Show (4:3)</PresentationFormat>
  <Paragraphs>89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কাজের সমাধান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207</cp:revision>
  <dcterms:created xsi:type="dcterms:W3CDTF">2006-08-16T00:00:00Z</dcterms:created>
  <dcterms:modified xsi:type="dcterms:W3CDTF">2018-05-14T17:30:10Z</dcterms:modified>
</cp:coreProperties>
</file>