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310" r:id="rId2"/>
    <p:sldId id="301" r:id="rId3"/>
    <p:sldId id="280" r:id="rId4"/>
    <p:sldId id="302" r:id="rId5"/>
    <p:sldId id="303" r:id="rId6"/>
    <p:sldId id="281" r:id="rId7"/>
    <p:sldId id="282" r:id="rId8"/>
    <p:sldId id="283" r:id="rId9"/>
    <p:sldId id="316" r:id="rId10"/>
    <p:sldId id="284" r:id="rId11"/>
    <p:sldId id="313" r:id="rId12"/>
    <p:sldId id="314" r:id="rId13"/>
    <p:sldId id="286" r:id="rId14"/>
    <p:sldId id="287" r:id="rId15"/>
    <p:sldId id="315" r:id="rId16"/>
    <p:sldId id="305" r:id="rId17"/>
    <p:sldId id="306" r:id="rId18"/>
    <p:sldId id="317" r:id="rId19"/>
    <p:sldId id="308" r:id="rId20"/>
    <p:sldId id="312" r:id="rId21"/>
    <p:sldId id="31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00FF"/>
    <a:srgbClr val="F010C5"/>
    <a:srgbClr val="00FFFF"/>
    <a:srgbClr val="36FA36"/>
    <a:srgbClr val="EDFD55"/>
    <a:srgbClr val="FFCC00"/>
    <a:srgbClr val="333300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88256" autoAdjust="0"/>
  </p:normalViewPr>
  <p:slideViewPr>
    <p:cSldViewPr snapToGrid="0">
      <p:cViewPr>
        <p:scale>
          <a:sx n="64" d="100"/>
          <a:sy n="64" d="100"/>
        </p:scale>
        <p:origin x="-15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FA7EB2-D7B3-443B-892D-2B515DE7BD92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70FBAB-855E-4FA8-9735-0E964F7126A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en-US" sz="3600" b="1" cap="none" spc="0" dirty="0" err="1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দলগত</a:t>
          </a:r>
          <a:r>
            <a:rPr lang="bn-BD" sz="36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 কাজ  </a:t>
          </a:r>
          <a:endParaRPr lang="en-US" sz="3600" b="1" cap="none" spc="0" dirty="0">
            <a:ln w="1905"/>
            <a:gradFill>
              <a:gsLst>
                <a:gs pos="0">
                  <a:schemeClr val="accent6">
                    <a:shade val="20000"/>
                    <a:satMod val="200000"/>
                  </a:schemeClr>
                </a:gs>
                <a:gs pos="78000">
                  <a:schemeClr val="accent6">
                    <a:tint val="90000"/>
                    <a:shade val="89000"/>
                    <a:satMod val="220000"/>
                  </a:schemeClr>
                </a:gs>
                <a:gs pos="100000">
                  <a:schemeClr val="accent6">
                    <a:tint val="12000"/>
                    <a:satMod val="255000"/>
                  </a:schemeClr>
                </a:gs>
              </a:gsLst>
              <a:lin ang="5400000"/>
            </a:gradFill>
            <a:effectLst>
              <a:innerShdw blurRad="69850" dist="43180" dir="5400000">
                <a:srgbClr val="000000">
                  <a:alpha val="65000"/>
                </a:srgbClr>
              </a:innerShdw>
            </a:effectLst>
            <a:latin typeface="NikoshBAN" pitchFamily="2" charset="0"/>
            <a:cs typeface="NikoshBAN" pitchFamily="2" charset="0"/>
          </a:endParaRPr>
        </a:p>
      </dgm:t>
    </dgm:pt>
    <dgm:pt modelId="{4620F2F0-8B56-49CA-A810-B425D27CFD0B}" type="parTrans" cxnId="{3AB40428-F341-497F-A75F-4B1E5FF2B108}">
      <dgm:prSet/>
      <dgm:spPr/>
      <dgm:t>
        <a:bodyPr/>
        <a:lstStyle/>
        <a:p>
          <a:endParaRPr lang="en-US" sz="1400"/>
        </a:p>
      </dgm:t>
    </dgm:pt>
    <dgm:pt modelId="{D9432196-3AFD-4C96-864B-90D307E7DF06}" type="sibTrans" cxnId="{3AB40428-F341-497F-A75F-4B1E5FF2B108}">
      <dgm:prSet/>
      <dgm:spPr/>
      <dgm:t>
        <a:bodyPr/>
        <a:lstStyle/>
        <a:p>
          <a:endParaRPr lang="en-US" sz="1400"/>
        </a:p>
      </dgm:t>
    </dgm:pt>
    <dgm:pt modelId="{30BC29B0-52C8-4F27-8A43-8CE2A5106713}" type="pres">
      <dgm:prSet presAssocID="{66FA7EB2-D7B3-443B-892D-2B515DE7BD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EF352D-EEF0-4DDC-8E9F-01F791FCBB41}" type="pres">
      <dgm:prSet presAssocID="{9870FBAB-855E-4FA8-9735-0E964F7126AE}" presName="parentText" presStyleLbl="node1" presStyleIdx="0" presStyleCnt="1" custScaleX="100512" custScaleY="194792" custLinFactNeighborY="-4579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B40428-F341-497F-A75F-4B1E5FF2B108}" srcId="{66FA7EB2-D7B3-443B-892D-2B515DE7BD92}" destId="{9870FBAB-855E-4FA8-9735-0E964F7126AE}" srcOrd="0" destOrd="0" parTransId="{4620F2F0-8B56-49CA-A810-B425D27CFD0B}" sibTransId="{D9432196-3AFD-4C96-864B-90D307E7DF06}"/>
    <dgm:cxn modelId="{C6B8D14A-FDCD-434A-B04E-CC3DD97E3C78}" type="presOf" srcId="{9870FBAB-855E-4FA8-9735-0E964F7126AE}" destId="{C6EF352D-EEF0-4DDC-8E9F-01F791FCBB41}" srcOrd="0" destOrd="0" presId="urn:microsoft.com/office/officeart/2005/8/layout/vList2"/>
    <dgm:cxn modelId="{ABBF2CAD-58EA-4766-828E-D4A9490065AB}" type="presOf" srcId="{66FA7EB2-D7B3-443B-892D-2B515DE7BD92}" destId="{30BC29B0-52C8-4F27-8A43-8CE2A5106713}" srcOrd="0" destOrd="0" presId="urn:microsoft.com/office/officeart/2005/8/layout/vList2"/>
    <dgm:cxn modelId="{B22A98F5-BFA5-4DA3-BC30-7A9408806D34}" type="presParOf" srcId="{30BC29B0-52C8-4F27-8A43-8CE2A5106713}" destId="{C6EF352D-EEF0-4DDC-8E9F-01F791FCBB4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7B29D-00E4-4A7D-80C4-698DEA98E514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89AE3-BDF1-4220-805C-8DB1200970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8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bn-B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এই স্লাইড নিয়ে আলোচনা নিষ্প্রয়োজন</a:t>
            </a:r>
            <a:r>
              <a:rPr lang="hi-I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।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1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অন্যের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পরিচিতি</a:t>
            </a:r>
            <a:r>
              <a:rPr lang="en-US" baseline="0" dirty="0" smtClean="0"/>
              <a:t> Hide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2CC45-6B04-47A7-B4E4-57F4597FD34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9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 </a:t>
            </a:r>
            <a:r>
              <a:rPr lang="en-US" baseline="0" dirty="0" err="1" smtClean="0"/>
              <a:t>জীব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জড়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দেখিয়ে</a:t>
            </a:r>
            <a:r>
              <a:rPr lang="en-US" baseline="0" dirty="0" smtClean="0"/>
              <a:t> </a:t>
            </a:r>
            <a:r>
              <a:rPr lang="en-US" dirty="0" err="1" smtClean="0"/>
              <a:t>পাঠশিরোনাম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করার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চেষ্টা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202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IN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এরা সকলেই জীব। সকল প্রকার জীব নিয়ে গঠিত হয়েছে জীবজগৎ । </a:t>
            </a:r>
            <a:endParaRPr lang="en-US" sz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43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 smtClean="0">
                <a:effectLst/>
                <a:latin typeface="NikoshBAN" pitchFamily="2" charset="0"/>
                <a:cs typeface="NikoshBAN" pitchFamily="2" charset="0"/>
              </a:rPr>
              <a:t>জীবের</a:t>
            </a:r>
            <a:r>
              <a:rPr lang="bn-IN" sz="1200" baseline="0" dirty="0" smtClean="0">
                <a:effectLst/>
                <a:latin typeface="NikoshBAN" pitchFamily="2" charset="0"/>
                <a:cs typeface="NikoshBAN" pitchFamily="2" charset="0"/>
              </a:rPr>
              <a:t> চলন দেখানোর জন্য এই ছবিটি দেওয়া হয়েছে।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65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ডগা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নড়াচড়া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এটিই</a:t>
            </a:r>
            <a:r>
              <a:rPr lang="en-US" sz="12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উদ্ভিদের</a:t>
            </a:r>
            <a:r>
              <a:rPr lang="en-US" sz="1200" kern="1200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চলন</a:t>
            </a:r>
            <a:r>
              <a:rPr lang="en-US" sz="1200" kern="1200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bn-IN" sz="1200" kern="1200" dirty="0" smtClean="0">
                <a:solidFill>
                  <a:schemeClr val="tx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rPr>
              <a:t>।</a:t>
            </a:r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040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শিক্ষার্থীর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চাহিদা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মত</a:t>
            </a:r>
            <a:r>
              <a:rPr lang="en-US" baseline="0" dirty="0" smtClean="0"/>
              <a:t> </a:t>
            </a:r>
            <a:r>
              <a:rPr lang="en-US" dirty="0" err="1" smtClean="0"/>
              <a:t>পুষ্টি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বোর্ডে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লিখে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366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1200" baseline="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তা ব্যাখ্যা করবেন।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874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1200" baseline="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তা ব্যাখ্যা করবেন।</a:t>
            </a:r>
            <a:endParaRPr lang="en-US" sz="1200" dirty="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489AE3-BDF1-4220-805C-8DB12009701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194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অভিযোজন</a:t>
            </a:r>
            <a:r>
              <a:rPr lang="en-US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প্রশ্নত্তোরের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উদাহরন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বিষয়টি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লিখার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নির্দেশ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1200" baseline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745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>
                <a:latin typeface="NikoshBAN" pitchFamily="2" charset="0"/>
                <a:cs typeface="NikoshBAN" pitchFamily="2" charset="0"/>
              </a:rPr>
              <a:t>উত্ত</a:t>
            </a:r>
            <a:r>
              <a:rPr lang="bn-IN" sz="12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bn-IN" sz="1200" baseline="0" dirty="0">
                <a:latin typeface="NikoshBAN" pitchFamily="2" charset="0"/>
                <a:cs typeface="NikoshBAN" pitchFamily="2" charset="0"/>
              </a:rPr>
              <a:t> ক্লিক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আরো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>
                <a:latin typeface="NikoshBAN" pitchFamily="2" charset="0"/>
                <a:cs typeface="NikoshBAN" pitchFamily="2" charset="0"/>
              </a:rPr>
              <a:t>পারেন</a:t>
            </a:r>
            <a:r>
              <a:rPr lang="en-US" sz="1200" baseline="0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11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বলবো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F47DE-2D0D-4212-A7DC-81309161E53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4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802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194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2838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28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994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0918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ame 5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760"/>
            </a:avLst>
          </a:prstGeom>
          <a:noFill/>
          <a:ln w="92075" cmpd="thickThin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3582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8618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4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10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8584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AF9D-FB38-4B45-A04D-70BD16EBBC87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CC067-DDB3-4B2D-BFCB-C2F458DE7F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18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0.gif"/><Relationship Id="rId4" Type="http://schemas.openxmlformats.org/officeDocument/2006/relationships/image" Target="../media/image13.gif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457200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কক্ষে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9" y="1456660"/>
            <a:ext cx="8309884" cy="4674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2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286000" y="3795925"/>
            <a:ext cx="480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spc="50" dirty="0" smtClean="0">
                <a:ln w="11430"/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sz="3200" spc="50" dirty="0">
              <a:ln w="11430"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ষষ্ঠ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 smtClean="0">
                <a:latin typeface="NikoshBAN"/>
                <a:cs typeface="NikoshBAN"/>
              </a:rPr>
              <a:t>:</a:t>
            </a:r>
            <a:r>
              <a:rPr lang="bn-BD" sz="3200" dirty="0" smtClean="0">
                <a:latin typeface="NikoshBAN"/>
                <a:cs typeface="NikoshBAN"/>
              </a:rPr>
              <a:t> </a:t>
            </a:r>
            <a:r>
              <a:rPr lang="en-US" sz="3200" dirty="0" smtClean="0">
                <a:latin typeface="NikoshBAN"/>
                <a:cs typeface="NikoshBAN"/>
              </a:rPr>
              <a:t>২য় </a:t>
            </a:r>
            <a:r>
              <a:rPr lang="bn-BD" sz="3200" dirty="0" smtClean="0">
                <a:latin typeface="NikoshBAN"/>
                <a:cs typeface="NikoshBAN"/>
              </a:rPr>
              <a:t>জীবজগৎ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০ মিনিট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96152" y="523410"/>
            <a:ext cx="7862048" cy="34163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bn-BD" sz="3600" spc="50" dirty="0">
                <a:ln w="11430"/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r>
              <a:rPr lang="en-US" sz="4000" spc="50" dirty="0" err="1" smtClean="0">
                <a:ln w="11430"/>
                <a:latin typeface="NikoshBAN" pitchFamily="2" charset="0"/>
                <a:cs typeface="NikoshBAN" pitchFamily="2" charset="0"/>
              </a:rPr>
              <a:t>সিকদার</a:t>
            </a:r>
            <a:r>
              <a:rPr lang="en-US" sz="40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50" dirty="0" err="1" smtClean="0">
                <a:ln w="11430"/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50" dirty="0" err="1" smtClean="0">
                <a:ln w="11430"/>
                <a:latin typeface="NikoshBAN" pitchFamily="2" charset="0"/>
                <a:cs typeface="NikoshBAN" pitchFamily="2" charset="0"/>
              </a:rPr>
              <a:t>শাজিদুর</a:t>
            </a:r>
            <a:r>
              <a:rPr lang="en-US" sz="40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spc="50" dirty="0" err="1" smtClean="0">
                <a:ln w="11430"/>
                <a:latin typeface="NikoshBAN" pitchFamily="2" charset="0"/>
                <a:cs typeface="NikoshBAN" pitchFamily="2" charset="0"/>
              </a:rPr>
              <a:t>জাহান</a:t>
            </a:r>
            <a:endParaRPr lang="bn-BD" sz="4000" spc="50" dirty="0">
              <a:ln w="11430"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spc="50" dirty="0">
                <a:ln w="11430"/>
                <a:latin typeface="NikoshBAN" pitchFamily="2" charset="0"/>
                <a:cs typeface="NikoshBAN" pitchFamily="2" charset="0"/>
              </a:rPr>
              <a:t>সহকারী  </a:t>
            </a:r>
            <a:r>
              <a:rPr lang="bn-BD" sz="2800" spc="50" dirty="0" smtClean="0">
                <a:ln w="11430"/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ctr"/>
            <a:r>
              <a:rPr lang="en-US" sz="2800" spc="50" dirty="0" err="1">
                <a:ln w="11430"/>
                <a:latin typeface="NikoshBAN" pitchFamily="2" charset="0"/>
                <a:cs typeface="NikoshBAN" pitchFamily="2" charset="0"/>
              </a:rPr>
              <a:t>ফুলহরি</a:t>
            </a:r>
            <a:r>
              <a:rPr lang="en-US" sz="28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50" dirty="0" err="1">
                <a:ln w="11430"/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spc="50" dirty="0" err="1">
                <a:ln w="11430"/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2800" spc="50" dirty="0">
              <a:ln w="11430"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u="sng" spc="50" dirty="0" smtClean="0">
                <a:ln w="11430"/>
                <a:latin typeface="Times New Roman" pitchFamily="18" charset="0"/>
                <a:cs typeface="Times New Roman" pitchFamily="18" charset="0"/>
              </a:rPr>
              <a:t>shajidur79@gmail.com</a:t>
            </a:r>
            <a:endParaRPr lang="en-US" sz="2400" u="sng" spc="50" dirty="0">
              <a:ln w="11430"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495920"/>
            <a:ext cx="1676400" cy="21450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8099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18" y="922079"/>
            <a:ext cx="2315633" cy="17344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993" y="888653"/>
            <a:ext cx="1751427" cy="17514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163" y="3277675"/>
            <a:ext cx="1931832" cy="14488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3848" y="3245477"/>
            <a:ext cx="1403786" cy="14100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62200" y="19186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152" y="945476"/>
            <a:ext cx="2007862" cy="14628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9561" y="989344"/>
            <a:ext cx="1671400" cy="17023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518" y="3267864"/>
            <a:ext cx="1687133" cy="1497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5094" y="3258234"/>
            <a:ext cx="2516396" cy="117677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82611" y="5704383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70665" y="5705305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2064606" y="5665361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614722" y="5664148"/>
            <a:ext cx="6206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পৃথক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95824" y="5684411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9205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2" grpId="0"/>
      <p:bldP spid="19" grpId="0"/>
      <p:bldP spid="1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/>
          <p:cNvSpPr/>
          <p:nvPr/>
        </p:nvSpPr>
        <p:spPr>
          <a:xfrm>
            <a:off x="804046" y="567536"/>
            <a:ext cx="7551682" cy="1623849"/>
          </a:xfrm>
          <a:prstGeom prst="plaqu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09075" y="3507698"/>
            <a:ext cx="63558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জীবের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3213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1513490" y="346827"/>
            <a:ext cx="5833241" cy="1718442"/>
          </a:xfrm>
          <a:prstGeom prst="hexagon">
            <a:avLst>
              <a:gd name="adj" fmla="val 16743"/>
              <a:gd name="vf" fmla="val 115470"/>
            </a:avLst>
          </a:prstGeom>
          <a:solidFill>
            <a:schemeClr val="bg2">
              <a:lumMod val="5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3228" y="2144092"/>
            <a:ext cx="7409793" cy="7725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শিক্ষার্থীরা......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3228" y="3090024"/>
            <a:ext cx="7409793" cy="8040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lvl="0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bn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জীবজগৎ 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তা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পারবে ,   </a:t>
            </a:r>
            <a:endParaRPr lang="bn-IN" sz="3200" dirty="0"/>
          </a:p>
        </p:txBody>
      </p:sp>
      <p:sp>
        <p:nvSpPr>
          <p:cNvPr id="5" name="Rectangle 4"/>
          <p:cNvSpPr/>
          <p:nvPr/>
        </p:nvSpPr>
        <p:spPr>
          <a:xfrm>
            <a:off x="993228" y="4067485"/>
            <a:ext cx="7409793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lvl="0"/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জীবের </a:t>
            </a:r>
            <a:r>
              <a:rPr lang="bn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 প্রধান বৈশিষ্ট্য ব্যাখ্যা করতে পারবে ,     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3228" y="5066922"/>
            <a:ext cx="7409793" cy="1393839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পদার্থের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তৈ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রি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  <a:p>
            <a:pPr lvl="0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446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6886" y="3515616"/>
            <a:ext cx="1820873" cy="1635944"/>
          </a:xfrm>
          <a:prstGeom prst="flowChartProcess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5034" y="1619911"/>
            <a:ext cx="1422895" cy="1438520"/>
          </a:xfrm>
          <a:prstGeom prst="flowChartProcess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9762" y="3480062"/>
            <a:ext cx="1465491" cy="1305224"/>
          </a:xfrm>
          <a:prstGeom prst="flowChartProcess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286" y="3515615"/>
            <a:ext cx="1678224" cy="1525225"/>
          </a:xfrm>
          <a:prstGeom prst="flowChartProcess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61"/>
          <a:stretch/>
        </p:blipFill>
        <p:spPr>
          <a:xfrm>
            <a:off x="870276" y="1361778"/>
            <a:ext cx="1004551" cy="1764341"/>
          </a:xfrm>
          <a:prstGeom prst="flowChartProcess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4169" y="1437453"/>
            <a:ext cx="1641543" cy="1506401"/>
          </a:xfrm>
          <a:prstGeom prst="flowChartProcess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133" y="3787208"/>
            <a:ext cx="2032349" cy="1162344"/>
          </a:xfrm>
          <a:prstGeom prst="flowChartProcess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375" y="1567836"/>
            <a:ext cx="1666242" cy="14790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672" y="412124"/>
            <a:ext cx="789474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মনোযোগ সহকারে লক্ষ কর।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4676" y="3002432"/>
            <a:ext cx="956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63645" y="2998295"/>
            <a:ext cx="752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বাঘ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67977" y="2933922"/>
            <a:ext cx="752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গরু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77053" y="2932493"/>
            <a:ext cx="861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মুরগী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58133" y="4764745"/>
            <a:ext cx="752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59571" y="4779408"/>
            <a:ext cx="926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78637" y="4797943"/>
            <a:ext cx="1778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ব্যাঙের ছাতা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45698" y="4797942"/>
            <a:ext cx="121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মিবা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8242" y="5854606"/>
            <a:ext cx="3542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5387" y="5838585"/>
            <a:ext cx="6987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 প্রকার জীব নিয়ে গঠিত 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 জীবজগৎ । 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39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build="allAtOnce"/>
      <p:bldP spid="18" grpId="0" build="allAtOnce"/>
      <p:bldP spid="19" grpId="0" build="allAtOnce"/>
      <p:bldP spid="20" grpId="0" build="allAtOnce"/>
      <p:bldP spid="21" grpId="0" build="allAtOnce"/>
      <p:bldP spid="22" grpId="0" build="allAtOnce"/>
      <p:bldP spid="23" grpId="0" build="allAtOnce"/>
      <p:bldP spid="24" grpId="0" build="allAtOnce"/>
      <p:bldP spid="4" grpId="0"/>
      <p:bldP spid="4" grpId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6-Point Star 3"/>
          <p:cNvSpPr/>
          <p:nvPr/>
        </p:nvSpPr>
        <p:spPr>
          <a:xfrm>
            <a:off x="2958145" y="193183"/>
            <a:ext cx="3142618" cy="1671235"/>
          </a:xfrm>
          <a:prstGeom prst="star6">
            <a:avLst/>
          </a:prstGeom>
          <a:solidFill>
            <a:srgbClr val="FBBBF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5364" y="2151993"/>
            <a:ext cx="3469311" cy="26019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5229" y="5021682"/>
            <a:ext cx="482499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জীবজগৎ </a:t>
            </a:r>
            <a:r>
              <a:rPr lang="bn-BD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 কী বুঝ</a:t>
            </a: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78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5327" y="488724"/>
            <a:ext cx="3883801" cy="455132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58320" y="5731240"/>
            <a:ext cx="5735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লক্ষণীয়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85470" y="57150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41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8379" y="344781"/>
            <a:ext cx="4422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চলন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565" y="2143593"/>
            <a:ext cx="4611625" cy="241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74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86802" y="5631633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লক্ষণীয়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10837" y="5632450"/>
            <a:ext cx="1693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375" y="1004338"/>
            <a:ext cx="6569979" cy="368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4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735" y="800100"/>
            <a:ext cx="6420015" cy="4402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08282" y="5546354"/>
            <a:ext cx="4032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itchFamily="2" charset="0"/>
              </a:rPr>
              <a:t>উদ্ভিদের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? </a:t>
            </a:r>
          </a:p>
        </p:txBody>
      </p:sp>
    </p:spTree>
    <p:extLst>
      <p:ext uri="{BB962C8B-B14F-4D97-AF65-F5344CB8AC3E}">
        <p14:creationId xmlns:p14="http://schemas.microsoft.com/office/powerpoint/2010/main" val="40544059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4492" y="5761220"/>
            <a:ext cx="4432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বংশ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?   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5300730" y="5747948"/>
            <a:ext cx="3468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জড়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38" y="316836"/>
            <a:ext cx="5277853" cy="527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1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554" y="363010"/>
            <a:ext cx="5839517" cy="4785155"/>
          </a:xfrm>
          <a:prstGeom prst="rect">
            <a:avLst/>
          </a:prstGeom>
          <a:noFill/>
          <a:ln w="57150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974354" y="5501379"/>
            <a:ext cx="7540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রেচন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প্রক্রিয়ায়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জীব </a:t>
            </a: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বর্জ্য ত্যাগ করে কিন্তু জড় তা করে না।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094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Pictures\220px-Mimosa_Pudica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3574" y="1416568"/>
            <a:ext cx="4826834" cy="3620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69626" y="5501380"/>
            <a:ext cx="79747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জীবকে আঘাত করলে ব্যাথা পায় 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ৎ জীবের </a:t>
            </a: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অনুভূতি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আছে</a:t>
            </a:r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06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41" y="1074822"/>
            <a:ext cx="6856837" cy="37712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4594" y="5475662"/>
            <a:ext cx="8079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প্রতিটি জীব জন্মের পর থেকে ধীরে ধীরে বৃদ্ধি পায় কিন্তু জড় বৃদ্ধি পায় না। 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96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4421" y="5832420"/>
            <a:ext cx="37475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লক্ষণীয়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82442" y="5803630"/>
            <a:ext cx="4527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শ্বাস-প্রশ্বাস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138" y="595861"/>
            <a:ext cx="6387062" cy="479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956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91753" y="5698701"/>
            <a:ext cx="3184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অভিযোজন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270" y="5698605"/>
            <a:ext cx="4962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খাপ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খাওয়াতে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পারা</a:t>
            </a:r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82743" y="974339"/>
            <a:ext cx="8743897" cy="4469532"/>
            <a:chOff x="182743" y="1349089"/>
            <a:chExt cx="8743897" cy="383750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6746" y="1349089"/>
              <a:ext cx="4409894" cy="383750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743" y="1349089"/>
              <a:ext cx="4414164" cy="38375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30759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91690713"/>
              </p:ext>
            </p:extLst>
          </p:nvPr>
        </p:nvGraphicFramePr>
        <p:xfrm>
          <a:off x="2286000" y="210234"/>
          <a:ext cx="3962400" cy="951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10400" y="228600"/>
            <a:ext cx="1973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সময়-10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99210" y="1469979"/>
            <a:ext cx="69365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বৈশিষ্ট্যের ভিত্তিতে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;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675513"/>
              </p:ext>
            </p:extLst>
          </p:nvPr>
        </p:nvGraphicFramePr>
        <p:xfrm>
          <a:off x="990600" y="2743200"/>
          <a:ext cx="7245660" cy="3535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07720"/>
                <a:gridCol w="3200400"/>
                <a:gridCol w="3237540"/>
              </a:tblGrid>
              <a:tr h="452031"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ক্র.নং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.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জীব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জড়</a:t>
                      </a:r>
                      <a:endParaRPr lang="en-US" sz="2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3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1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3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2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3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3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031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4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792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5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27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600200" y="381000"/>
            <a:ext cx="5486400" cy="6096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600201"/>
            <a:ext cx="861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১।জীব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দেহে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উৎপাদিত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প্রক্রিয়াকে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মূত্র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খ)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রেচন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গ)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অভিযোজন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ঘ)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কিডনি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5814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উঠার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ডগা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নড়াচড়া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-এ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বৈশিষ্ট্যটি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ক)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গ)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চলন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ঘ)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অনুভূতি</a:t>
            </a:r>
            <a:endParaRPr lang="en-US" sz="3600" dirty="0"/>
          </a:p>
        </p:txBody>
      </p:sp>
      <p:sp>
        <p:nvSpPr>
          <p:cNvPr id="10" name="Oval 9"/>
          <p:cNvSpPr/>
          <p:nvPr/>
        </p:nvSpPr>
        <p:spPr>
          <a:xfrm>
            <a:off x="7162800" y="381000"/>
            <a:ext cx="1752600" cy="914400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উত্তর</a:t>
            </a:r>
            <a:endParaRPr lang="en-US" sz="5400" dirty="0"/>
          </a:p>
        </p:txBody>
      </p:sp>
      <p:sp>
        <p:nvSpPr>
          <p:cNvPr id="11" name="Donut 10"/>
          <p:cNvSpPr/>
          <p:nvPr/>
        </p:nvSpPr>
        <p:spPr>
          <a:xfrm>
            <a:off x="3587416" y="5295634"/>
            <a:ext cx="685800" cy="708124"/>
          </a:xfrm>
          <a:prstGeom prst="donut">
            <a:avLst>
              <a:gd name="adj" fmla="val 1292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2286000" y="2666988"/>
            <a:ext cx="685800" cy="685800"/>
          </a:xfrm>
          <a:prstGeom prst="donut">
            <a:avLst>
              <a:gd name="adj" fmla="val 1292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3873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7481" y="1487428"/>
            <a:ext cx="2660549" cy="646331"/>
          </a:xfrm>
          <a:prstGeom prst="rect">
            <a:avLst/>
          </a:prstGeom>
          <a:solidFill>
            <a:srgbClr val="FFFFCC"/>
          </a:solidFill>
          <a:ln w="127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</a:t>
            </a:r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871" y="3567437"/>
            <a:ext cx="88142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চারপাশের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সাদৃশ্য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65A59C9-0429-43CC-9D05-0EEC70CC88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337" y="717454"/>
            <a:ext cx="3748836" cy="2128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929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6 2.22222E-6 L 4.166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4294967295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B8B28F-6D7D-4DAA-8842-249055DF3182}" type="datetime1">
              <a:rPr lang="en-US" smtClean="0"/>
              <a:pPr/>
              <a:t>10/25/2019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708873" y="104930"/>
            <a:ext cx="54551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6000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60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87" y="1379746"/>
            <a:ext cx="5950787" cy="395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6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gif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a:spPr>
      <a:bodyPr/>
      <a:lstStyle/>
      <a:style>
        <a:lnRef idx="0">
          <a:schemeClr val="lt1">
            <a:hueOff val="0"/>
            <a:satOff val="0"/>
            <a:lumOff val="0"/>
            <a:alphaOff val="0"/>
          </a:schemeClr>
        </a:lnRef>
        <a:fillRef idx="1">
          <a:schemeClr val="accent1">
            <a:tint val="50000"/>
            <a:hueOff val="0"/>
            <a:satOff val="0"/>
            <a:lumOff val="0"/>
            <a:alphaOff val="0"/>
          </a:schemeClr>
        </a:fillRef>
        <a:effectRef idx="1">
          <a:schemeClr val="accent1">
            <a:tint val="50000"/>
            <a:hueOff val="0"/>
            <a:satOff val="0"/>
            <a:lumOff val="0"/>
            <a:alphaOff val="0"/>
          </a:schemeClr>
        </a:effectRef>
        <a:fontRef idx="minor">
          <a:schemeClr val="lt1">
            <a:hueOff val="0"/>
            <a:satOff val="0"/>
            <a:lumOff val="0"/>
            <a:alphaOff val="0"/>
          </a:schemeClr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3971</TotalTime>
  <Words>500</Words>
  <Application>Microsoft Office PowerPoint</Application>
  <PresentationFormat>On-screen Show (4:3)</PresentationFormat>
  <Paragraphs>103</Paragraphs>
  <Slides>21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 Laptop</dc:creator>
  <cp:lastModifiedBy>FH</cp:lastModifiedBy>
  <cp:revision>786</cp:revision>
  <dcterms:created xsi:type="dcterms:W3CDTF">2014-12-09T14:02:11Z</dcterms:created>
  <dcterms:modified xsi:type="dcterms:W3CDTF">2019-10-26T00:39:54Z</dcterms:modified>
</cp:coreProperties>
</file>