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60" d="100"/>
          <a:sy n="60" d="100"/>
        </p:scale>
        <p:origin x="-1973" y="-6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9DB7B-1874-46BA-994A-6D5E51007E43}" type="doc">
      <dgm:prSet loTypeId="urn:microsoft.com/office/officeart/2005/8/layout/radial5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EF088A-913F-40EE-8874-D26AB6174DB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জন্মঃ ১৯২৫ সালে ফরিদপুর জেলায়। 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46FEB8-E1E6-4E54-9C90-9ED9985B4721}" type="parTrans" cxnId="{EC82B7CD-632F-4F2F-BF23-0012FE91AF33}">
      <dgm:prSet/>
      <dgm:spPr/>
      <dgm:t>
        <a:bodyPr/>
        <a:lstStyle/>
        <a:p>
          <a:endParaRPr lang="en-US"/>
        </a:p>
      </dgm:t>
    </dgm:pt>
    <dgm:pt modelId="{4DB05229-0291-44EE-BBDC-0A7A56143C1B}" type="sibTrans" cxnId="{EC82B7CD-632F-4F2F-BF23-0012FE91AF33}">
      <dgm:prSet/>
      <dgm:spPr/>
      <dgm:t>
        <a:bodyPr/>
        <a:lstStyle/>
        <a:p>
          <a:endParaRPr lang="en-US"/>
        </a:p>
      </dgm:t>
    </dgm:pt>
    <dgm:pt modelId="{B6C2A929-064F-4337-9F93-F0600A7326E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IN" sz="1600" dirty="0" smtClean="0">
              <a:latin typeface="NikoshBAN" panose="02000000000000000000" pitchFamily="2" charset="0"/>
              <a:cs typeface="NikoshBAN" panose="02000000000000000000" pitchFamily="2" charset="0"/>
            </a:rPr>
            <a:t>‘দাদা ভাই’ নামে পরিচিত।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3F91B4-823E-4908-8D23-800F4FF237B7}" type="parTrans" cxnId="{0EA386BC-C353-4606-8C76-67E70F0C2EFB}">
      <dgm:prSet/>
      <dgm:spPr/>
      <dgm:t>
        <a:bodyPr/>
        <a:lstStyle/>
        <a:p>
          <a:endParaRPr lang="en-US"/>
        </a:p>
      </dgm:t>
    </dgm:pt>
    <dgm:pt modelId="{F506855C-8E35-4A9A-BEBF-ACFDE3808825}" type="sibTrans" cxnId="{0EA386BC-C353-4606-8C76-67E70F0C2EFB}">
      <dgm:prSet/>
      <dgm:spPr/>
      <dgm:t>
        <a:bodyPr/>
        <a:lstStyle/>
        <a:p>
          <a:endParaRPr lang="en-US"/>
        </a:p>
      </dgm:t>
    </dgm:pt>
    <dgm:pt modelId="{8C78CB2A-818E-4DCF-8E15-5C319744EE00}">
      <dgm:prSet phldrT="[Text]" custT="1"/>
      <dgm:spPr/>
      <dgm:t>
        <a:bodyPr/>
        <a:lstStyle/>
        <a:p>
          <a:r>
            <a:rPr lang="bn-IN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তাঁর প্রকাশিত বই ‘হাট্টিমা টীম’, ‘খোকন খোকন ডাক পাড়ি’। 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BC5C8C-FC58-4C07-8D44-06733CB4A237}" type="parTrans" cxnId="{AD9E35B9-3757-482A-8343-8E6DA934A3C0}">
      <dgm:prSet/>
      <dgm:spPr/>
      <dgm:t>
        <a:bodyPr/>
        <a:lstStyle/>
        <a:p>
          <a:endParaRPr lang="en-US"/>
        </a:p>
      </dgm:t>
    </dgm:pt>
    <dgm:pt modelId="{2596717E-7303-44FD-A715-CC5BF91B784B}" type="sibTrans" cxnId="{AD9E35B9-3757-482A-8343-8E6DA934A3C0}">
      <dgm:prSet/>
      <dgm:spPr/>
      <dgm:t>
        <a:bodyPr/>
        <a:lstStyle/>
        <a:p>
          <a:endParaRPr lang="en-US"/>
        </a:p>
      </dgm:t>
    </dgm:pt>
    <dgm:pt modelId="{9F226313-C371-4237-8319-DD95AE3F2CC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as-IN" sz="1600" dirty="0" smtClean="0">
              <a:latin typeface="NikoshBAN" panose="02000000000000000000" pitchFamily="2" charset="0"/>
              <a:cs typeface="NikoshBAN" panose="02000000000000000000" pitchFamily="2" charset="0"/>
            </a:rPr>
            <a:t> বাংলা একাডেমি</a:t>
          </a:r>
          <a:r>
            <a:rPr lang="bn-IN" sz="1600" dirty="0" smtClean="0">
              <a:latin typeface="NikoshBAN" panose="02000000000000000000" pitchFamily="2" charset="0"/>
              <a:cs typeface="NikoshBAN" panose="02000000000000000000" pitchFamily="2" charset="0"/>
            </a:rPr>
            <a:t> সাহিত্য ১৯৬৮ ও</a:t>
          </a:r>
          <a:r>
            <a:rPr lang="as-IN" sz="1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একুশে পদক ১৯৯৮ </a:t>
          </a:r>
          <a:r>
            <a:rPr lang="as-IN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লাভ। 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60B7E1-EC27-4889-BFCD-3B692C75060C}" type="parTrans" cxnId="{45B4B219-BFCD-4E1B-B413-A2B955E0A17E}">
      <dgm:prSet/>
      <dgm:spPr/>
      <dgm:t>
        <a:bodyPr/>
        <a:lstStyle/>
        <a:p>
          <a:endParaRPr lang="en-US"/>
        </a:p>
      </dgm:t>
    </dgm:pt>
    <dgm:pt modelId="{AB29BED1-8575-409C-8915-568F05046D3C}" type="sibTrans" cxnId="{45B4B219-BFCD-4E1B-B413-A2B955E0A17E}">
      <dgm:prSet/>
      <dgm:spPr/>
      <dgm:t>
        <a:bodyPr/>
        <a:lstStyle/>
        <a:p>
          <a:endParaRPr lang="en-US"/>
        </a:p>
      </dgm:t>
    </dgm:pt>
    <dgm:pt modelId="{7888E80D-BBCB-4808-A472-D7DA486C07B5}">
      <dgm:prSet custT="1"/>
      <dgm:spPr>
        <a:solidFill>
          <a:srgbClr val="0070C0"/>
        </a:solidFill>
      </dgm:spPr>
      <dgm:t>
        <a:bodyPr/>
        <a:lstStyle/>
        <a:p>
          <a:r>
            <a:rPr lang="bn-IN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মৃত্যুঃ ১৯৯৯ সালে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0C7631-87E1-4F42-AE3A-BA5B8097431F}" type="parTrans" cxnId="{458CB645-B44B-40E0-911A-A503F63C2858}">
      <dgm:prSet/>
      <dgm:spPr/>
      <dgm:t>
        <a:bodyPr/>
        <a:lstStyle/>
        <a:p>
          <a:endParaRPr lang="en-US"/>
        </a:p>
      </dgm:t>
    </dgm:pt>
    <dgm:pt modelId="{333D2D8E-DC8E-434E-B79F-B16CA062F9A0}" type="sibTrans" cxnId="{458CB645-B44B-40E0-911A-A503F63C2858}">
      <dgm:prSet/>
      <dgm:spPr/>
      <dgm:t>
        <a:bodyPr/>
        <a:lstStyle/>
        <a:p>
          <a:endParaRPr lang="en-US"/>
        </a:p>
      </dgm:t>
    </dgm:pt>
    <dgm:pt modelId="{9D742A23-2273-4483-9FA9-4127F776FEB3}">
      <dgm:prSet custT="1"/>
      <dgm:spPr/>
      <dgm:t>
        <a:bodyPr/>
        <a:lstStyle/>
        <a:p>
          <a:r>
            <a:rPr lang="bn-IN" sz="1600" dirty="0" smtClean="0">
              <a:latin typeface="NikoshBAN" panose="02000000000000000000" pitchFamily="2" charset="0"/>
              <a:cs typeface="NikoshBAN" panose="02000000000000000000" pitchFamily="2" charset="0"/>
            </a:rPr>
            <a:t> ২০০০ সালে স্বাধীনতা পুরস্কার লাভ </a:t>
          </a:r>
        </a:p>
        <a:p>
          <a:r>
            <a:rPr lang="bn-IN" sz="1600" dirty="0" smtClean="0">
              <a:latin typeface="NikoshBAN" panose="02000000000000000000" pitchFamily="2" charset="0"/>
              <a:cs typeface="NikoshBAN" panose="02000000000000000000" pitchFamily="2" charset="0"/>
            </a:rPr>
            <a:t>(মরণোত্তর)।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4838ED-D233-4F82-AEE8-D2AE1BF576FC}" type="parTrans" cxnId="{F58109A1-97D5-4DE7-AE71-1F29D9D6D7EA}">
      <dgm:prSet/>
      <dgm:spPr/>
      <dgm:t>
        <a:bodyPr/>
        <a:lstStyle/>
        <a:p>
          <a:endParaRPr lang="en-US"/>
        </a:p>
      </dgm:t>
    </dgm:pt>
    <dgm:pt modelId="{638F9583-1D8A-4E67-A86E-2180DE6D8D1C}" type="sibTrans" cxnId="{F58109A1-97D5-4DE7-AE71-1F29D9D6D7EA}">
      <dgm:prSet/>
      <dgm:spPr/>
      <dgm:t>
        <a:bodyPr/>
        <a:lstStyle/>
        <a:p>
          <a:endParaRPr lang="en-US"/>
        </a:p>
      </dgm:t>
    </dgm:pt>
    <dgm:pt modelId="{A807B088-C663-4E4D-ADBB-1A995E5DE0A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AFC739C-15B6-4467-ABC0-0A319F8E8D3B}" type="sibTrans" cxnId="{D295AB7A-29E7-45E7-AECE-0AB050385BFD}">
      <dgm:prSet/>
      <dgm:spPr/>
      <dgm:t>
        <a:bodyPr/>
        <a:lstStyle/>
        <a:p>
          <a:endParaRPr lang="en-US"/>
        </a:p>
      </dgm:t>
    </dgm:pt>
    <dgm:pt modelId="{04A1453F-4F93-43B0-814C-0425926AF3E4}" type="parTrans" cxnId="{D295AB7A-29E7-45E7-AECE-0AB050385BFD}">
      <dgm:prSet/>
      <dgm:spPr/>
      <dgm:t>
        <a:bodyPr/>
        <a:lstStyle/>
        <a:p>
          <a:endParaRPr lang="en-US"/>
        </a:p>
      </dgm:t>
    </dgm:pt>
    <dgm:pt modelId="{14851C4A-22F3-46B5-897E-E95452224E32}" type="pres">
      <dgm:prSet presAssocID="{70B9DB7B-1874-46BA-994A-6D5E51007E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567F6-9EEC-4813-ADA5-62C9235E212E}" type="pres">
      <dgm:prSet presAssocID="{A807B088-C663-4E4D-ADBB-1A995E5DE0AC}" presName="centerShape" presStyleLbl="node0" presStyleIdx="0" presStyleCnt="1" custScaleX="107400" custScaleY="170581" custLinFactNeighborX="-655" custLinFactNeighborY="-2291"/>
      <dgm:spPr/>
      <dgm:t>
        <a:bodyPr/>
        <a:lstStyle/>
        <a:p>
          <a:endParaRPr lang="en-US"/>
        </a:p>
      </dgm:t>
    </dgm:pt>
    <dgm:pt modelId="{FB1A07F7-6CC9-4338-8484-91473982E696}" type="pres">
      <dgm:prSet presAssocID="{9546FEB8-E1E6-4E54-9C90-9ED9985B4721}" presName="parTrans" presStyleLbl="sibTrans2D1" presStyleIdx="0" presStyleCnt="6" custLinFactX="600000" custLinFactY="-118285" custLinFactNeighborX="679252" custLinFactNeighborY="-200000"/>
      <dgm:spPr/>
      <dgm:t>
        <a:bodyPr/>
        <a:lstStyle/>
        <a:p>
          <a:endParaRPr lang="en-US"/>
        </a:p>
      </dgm:t>
    </dgm:pt>
    <dgm:pt modelId="{A3C59B2A-32A3-467A-9239-9ABE64994981}" type="pres">
      <dgm:prSet presAssocID="{9546FEB8-E1E6-4E54-9C90-9ED9985B4721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23A5EF5-8B52-4CE1-B74F-E0A0598C1B76}" type="pres">
      <dgm:prSet presAssocID="{A3EF088A-913F-40EE-8874-D26AB6174DB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B6A17-14E0-4A04-92F4-4ACD588781B2}" type="pres">
      <dgm:prSet presAssocID="{EA3F91B4-823E-4908-8D23-800F4FF237B7}" presName="parTrans" presStyleLbl="sibTrans2D1" presStyleIdx="1" presStyleCnt="6"/>
      <dgm:spPr/>
      <dgm:t>
        <a:bodyPr/>
        <a:lstStyle/>
        <a:p>
          <a:endParaRPr lang="en-US"/>
        </a:p>
      </dgm:t>
    </dgm:pt>
    <dgm:pt modelId="{3A7332C8-C741-47D6-94CA-20A5E64D6AC7}" type="pres">
      <dgm:prSet presAssocID="{EA3F91B4-823E-4908-8D23-800F4FF237B7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8726D17-EF70-4C2D-94D3-575298099757}" type="pres">
      <dgm:prSet presAssocID="{B6C2A929-064F-4337-9F93-F0600A7326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79ED8-51BB-4BF1-B2D9-950CCDD8566E}" type="pres">
      <dgm:prSet presAssocID="{E9BC5C8C-FC58-4C07-8D44-06733CB4A237}" presName="parTrans" presStyleLbl="sibTrans2D1" presStyleIdx="2" presStyleCnt="6"/>
      <dgm:spPr/>
      <dgm:t>
        <a:bodyPr/>
        <a:lstStyle/>
        <a:p>
          <a:endParaRPr lang="en-US"/>
        </a:p>
      </dgm:t>
    </dgm:pt>
    <dgm:pt modelId="{C2061C72-D1CB-43CB-A068-010BD7F65C1D}" type="pres">
      <dgm:prSet presAssocID="{E9BC5C8C-FC58-4C07-8D44-06733CB4A237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3AA41126-18DC-4D2A-8F98-A027AE48F133}" type="pres">
      <dgm:prSet presAssocID="{8C78CB2A-818E-4DCF-8E15-5C319744EE0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BB184-C407-449A-AF18-0972B238F1F7}" type="pres">
      <dgm:prSet presAssocID="{510C7631-87E1-4F42-AE3A-BA5B8097431F}" presName="parTrans" presStyleLbl="sibTrans2D1" presStyleIdx="3" presStyleCnt="6"/>
      <dgm:spPr/>
      <dgm:t>
        <a:bodyPr/>
        <a:lstStyle/>
        <a:p>
          <a:endParaRPr lang="en-US"/>
        </a:p>
      </dgm:t>
    </dgm:pt>
    <dgm:pt modelId="{F197ABD0-ACFB-4470-A17C-E5FA20E1F497}" type="pres">
      <dgm:prSet presAssocID="{510C7631-87E1-4F42-AE3A-BA5B8097431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6ACC649-6E9F-4252-B2DC-8A4F8A3A37B1}" type="pres">
      <dgm:prSet presAssocID="{7888E80D-BBCB-4808-A472-D7DA486C07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C810E-CA2A-4EE6-AF76-41884EF56E93}" type="pres">
      <dgm:prSet presAssocID="{8160B7E1-EC27-4889-BFCD-3B692C75060C}" presName="parTrans" presStyleLbl="sibTrans2D1" presStyleIdx="4" presStyleCnt="6"/>
      <dgm:spPr/>
      <dgm:t>
        <a:bodyPr/>
        <a:lstStyle/>
        <a:p>
          <a:endParaRPr lang="en-US"/>
        </a:p>
      </dgm:t>
    </dgm:pt>
    <dgm:pt modelId="{3CE779B4-22E7-4BEC-8DA5-A8C423396AB6}" type="pres">
      <dgm:prSet presAssocID="{8160B7E1-EC27-4889-BFCD-3B692C75060C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A70D5C1-68E8-4E3D-A50C-0DCE2DC61CAA}" type="pres">
      <dgm:prSet presAssocID="{9F226313-C371-4237-8319-DD95AE3F2CC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30ED5-F163-4AC1-94FB-2DA0291C81D1}" type="pres">
      <dgm:prSet presAssocID="{EB4838ED-D233-4F82-AEE8-D2AE1BF576F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B91EDE1-A904-4C79-9520-5771DFC48A11}" type="pres">
      <dgm:prSet presAssocID="{EB4838ED-D233-4F82-AEE8-D2AE1BF576F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2B0F104C-F807-48BA-9E01-98B9E9DA5CF0}" type="pres">
      <dgm:prSet presAssocID="{9D742A23-2273-4483-9FA9-4127F776FE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95D92A-171F-4D00-B2C6-D82B40A74E6D}" type="presOf" srcId="{70B9DB7B-1874-46BA-994A-6D5E51007E43}" destId="{14851C4A-22F3-46B5-897E-E95452224E32}" srcOrd="0" destOrd="0" presId="urn:microsoft.com/office/officeart/2005/8/layout/radial5"/>
    <dgm:cxn modelId="{EC82B7CD-632F-4F2F-BF23-0012FE91AF33}" srcId="{A807B088-C663-4E4D-ADBB-1A995E5DE0AC}" destId="{A3EF088A-913F-40EE-8874-D26AB6174DB1}" srcOrd="0" destOrd="0" parTransId="{9546FEB8-E1E6-4E54-9C90-9ED9985B4721}" sibTransId="{4DB05229-0291-44EE-BBDC-0A7A56143C1B}"/>
    <dgm:cxn modelId="{B35F6457-BFF3-42B6-BC59-3BB29FC35429}" type="presOf" srcId="{EA3F91B4-823E-4908-8D23-800F4FF237B7}" destId="{3A7332C8-C741-47D6-94CA-20A5E64D6AC7}" srcOrd="1" destOrd="0" presId="urn:microsoft.com/office/officeart/2005/8/layout/radial5"/>
    <dgm:cxn modelId="{45B4B219-BFCD-4E1B-B413-A2B955E0A17E}" srcId="{A807B088-C663-4E4D-ADBB-1A995E5DE0AC}" destId="{9F226313-C371-4237-8319-DD95AE3F2CC6}" srcOrd="4" destOrd="0" parTransId="{8160B7E1-EC27-4889-BFCD-3B692C75060C}" sibTransId="{AB29BED1-8575-409C-8915-568F05046D3C}"/>
    <dgm:cxn modelId="{0EA386BC-C353-4606-8C76-67E70F0C2EFB}" srcId="{A807B088-C663-4E4D-ADBB-1A995E5DE0AC}" destId="{B6C2A929-064F-4337-9F93-F0600A7326E5}" srcOrd="1" destOrd="0" parTransId="{EA3F91B4-823E-4908-8D23-800F4FF237B7}" sibTransId="{F506855C-8E35-4A9A-BEBF-ACFDE3808825}"/>
    <dgm:cxn modelId="{D295AB7A-29E7-45E7-AECE-0AB050385BFD}" srcId="{70B9DB7B-1874-46BA-994A-6D5E51007E43}" destId="{A807B088-C663-4E4D-ADBB-1A995E5DE0AC}" srcOrd="0" destOrd="0" parTransId="{04A1453F-4F93-43B0-814C-0425926AF3E4}" sibTransId="{7AFC739C-15B6-4467-ABC0-0A319F8E8D3B}"/>
    <dgm:cxn modelId="{550FA979-89BD-4629-9B6D-E44C61D552B1}" type="presOf" srcId="{E9BC5C8C-FC58-4C07-8D44-06733CB4A237}" destId="{E7479ED8-51BB-4BF1-B2D9-950CCDD8566E}" srcOrd="0" destOrd="0" presId="urn:microsoft.com/office/officeart/2005/8/layout/radial5"/>
    <dgm:cxn modelId="{9C4E7105-5BA7-45CF-AECD-B46B6A05B940}" type="presOf" srcId="{8C78CB2A-818E-4DCF-8E15-5C319744EE00}" destId="{3AA41126-18DC-4D2A-8F98-A027AE48F133}" srcOrd="0" destOrd="0" presId="urn:microsoft.com/office/officeart/2005/8/layout/radial5"/>
    <dgm:cxn modelId="{22CB2DBB-988B-4DF7-B8BC-7FF236C9719F}" type="presOf" srcId="{B6C2A929-064F-4337-9F93-F0600A7326E5}" destId="{A8726D17-EF70-4C2D-94D3-575298099757}" srcOrd="0" destOrd="0" presId="urn:microsoft.com/office/officeart/2005/8/layout/radial5"/>
    <dgm:cxn modelId="{C9E9EF68-7076-4866-98D4-AC626D8D10A0}" type="presOf" srcId="{9546FEB8-E1E6-4E54-9C90-9ED9985B4721}" destId="{A3C59B2A-32A3-467A-9239-9ABE64994981}" srcOrd="1" destOrd="0" presId="urn:microsoft.com/office/officeart/2005/8/layout/radial5"/>
    <dgm:cxn modelId="{96118A69-C7D0-4376-AE2B-5BD5C8B8DB2A}" type="presOf" srcId="{A807B088-C663-4E4D-ADBB-1A995E5DE0AC}" destId="{1B0567F6-9EEC-4813-ADA5-62C9235E212E}" srcOrd="0" destOrd="0" presId="urn:microsoft.com/office/officeart/2005/8/layout/radial5"/>
    <dgm:cxn modelId="{F58109A1-97D5-4DE7-AE71-1F29D9D6D7EA}" srcId="{A807B088-C663-4E4D-ADBB-1A995E5DE0AC}" destId="{9D742A23-2273-4483-9FA9-4127F776FEB3}" srcOrd="5" destOrd="0" parTransId="{EB4838ED-D233-4F82-AEE8-D2AE1BF576FC}" sibTransId="{638F9583-1D8A-4E67-A86E-2180DE6D8D1C}"/>
    <dgm:cxn modelId="{21D6B4A5-00E5-4A36-B8DA-1960E2ADE7C6}" type="presOf" srcId="{9D742A23-2273-4483-9FA9-4127F776FEB3}" destId="{2B0F104C-F807-48BA-9E01-98B9E9DA5CF0}" srcOrd="0" destOrd="0" presId="urn:microsoft.com/office/officeart/2005/8/layout/radial5"/>
    <dgm:cxn modelId="{18EAD6A1-A4B7-4224-9C38-36BB25828647}" type="presOf" srcId="{510C7631-87E1-4F42-AE3A-BA5B8097431F}" destId="{B2BBB184-C407-449A-AF18-0972B238F1F7}" srcOrd="0" destOrd="0" presId="urn:microsoft.com/office/officeart/2005/8/layout/radial5"/>
    <dgm:cxn modelId="{85ACDB3F-BB34-47A4-8988-FE47B4B0C1AE}" type="presOf" srcId="{510C7631-87E1-4F42-AE3A-BA5B8097431F}" destId="{F197ABD0-ACFB-4470-A17C-E5FA20E1F497}" srcOrd="1" destOrd="0" presId="urn:microsoft.com/office/officeart/2005/8/layout/radial5"/>
    <dgm:cxn modelId="{458CB645-B44B-40E0-911A-A503F63C2858}" srcId="{A807B088-C663-4E4D-ADBB-1A995E5DE0AC}" destId="{7888E80D-BBCB-4808-A472-D7DA486C07B5}" srcOrd="3" destOrd="0" parTransId="{510C7631-87E1-4F42-AE3A-BA5B8097431F}" sibTransId="{333D2D8E-DC8E-434E-B79F-B16CA062F9A0}"/>
    <dgm:cxn modelId="{7B456808-4BF1-4861-AC6A-42638D86B78E}" type="presOf" srcId="{A3EF088A-913F-40EE-8874-D26AB6174DB1}" destId="{023A5EF5-8B52-4CE1-B74F-E0A0598C1B76}" srcOrd="0" destOrd="0" presId="urn:microsoft.com/office/officeart/2005/8/layout/radial5"/>
    <dgm:cxn modelId="{B09E3CC2-D9A6-4752-8AEC-1CDCCDF39879}" type="presOf" srcId="{9F226313-C371-4237-8319-DD95AE3F2CC6}" destId="{8A70D5C1-68E8-4E3D-A50C-0DCE2DC61CAA}" srcOrd="0" destOrd="0" presId="urn:microsoft.com/office/officeart/2005/8/layout/radial5"/>
    <dgm:cxn modelId="{8A717CD2-54F5-4CEA-9778-7C8A9A28BCB6}" type="presOf" srcId="{E9BC5C8C-FC58-4C07-8D44-06733CB4A237}" destId="{C2061C72-D1CB-43CB-A068-010BD7F65C1D}" srcOrd="1" destOrd="0" presId="urn:microsoft.com/office/officeart/2005/8/layout/radial5"/>
    <dgm:cxn modelId="{3AC84926-852A-42D1-91CE-0DB4026F571F}" type="presOf" srcId="{9546FEB8-E1E6-4E54-9C90-9ED9985B4721}" destId="{FB1A07F7-6CC9-4338-8484-91473982E696}" srcOrd="0" destOrd="0" presId="urn:microsoft.com/office/officeart/2005/8/layout/radial5"/>
    <dgm:cxn modelId="{AD9E35B9-3757-482A-8343-8E6DA934A3C0}" srcId="{A807B088-C663-4E4D-ADBB-1A995E5DE0AC}" destId="{8C78CB2A-818E-4DCF-8E15-5C319744EE00}" srcOrd="2" destOrd="0" parTransId="{E9BC5C8C-FC58-4C07-8D44-06733CB4A237}" sibTransId="{2596717E-7303-44FD-A715-CC5BF91B784B}"/>
    <dgm:cxn modelId="{9C451B01-DFE1-4F62-ACF2-AD945D653C64}" type="presOf" srcId="{8160B7E1-EC27-4889-BFCD-3B692C75060C}" destId="{3CE779B4-22E7-4BEC-8DA5-A8C423396AB6}" srcOrd="1" destOrd="0" presId="urn:microsoft.com/office/officeart/2005/8/layout/radial5"/>
    <dgm:cxn modelId="{E58F1D06-27D1-4400-8350-79F843077C65}" type="presOf" srcId="{EA3F91B4-823E-4908-8D23-800F4FF237B7}" destId="{134B6A17-14E0-4A04-92F4-4ACD588781B2}" srcOrd="0" destOrd="0" presId="urn:microsoft.com/office/officeart/2005/8/layout/radial5"/>
    <dgm:cxn modelId="{A8244514-018E-4ED3-9E02-207CA1F5319F}" type="presOf" srcId="{EB4838ED-D233-4F82-AEE8-D2AE1BF576FC}" destId="{7B91EDE1-A904-4C79-9520-5771DFC48A11}" srcOrd="1" destOrd="0" presId="urn:microsoft.com/office/officeart/2005/8/layout/radial5"/>
    <dgm:cxn modelId="{CF2B5495-0F9E-4E52-A1E7-82C72680A348}" type="presOf" srcId="{8160B7E1-EC27-4889-BFCD-3B692C75060C}" destId="{136C810E-CA2A-4EE6-AF76-41884EF56E93}" srcOrd="0" destOrd="0" presId="urn:microsoft.com/office/officeart/2005/8/layout/radial5"/>
    <dgm:cxn modelId="{FCB2CF0B-139D-4636-A373-B68BBEDA11AB}" type="presOf" srcId="{EB4838ED-D233-4F82-AEE8-D2AE1BF576FC}" destId="{7A630ED5-F163-4AC1-94FB-2DA0291C81D1}" srcOrd="0" destOrd="0" presId="urn:microsoft.com/office/officeart/2005/8/layout/radial5"/>
    <dgm:cxn modelId="{98A3A929-8A10-4FF1-B832-120612FE95EA}" type="presOf" srcId="{7888E80D-BBCB-4808-A472-D7DA486C07B5}" destId="{46ACC649-6E9F-4252-B2DC-8A4F8A3A37B1}" srcOrd="0" destOrd="0" presId="urn:microsoft.com/office/officeart/2005/8/layout/radial5"/>
    <dgm:cxn modelId="{FCC21122-3879-44D7-A14E-4575057D11D4}" type="presParOf" srcId="{14851C4A-22F3-46B5-897E-E95452224E32}" destId="{1B0567F6-9EEC-4813-ADA5-62C9235E212E}" srcOrd="0" destOrd="0" presId="urn:microsoft.com/office/officeart/2005/8/layout/radial5"/>
    <dgm:cxn modelId="{E98190A1-192C-486A-9D0D-17344C83AFB6}" type="presParOf" srcId="{14851C4A-22F3-46B5-897E-E95452224E32}" destId="{FB1A07F7-6CC9-4338-8484-91473982E696}" srcOrd="1" destOrd="0" presId="urn:microsoft.com/office/officeart/2005/8/layout/radial5"/>
    <dgm:cxn modelId="{27DCF33F-3D51-4EA4-9C6C-C03EA39627E7}" type="presParOf" srcId="{FB1A07F7-6CC9-4338-8484-91473982E696}" destId="{A3C59B2A-32A3-467A-9239-9ABE64994981}" srcOrd="0" destOrd="0" presId="urn:microsoft.com/office/officeart/2005/8/layout/radial5"/>
    <dgm:cxn modelId="{B2EB2C47-2752-4270-B853-FB790C37B204}" type="presParOf" srcId="{14851C4A-22F3-46B5-897E-E95452224E32}" destId="{023A5EF5-8B52-4CE1-B74F-E0A0598C1B76}" srcOrd="2" destOrd="0" presId="urn:microsoft.com/office/officeart/2005/8/layout/radial5"/>
    <dgm:cxn modelId="{20E44B9E-0789-4906-8C40-AB4EAFAAD7CE}" type="presParOf" srcId="{14851C4A-22F3-46B5-897E-E95452224E32}" destId="{134B6A17-14E0-4A04-92F4-4ACD588781B2}" srcOrd="3" destOrd="0" presId="urn:microsoft.com/office/officeart/2005/8/layout/radial5"/>
    <dgm:cxn modelId="{630FEFE9-81FF-4FFA-9AA3-618F3E4158CA}" type="presParOf" srcId="{134B6A17-14E0-4A04-92F4-4ACD588781B2}" destId="{3A7332C8-C741-47D6-94CA-20A5E64D6AC7}" srcOrd="0" destOrd="0" presId="urn:microsoft.com/office/officeart/2005/8/layout/radial5"/>
    <dgm:cxn modelId="{BBD11A7D-0BF1-4488-A624-DD8FA0F056C4}" type="presParOf" srcId="{14851C4A-22F3-46B5-897E-E95452224E32}" destId="{A8726D17-EF70-4C2D-94D3-575298099757}" srcOrd="4" destOrd="0" presId="urn:microsoft.com/office/officeart/2005/8/layout/radial5"/>
    <dgm:cxn modelId="{D89C4EFD-E55D-4133-8B2B-66F146C6E1E9}" type="presParOf" srcId="{14851C4A-22F3-46B5-897E-E95452224E32}" destId="{E7479ED8-51BB-4BF1-B2D9-950CCDD8566E}" srcOrd="5" destOrd="0" presId="urn:microsoft.com/office/officeart/2005/8/layout/radial5"/>
    <dgm:cxn modelId="{D23F410C-57F3-4009-B552-C08DBD8F0CB8}" type="presParOf" srcId="{E7479ED8-51BB-4BF1-B2D9-950CCDD8566E}" destId="{C2061C72-D1CB-43CB-A068-010BD7F65C1D}" srcOrd="0" destOrd="0" presId="urn:microsoft.com/office/officeart/2005/8/layout/radial5"/>
    <dgm:cxn modelId="{CF140545-88F0-4055-8B9A-B596971C24CA}" type="presParOf" srcId="{14851C4A-22F3-46B5-897E-E95452224E32}" destId="{3AA41126-18DC-4D2A-8F98-A027AE48F133}" srcOrd="6" destOrd="0" presId="urn:microsoft.com/office/officeart/2005/8/layout/radial5"/>
    <dgm:cxn modelId="{ADC8F653-67B7-48CF-9C6E-B3BA07C0A694}" type="presParOf" srcId="{14851C4A-22F3-46B5-897E-E95452224E32}" destId="{B2BBB184-C407-449A-AF18-0972B238F1F7}" srcOrd="7" destOrd="0" presId="urn:microsoft.com/office/officeart/2005/8/layout/radial5"/>
    <dgm:cxn modelId="{3A087A7D-AFC5-4955-B914-A2372216DF03}" type="presParOf" srcId="{B2BBB184-C407-449A-AF18-0972B238F1F7}" destId="{F197ABD0-ACFB-4470-A17C-E5FA20E1F497}" srcOrd="0" destOrd="0" presId="urn:microsoft.com/office/officeart/2005/8/layout/radial5"/>
    <dgm:cxn modelId="{7EDFBD46-0FC5-406E-B657-7EAC37D1C9BC}" type="presParOf" srcId="{14851C4A-22F3-46B5-897E-E95452224E32}" destId="{46ACC649-6E9F-4252-B2DC-8A4F8A3A37B1}" srcOrd="8" destOrd="0" presId="urn:microsoft.com/office/officeart/2005/8/layout/radial5"/>
    <dgm:cxn modelId="{F4ED3D4E-7E13-4DE1-97D1-A3E9939EF934}" type="presParOf" srcId="{14851C4A-22F3-46B5-897E-E95452224E32}" destId="{136C810E-CA2A-4EE6-AF76-41884EF56E93}" srcOrd="9" destOrd="0" presId="urn:microsoft.com/office/officeart/2005/8/layout/radial5"/>
    <dgm:cxn modelId="{2CA885A7-4055-4EC1-A19D-8F56BFA1890F}" type="presParOf" srcId="{136C810E-CA2A-4EE6-AF76-41884EF56E93}" destId="{3CE779B4-22E7-4BEC-8DA5-A8C423396AB6}" srcOrd="0" destOrd="0" presId="urn:microsoft.com/office/officeart/2005/8/layout/radial5"/>
    <dgm:cxn modelId="{FE46D04F-60CF-4337-AB67-C5F14EDDD4CF}" type="presParOf" srcId="{14851C4A-22F3-46B5-897E-E95452224E32}" destId="{8A70D5C1-68E8-4E3D-A50C-0DCE2DC61CAA}" srcOrd="10" destOrd="0" presId="urn:microsoft.com/office/officeart/2005/8/layout/radial5"/>
    <dgm:cxn modelId="{30B687CB-08CB-4A22-82C6-2C591663307D}" type="presParOf" srcId="{14851C4A-22F3-46B5-897E-E95452224E32}" destId="{7A630ED5-F163-4AC1-94FB-2DA0291C81D1}" srcOrd="11" destOrd="0" presId="urn:microsoft.com/office/officeart/2005/8/layout/radial5"/>
    <dgm:cxn modelId="{ECDFF8BE-F57C-45D1-AB15-24CD22EABBEF}" type="presParOf" srcId="{7A630ED5-F163-4AC1-94FB-2DA0291C81D1}" destId="{7B91EDE1-A904-4C79-9520-5771DFC48A11}" srcOrd="0" destOrd="0" presId="urn:microsoft.com/office/officeart/2005/8/layout/radial5"/>
    <dgm:cxn modelId="{E44BF142-5FD8-4045-AC96-2A9CA44080FC}" type="presParOf" srcId="{14851C4A-22F3-46B5-897E-E95452224E32}" destId="{2B0F104C-F807-48BA-9E01-98B9E9DA5CF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567F6-9EEC-4813-ADA5-62C9235E212E}">
      <dsp:nvSpPr>
        <dsp:cNvPr id="0" name=""/>
        <dsp:cNvSpPr/>
      </dsp:nvSpPr>
      <dsp:spPr>
        <a:xfrm>
          <a:off x="3515076" y="1365954"/>
          <a:ext cx="1487288" cy="23622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3732884" y="1711894"/>
        <a:ext cx="1051672" cy="1670347"/>
      </dsp:txXfrm>
    </dsp:sp>
    <dsp:sp modelId="{FB1A07F7-6CC9-4338-8484-91473982E696}">
      <dsp:nvSpPr>
        <dsp:cNvPr id="0" name=""/>
        <dsp:cNvSpPr/>
      </dsp:nvSpPr>
      <dsp:spPr>
        <a:xfrm rot="5447194">
          <a:off x="4418995" y="-235418"/>
          <a:ext cx="11731" cy="4708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420779" y="-143010"/>
        <a:ext cx="8212" cy="282502"/>
      </dsp:txXfrm>
    </dsp:sp>
    <dsp:sp modelId="{023A5EF5-8B52-4CE1-B74F-E0A0598C1B76}">
      <dsp:nvSpPr>
        <dsp:cNvPr id="0" name=""/>
        <dsp:cNvSpPr/>
      </dsp:nvSpPr>
      <dsp:spPr>
        <a:xfrm>
          <a:off x="3591727" y="3620"/>
          <a:ext cx="1384812" cy="1384812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জন্মঃ ১৯২৫ সালে ফরিদপুর জেলায়। 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94528" y="206421"/>
        <a:ext cx="979210" cy="979210"/>
      </dsp:txXfrm>
    </dsp:sp>
    <dsp:sp modelId="{134B6A17-14E0-4A04-92F4-4ACD588781B2}">
      <dsp:nvSpPr>
        <dsp:cNvPr id="0" name=""/>
        <dsp:cNvSpPr/>
      </dsp:nvSpPr>
      <dsp:spPr>
        <a:xfrm rot="19960674">
          <a:off x="5037429" y="1850312"/>
          <a:ext cx="228541" cy="4708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041253" y="1960214"/>
        <a:ext cx="159979" cy="282502"/>
      </dsp:txXfrm>
    </dsp:sp>
    <dsp:sp modelId="{A8726D17-EF70-4C2D-94D3-575298099757}">
      <dsp:nvSpPr>
        <dsp:cNvPr id="0" name=""/>
        <dsp:cNvSpPr/>
      </dsp:nvSpPr>
      <dsp:spPr>
        <a:xfrm>
          <a:off x="5271754" y="973585"/>
          <a:ext cx="1384812" cy="1384812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‘দাদা ভাই’ নামে পরিচিত।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74555" y="1176386"/>
        <a:ext cx="979210" cy="979210"/>
      </dsp:txXfrm>
    </dsp:sp>
    <dsp:sp modelId="{E7479ED8-51BB-4BF1-B2D9-950CCDD8566E}">
      <dsp:nvSpPr>
        <dsp:cNvPr id="0" name=""/>
        <dsp:cNvSpPr/>
      </dsp:nvSpPr>
      <dsp:spPr>
        <a:xfrm rot="1910087">
          <a:off x="5024813" y="2869518"/>
          <a:ext cx="264873" cy="4708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030790" y="2942728"/>
        <a:ext cx="185411" cy="282502"/>
      </dsp:txXfrm>
    </dsp:sp>
    <dsp:sp modelId="{3AA41126-18DC-4D2A-8F98-A027AE48F133}">
      <dsp:nvSpPr>
        <dsp:cNvPr id="0" name=""/>
        <dsp:cNvSpPr/>
      </dsp:nvSpPr>
      <dsp:spPr>
        <a:xfrm>
          <a:off x="5271754" y="2913514"/>
          <a:ext cx="1384812" cy="138481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তাঁর প্রকাশিত বই ‘হাট্টিমা টীম’, ‘খোকন খোকন ডাক পাড়ি’। 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74555" y="3116315"/>
        <a:ext cx="979210" cy="979210"/>
      </dsp:txXfrm>
    </dsp:sp>
    <dsp:sp modelId="{B2BBB184-C407-449A-AF18-0972B238F1F7}">
      <dsp:nvSpPr>
        <dsp:cNvPr id="0" name=""/>
        <dsp:cNvSpPr/>
      </dsp:nvSpPr>
      <dsp:spPr>
        <a:xfrm rot="5356941">
          <a:off x="4233224" y="3567988"/>
          <a:ext cx="82466" cy="4708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245439" y="3649786"/>
        <a:ext cx="57726" cy="282502"/>
      </dsp:txXfrm>
    </dsp:sp>
    <dsp:sp modelId="{46ACC649-6E9F-4252-B2DC-8A4F8A3A37B1}">
      <dsp:nvSpPr>
        <dsp:cNvPr id="0" name=""/>
        <dsp:cNvSpPr/>
      </dsp:nvSpPr>
      <dsp:spPr>
        <a:xfrm>
          <a:off x="3591727" y="3883478"/>
          <a:ext cx="1384812" cy="1384812"/>
        </a:xfrm>
        <a:prstGeom prst="ellipse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মৃত্যুঃ ১৯৯৯ সালে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94528" y="4086279"/>
        <a:ext cx="979210" cy="979210"/>
      </dsp:txXfrm>
    </dsp:sp>
    <dsp:sp modelId="{136C810E-CA2A-4EE6-AF76-41884EF56E93}">
      <dsp:nvSpPr>
        <dsp:cNvPr id="0" name=""/>
        <dsp:cNvSpPr/>
      </dsp:nvSpPr>
      <dsp:spPr>
        <a:xfrm rot="8842995">
          <a:off x="3263791" y="2871505"/>
          <a:ext cx="240142" cy="4708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330153" y="2946256"/>
        <a:ext cx="168099" cy="282502"/>
      </dsp:txXfrm>
    </dsp:sp>
    <dsp:sp modelId="{8A70D5C1-68E8-4E3D-A50C-0DCE2DC61CAA}">
      <dsp:nvSpPr>
        <dsp:cNvPr id="0" name=""/>
        <dsp:cNvSpPr/>
      </dsp:nvSpPr>
      <dsp:spPr>
        <a:xfrm>
          <a:off x="1911699" y="2913514"/>
          <a:ext cx="1384812" cy="1384812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বাংলা একাডেমি</a:t>
          </a:r>
          <a:r>
            <a:rPr lang="bn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সাহিত্য ১৯৬৮ ও</a:t>
          </a:r>
          <a:r>
            <a:rPr lang="as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একুশে পদক ১৯৯৮ </a:t>
          </a:r>
          <a:r>
            <a:rPr lang="as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লাভ। 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4500" y="3116315"/>
        <a:ext cx="979210" cy="979210"/>
      </dsp:txXfrm>
    </dsp:sp>
    <dsp:sp modelId="{7A630ED5-F163-4AC1-94FB-2DA0291C81D1}">
      <dsp:nvSpPr>
        <dsp:cNvPr id="0" name=""/>
        <dsp:cNvSpPr/>
      </dsp:nvSpPr>
      <dsp:spPr>
        <a:xfrm rot="12482109">
          <a:off x="3287939" y="1848810"/>
          <a:ext cx="203184" cy="4708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345318" y="1957302"/>
        <a:ext cx="142229" cy="282502"/>
      </dsp:txXfrm>
    </dsp:sp>
    <dsp:sp modelId="{2B0F104C-F807-48BA-9E01-98B9E9DA5CF0}">
      <dsp:nvSpPr>
        <dsp:cNvPr id="0" name=""/>
        <dsp:cNvSpPr/>
      </dsp:nvSpPr>
      <dsp:spPr>
        <a:xfrm>
          <a:off x="1911699" y="973585"/>
          <a:ext cx="1384812" cy="138481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২০০০ সালে স্বাধীনতা পুরস্কার লাভ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(মরণোত্তর)।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4500" y="1176386"/>
        <a:ext cx="979210" cy="979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3FAB1-D94B-4009-ADC5-199A080FFBFA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281CFE-B7FE-46CA-B681-C3CE30C4F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3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3FAB1-D94B-4009-ADC5-199A080FFBFA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281CFE-B7FE-46CA-B681-C3CE30C4F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9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3FAB1-D94B-4009-ADC5-199A080FFBFA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281CFE-B7FE-46CA-B681-C3CE30C4F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2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3FAB1-D94B-4009-ADC5-199A080FFBFA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281CFE-B7FE-46CA-B681-C3CE30C4F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3FAB1-D94B-4009-ADC5-199A080FFBFA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281CFE-B7FE-46CA-B681-C3CE30C4F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3FAB1-D94B-4009-ADC5-199A080FFBFA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281CFE-B7FE-46CA-B681-C3CE30C4F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1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3FAB1-D94B-4009-ADC5-199A080FFBFA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281CFE-B7FE-46CA-B681-C3CE30C4F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0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3FAB1-D94B-4009-ADC5-199A080FFBFA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281CFE-B7FE-46CA-B681-C3CE30C4F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0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3FAB1-D94B-4009-ADC5-199A080FFBFA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281CFE-B7FE-46CA-B681-C3CE30C4F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1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3FAB1-D94B-4009-ADC5-199A080FFBFA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281CFE-B7FE-46CA-B681-C3CE30C4F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3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3FAB1-D94B-4009-ADC5-199A080FFBFA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281CFE-B7FE-46CA-B681-C3CE30C4F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5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1">
                <a:lumMod val="5000"/>
                <a:lumOff val="95000"/>
              </a:schemeClr>
            </a:gs>
            <a:gs pos="97000">
              <a:srgbClr val="00B050"/>
            </a:gs>
            <a:gs pos="96000">
              <a:schemeClr val="bg1"/>
            </a:gs>
            <a:gs pos="100000">
              <a:srgbClr val="9900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14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6983" y="5489185"/>
            <a:ext cx="7512620" cy="9028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txBody>
          <a:bodyPr wrap="none" lIns="71113" tIns="35556" rIns="71113" bIns="35556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dirty="0">
                <a:ln/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</a:t>
            </a:r>
            <a:r>
              <a:rPr lang="bn-IN" sz="4400" dirty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K:\Upload Content Image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28600"/>
            <a:ext cx="8496300" cy="451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79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676774" y="778932"/>
            <a:ext cx="3790473" cy="812801"/>
          </a:xfrm>
          <a:prstGeom prst="frame">
            <a:avLst>
              <a:gd name="adj1" fmla="val 77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13" tIns="35556" rIns="71113" bIns="35556" rtlCol="0" anchor="ctr"/>
          <a:lstStyle/>
          <a:p>
            <a:pPr algn="ctr"/>
            <a:r>
              <a:rPr lang="en-US" sz="5400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5400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5400" dirty="0">
              <a:ln w="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88" y="2673824"/>
            <a:ext cx="88200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বাংলাদেশের অভ্যুদয়ে শেখ মুজিবের ভূমিকা বর্ণনা কর।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6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4" y="1687335"/>
            <a:ext cx="2404533" cy="2460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44" y="1687335"/>
            <a:ext cx="2417015" cy="2444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07" y="2579156"/>
            <a:ext cx="2109021" cy="2054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16" y="234593"/>
            <a:ext cx="2438401" cy="2344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580503" y="4923719"/>
            <a:ext cx="52870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সবুজ শ্যামল বনভূমি মাঠ নদীতীর বালুচর</a:t>
            </a: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সবখানে আছে বঙ্গবন্ধু শেখ মুজিবের ঘর।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16" y="536220"/>
            <a:ext cx="2911825" cy="33245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4" y="536221"/>
            <a:ext cx="2911825" cy="332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59" y="1743076"/>
            <a:ext cx="1649317" cy="2117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177743" y="4570357"/>
            <a:ext cx="66078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োনার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সোনাধান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মুজিবের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00" y="2693913"/>
            <a:ext cx="2264238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555397" y="4750979"/>
            <a:ext cx="58625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শিশুর মধুর হাসিতে যখন ভরে বাঙ্গালির ঘর</a:t>
            </a: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হয় যেন শিশু হয়ে হাসে চিরশিশু মুজিবর।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53" y="2693912"/>
            <a:ext cx="2197100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30" y="2693911"/>
            <a:ext cx="2264238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00" y="2726861"/>
            <a:ext cx="2230668" cy="1652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68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30035 -0.304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7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066 -0.3050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31007 -0.3034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15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0" y="1043928"/>
            <a:ext cx="2260299" cy="237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97" y="1391238"/>
            <a:ext cx="2607620" cy="2481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408936" y="4154083"/>
            <a:ext cx="64171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 বাঙালি যতদিন বেঁচে রইব এ বাংলায়</a:t>
            </a: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 ডাকবেঃ মুজিব আয় ঘরে ফিরে আয়!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86" y="1043928"/>
            <a:ext cx="2260299" cy="2374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832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8947" y="1194078"/>
            <a:ext cx="3486149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9007" y="2346845"/>
            <a:ext cx="774603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‘মুজিব’ কবিতায় কবি রোকনুজ্জামান খান আমাদের জীবনের </a:t>
            </a:r>
          </a:p>
          <a:p>
            <a:pPr algn="ctr"/>
            <a:r>
              <a:rPr lang="bn-IN" sz="28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প্রতিমুহুর্তে কোন মহান ব্যক্তিত্বের উপস্থিতির কথা বলেছেন এবং কেন?</a:t>
            </a:r>
            <a:endParaRPr lang="en-US" sz="28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524" y="469054"/>
            <a:ext cx="282993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1" y="1130301"/>
            <a:ext cx="79692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 বাংলা চিরকাল কাকে ডাকবে?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930" y="1701800"/>
            <a:ext cx="17716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2400" dirty="0" smtClean="0">
                <a:ln w="50800"/>
                <a:latin typeface="NikoshBAN" pitchFamily="2" charset="0"/>
                <a:cs typeface="NikoshBAN" pitchFamily="2" charset="0"/>
              </a:rPr>
              <a:t>ক) মুক্তিযোদ্ধাকে</a:t>
            </a:r>
            <a:endParaRPr lang="en-US" sz="24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7954" y="1727200"/>
            <a:ext cx="18598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2400" dirty="0">
                <a:ln w="50800"/>
                <a:latin typeface="NikoshBAN" pitchFamily="2" charset="0"/>
                <a:cs typeface="NikoshBAN" pitchFamily="2" charset="0"/>
              </a:rPr>
              <a:t> খ</a:t>
            </a:r>
            <a:r>
              <a:rPr lang="bn-IN" sz="2400" dirty="0" smtClean="0">
                <a:ln w="50800"/>
                <a:latin typeface="NikoshBAN" pitchFamily="2" charset="0"/>
                <a:cs typeface="NikoshBAN" pitchFamily="2" charset="0"/>
              </a:rPr>
              <a:t>) শেখ মুজিবকে</a:t>
            </a:r>
            <a:endParaRPr lang="en-US" sz="24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600" y="2146300"/>
            <a:ext cx="25071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2400" dirty="0">
                <a:ln w="50800"/>
                <a:latin typeface="NikoshBAN" pitchFamily="2" charset="0"/>
                <a:cs typeface="NikoshBAN" pitchFamily="2" charset="0"/>
              </a:rPr>
              <a:t>গ</a:t>
            </a:r>
            <a:r>
              <a:rPr lang="bn-IN" sz="2400" dirty="0" smtClean="0">
                <a:ln w="50800"/>
                <a:latin typeface="NikoshBAN" pitchFamily="2" charset="0"/>
                <a:cs typeface="NikoshBAN" pitchFamily="2" charset="0"/>
              </a:rPr>
              <a:t>) ভাষা শহিদদের</a:t>
            </a:r>
            <a:endParaRPr lang="en-US" sz="24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3585" y="2159000"/>
            <a:ext cx="2016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2400" dirty="0" smtClean="0">
                <a:ln w="50800"/>
                <a:latin typeface="NikoshBAN" pitchFamily="2" charset="0"/>
                <a:cs typeface="NikoshBAN" pitchFamily="2" charset="0"/>
              </a:rPr>
              <a:t>ঘ) ভাষা সৈনিকদের</a:t>
            </a:r>
            <a:endParaRPr lang="en-US" sz="24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7134578" y="901822"/>
            <a:ext cx="1323624" cy="670095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endParaRPr lang="en-US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850" y="2705101"/>
            <a:ext cx="85153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 ‘সবুজ শ্যামল বনভূমি মাঠ নদীতীর বালুচর’ – এর দ্বারা কবি কী বুঝিয়েছেন?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276" y="3263900"/>
            <a:ext cx="21499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2400" dirty="0" smtClean="0">
                <a:ln w="50800"/>
                <a:latin typeface="NikoshBAN" pitchFamily="2" charset="0"/>
                <a:cs typeface="NikoshBAN" pitchFamily="2" charset="0"/>
              </a:rPr>
              <a:t>ক) বাংলার উর্বর মাঠ</a:t>
            </a:r>
            <a:endParaRPr lang="en-US" sz="24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7572" y="3746500"/>
            <a:ext cx="18309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2400" dirty="0">
                <a:ln w="50800"/>
                <a:latin typeface="NikoshBAN" pitchFamily="2" charset="0"/>
                <a:cs typeface="NikoshBAN" pitchFamily="2" charset="0"/>
              </a:rPr>
              <a:t>গ</a:t>
            </a:r>
            <a:r>
              <a:rPr lang="bn-IN" sz="2400" dirty="0" smtClean="0">
                <a:ln w="50800"/>
                <a:latin typeface="NikoshBAN" pitchFamily="2" charset="0"/>
                <a:cs typeface="NikoshBAN" pitchFamily="2" charset="0"/>
              </a:rPr>
              <a:t>) বাংলার প্রকৃতি</a:t>
            </a:r>
            <a:endParaRPr lang="en-US" sz="24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3632201"/>
            <a:ext cx="26030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2400" dirty="0" smtClean="0">
                <a:ln w="50800"/>
                <a:latin typeface="NikoshBAN" pitchFamily="2" charset="0"/>
                <a:cs typeface="NikoshBAN" pitchFamily="2" charset="0"/>
              </a:rPr>
              <a:t>ঘ) বাংলাদেশের বনভূমি</a:t>
            </a:r>
            <a:endParaRPr lang="en-US" sz="24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8195" y="3251201"/>
            <a:ext cx="21130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2400" dirty="0">
                <a:ln w="50800"/>
                <a:latin typeface="NikoshBAN" pitchFamily="2" charset="0"/>
                <a:cs typeface="NikoshBAN" pitchFamily="2" charset="0"/>
              </a:rPr>
              <a:t>খ</a:t>
            </a:r>
            <a:r>
              <a:rPr lang="bn-IN" sz="2400" dirty="0" smtClean="0">
                <a:ln w="50800"/>
                <a:latin typeface="NikoshBAN" pitchFamily="2" charset="0"/>
                <a:cs typeface="NikoshBAN" pitchFamily="2" charset="0"/>
              </a:rPr>
              <a:t>) নদীর পাড় ও মাঠ</a:t>
            </a:r>
            <a:endParaRPr lang="en-US" sz="2400" b="1" cap="none" spc="0" dirty="0">
              <a:ln w="50800"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9756" y="4267201"/>
            <a:ext cx="53126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৩. কবি রোকনুজ্জামান খান কত সালে মৃত্যুবরণ করেন?</a:t>
            </a:r>
            <a:endParaRPr lang="en-US" sz="2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7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7" grpId="0"/>
      <p:bldP spid="8" grpId="0" animBg="1"/>
      <p:bldP spid="9" grpId="0"/>
      <p:bldP spid="10" grpId="0"/>
      <p:bldP spid="11" grpId="0"/>
      <p:bldP spid="11" grpId="1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83733"/>
            <a:ext cx="3897922" cy="1946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70" y="3773416"/>
            <a:ext cx="3658122" cy="2147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73416"/>
            <a:ext cx="3897922" cy="2147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78" y="1083733"/>
            <a:ext cx="3658122" cy="1946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112577" y="3114420"/>
            <a:ext cx="3126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044" y="3083160"/>
            <a:ext cx="3902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997767" y="6000539"/>
            <a:ext cx="3095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প্রত্যাবর্তন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5317763" y="5995551"/>
            <a:ext cx="2933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স্বপরিবার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9233" y="340541"/>
            <a:ext cx="554991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558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227" y="626026"/>
            <a:ext cx="5219699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cap="none" spc="0" dirty="0" smtClean="0">
                <a:ln w="1905"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cap="none" spc="0" dirty="0">
              <a:ln w="1905"/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188" y="2216221"/>
            <a:ext cx="9023624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</a:p>
          <a:p>
            <a:pPr algn="ctr"/>
            <a:r>
              <a:rPr lang="en-US" sz="40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সপক্ষে</a:t>
            </a:r>
            <a:r>
              <a:rPr lang="en-US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4154" y="375437"/>
            <a:ext cx="25010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K:\Upload Content Image\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7" y="1652964"/>
            <a:ext cx="7683500" cy="48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68929" y="603250"/>
            <a:ext cx="5619750" cy="952500"/>
            <a:chOff x="2476500" y="723900"/>
            <a:chExt cx="7867650" cy="1143000"/>
          </a:xfrm>
          <a:gradFill>
            <a:gsLst>
              <a:gs pos="94000">
                <a:srgbClr val="E0E0E0"/>
              </a:gs>
              <a:gs pos="100000">
                <a:srgbClr val="E9E9E9"/>
              </a:gs>
              <a:gs pos="99000">
                <a:schemeClr val="accent3">
                  <a:lumMod val="5000"/>
                  <a:lumOff val="95000"/>
                </a:schemeClr>
              </a:gs>
              <a:gs pos="79552">
                <a:srgbClr val="E2E2E2"/>
              </a:gs>
              <a:gs pos="99000">
                <a:schemeClr val="accent1">
                  <a:lumMod val="50000"/>
                </a:schemeClr>
              </a:gs>
              <a:gs pos="97000">
                <a:schemeClr val="bg1"/>
              </a:gs>
              <a:gs pos="100000">
                <a:srgbClr val="C00000"/>
              </a:gs>
              <a:gs pos="94000">
                <a:srgbClr val="7030A0"/>
              </a:gs>
              <a:gs pos="100000">
                <a:schemeClr val="accent1">
                  <a:lumMod val="75000"/>
                </a:schemeClr>
              </a:gs>
              <a:gs pos="96000">
                <a:srgbClr val="A47D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" name="Flowchart: Terminator 2"/>
            <p:cNvSpPr/>
            <p:nvPr/>
          </p:nvSpPr>
          <p:spPr>
            <a:xfrm>
              <a:off x="2476500" y="723900"/>
              <a:ext cx="7867650" cy="1143000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প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812831" y="848320"/>
              <a:ext cx="2491516" cy="97873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IN" sz="4700" dirty="0">
                  <a:ln/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700" dirty="0">
                <a:ln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33400" y="1946167"/>
            <a:ext cx="4061767" cy="2772589"/>
          </a:xfrm>
          <a:prstGeom prst="rect">
            <a:avLst/>
          </a:prstGeom>
          <a:solidFill>
            <a:schemeClr val="tx2">
              <a:lumMod val="20000"/>
              <a:lumOff val="80000"/>
              <a:alpha val="24000"/>
            </a:schemeClr>
          </a:solidFill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ফারহানা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32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জাড়িয়া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সিদ্দিকিয়া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দখিল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টাউন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1382" y="1946167"/>
            <a:ext cx="4061767" cy="2772589"/>
          </a:xfrm>
          <a:prstGeom prst="rect">
            <a:avLst/>
          </a:prstGeom>
          <a:solidFill>
            <a:schemeClr val="tx2">
              <a:lumMod val="20000"/>
              <a:lumOff val="80000"/>
              <a:alpha val="24000"/>
            </a:schemeClr>
          </a:solidFill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 </a:t>
            </a:r>
            <a:endParaRPr lang="bn-IN" sz="32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bn-IN" sz="32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6170" y="466637"/>
            <a:ext cx="4475904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 মানুষটিকে তোমরা চেন</a:t>
            </a:r>
            <a:r>
              <a:rPr lang="bn-IN" sz="3600" cap="none" spc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cap="none" spc="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71" y="3522797"/>
            <a:ext cx="2394656" cy="1596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55" y="1112968"/>
            <a:ext cx="2407322" cy="2186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419940" y="5432177"/>
            <a:ext cx="41633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bn-IN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11" y="3522798"/>
            <a:ext cx="2394656" cy="1596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32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4735" y="2016110"/>
            <a:ext cx="15440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dirty="0" smtClean="0">
                <a:ln w="1905"/>
                <a:latin typeface="NikoshBAN" pitchFamily="2" charset="0"/>
                <a:cs typeface="NikoshBAN" pitchFamily="2" charset="0"/>
              </a:rPr>
              <a:t>মুজিব</a:t>
            </a:r>
            <a:endParaRPr lang="en-US" sz="6000" dirty="0">
              <a:ln w="1905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1181805"/>
            <a:ext cx="3565260" cy="32259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766741" y="3031773"/>
            <a:ext cx="24705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901245" y="642299"/>
            <a:ext cx="2454556" cy="734945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400" y="1792791"/>
            <a:ext cx="84836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3600" cap="none" spc="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.................. </a:t>
            </a:r>
            <a:endParaRPr lang="en-US" sz="3600" cap="none" spc="0" dirty="0" smtClean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পরিচিতি বলতে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শেখ মুজিব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রহমান সম্পর্কে বর্ণনা করতে পারবে।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মুজি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রহমানকে ভালোবাসার মাধ্যমে দেশপ্রেম ও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মমত্ববোধ জাগিয়ে তুলতে পারবে।</a:t>
            </a:r>
            <a:endParaRPr lang="bn-IN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endParaRPr lang="en-US" sz="3600" cap="none" spc="0" dirty="0" smtClean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cap="none" spc="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0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849856" y="304800"/>
            <a:ext cx="5646821" cy="882316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75824389"/>
              </p:ext>
            </p:extLst>
          </p:nvPr>
        </p:nvGraphicFramePr>
        <p:xfrm>
          <a:off x="282222" y="1275644"/>
          <a:ext cx="8568267" cy="5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09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0567F6-9EEC-4813-ADA5-62C9235E2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B0567F6-9EEC-4813-ADA5-62C9235E2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B0567F6-9EEC-4813-ADA5-62C9235E2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1B0567F6-9EEC-4813-ADA5-62C9235E2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1A07F7-6CC9-4338-8484-91473982E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FB1A07F7-6CC9-4338-8484-91473982E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FB1A07F7-6CC9-4338-8484-91473982E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FB1A07F7-6CC9-4338-8484-91473982E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3A5EF5-8B52-4CE1-B74F-E0A0598C1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023A5EF5-8B52-4CE1-B74F-E0A0598C1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023A5EF5-8B52-4CE1-B74F-E0A0598C1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023A5EF5-8B52-4CE1-B74F-E0A0598C1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4B6A17-14E0-4A04-92F4-4ACD5887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134B6A17-14E0-4A04-92F4-4ACD5887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134B6A17-14E0-4A04-92F4-4ACD58878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134B6A17-14E0-4A04-92F4-4ACD58878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726D17-EF70-4C2D-94D3-575298099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A8726D17-EF70-4C2D-94D3-575298099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A8726D17-EF70-4C2D-94D3-575298099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A8726D17-EF70-4C2D-94D3-575298099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479ED8-51BB-4BF1-B2D9-950CCDD85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7479ED8-51BB-4BF1-B2D9-950CCDD85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E7479ED8-51BB-4BF1-B2D9-950CCDD85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E7479ED8-51BB-4BF1-B2D9-950CCDD85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A41126-18DC-4D2A-8F98-A027AE48F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3AA41126-18DC-4D2A-8F98-A027AE48F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3AA41126-18DC-4D2A-8F98-A027AE48F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3AA41126-18DC-4D2A-8F98-A027AE48F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BBB184-C407-449A-AF18-0972B238F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B2BBB184-C407-449A-AF18-0972B238F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B2BBB184-C407-449A-AF18-0972B238F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B2BBB184-C407-449A-AF18-0972B238F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ACC649-6E9F-4252-B2DC-8A4F8A3A3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46ACC649-6E9F-4252-B2DC-8A4F8A3A3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46ACC649-6E9F-4252-B2DC-8A4F8A3A3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46ACC649-6E9F-4252-B2DC-8A4F8A3A3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6C810E-CA2A-4EE6-AF76-41884EF56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136C810E-CA2A-4EE6-AF76-41884EF56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136C810E-CA2A-4EE6-AF76-41884EF56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136C810E-CA2A-4EE6-AF76-41884EF56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70D5C1-68E8-4E3D-A50C-0DCE2DC61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A70D5C1-68E8-4E3D-A50C-0DCE2DC61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A70D5C1-68E8-4E3D-A50C-0DCE2DC61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A70D5C1-68E8-4E3D-A50C-0DCE2DC61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630ED5-F163-4AC1-94FB-2DA0291C8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7A630ED5-F163-4AC1-94FB-2DA0291C8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7A630ED5-F163-4AC1-94FB-2DA0291C8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graphicEl>
                                              <a:dgm id="{7A630ED5-F163-4AC1-94FB-2DA0291C8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0F104C-F807-48BA-9E01-98B9E9DA5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2B0F104C-F807-48BA-9E01-98B9E9DA5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2B0F104C-F807-48BA-9E01-98B9E9DA5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2B0F104C-F807-48BA-9E01-98B9E9DA5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709334" y="1103488"/>
            <a:ext cx="2819097" cy="589845"/>
          </a:xfrm>
          <a:prstGeom prst="frame">
            <a:avLst>
              <a:gd name="adj1" fmla="val 774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13" tIns="35556" rIns="71113" bIns="35556" rtlCol="0" anchor="ctr"/>
          <a:lstStyle/>
          <a:p>
            <a:pPr algn="ctr"/>
            <a:r>
              <a:rPr lang="bn-IN" sz="4800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n w="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582" y="2290002"/>
            <a:ext cx="822693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bn-IN" sz="3200" b="0" cap="none" spc="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 কত সালে জন্ম গ্রহন করেন?</a:t>
            </a:r>
          </a:p>
          <a:p>
            <a:r>
              <a:rPr lang="bn-IN" sz="32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‘খোকন খোকন ডাক পাড়ি’ ছড়াটি কে লিখেছেন?</a:t>
            </a:r>
            <a:r>
              <a:rPr lang="en-US" sz="32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কবি কত সালে বাংলা একাডেমি সাহিত্য পুরস্কার লাভ করেন?</a:t>
            </a:r>
          </a:p>
          <a:p>
            <a:r>
              <a:rPr lang="bn-IN" sz="32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0" cap="none" spc="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31186" y="2813657"/>
            <a:ext cx="219483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51" y="2515372"/>
            <a:ext cx="2371956" cy="1623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81" y="2548540"/>
            <a:ext cx="2355869" cy="1623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511126" y="772839"/>
            <a:ext cx="4214615" cy="646331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দেখিঃ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38" y="2540685"/>
            <a:ext cx="2371956" cy="1623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18285" y="3130616"/>
            <a:ext cx="23775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২১ ফেব্রুয়ারী ১৯৫২ 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বিশ্ববিদ্যালয়ের 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আমতলায় ছাত্রদের সভা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জনসমুদ্রে পরিণত হয়।</a:t>
            </a:r>
            <a:endParaRPr lang="en-US" sz="2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0870" y="3130616"/>
            <a:ext cx="23871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ছাত্ররা ১৪৪ ধারা 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ভাঙলে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পুলিশ লাঠিচার্জ </a:t>
            </a:r>
          </a:p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 ও গুলি চালায়।</a:t>
            </a:r>
            <a:endParaRPr lang="en-US" sz="2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7844" y="5784112"/>
            <a:ext cx="4257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পুলিশের গুলিতে ঘটনাস্থলে শহিদ হন।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29723 -0.160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32135 -0.156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00781 0.237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20" y="3490476"/>
            <a:ext cx="2666265" cy="1670664"/>
          </a:xfrm>
          <a:prstGeom prst="roundRect">
            <a:avLst>
              <a:gd name="adj" fmla="val 5144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688257" y="320388"/>
            <a:ext cx="4214615" cy="646331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দেখিঃ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8" y="1467117"/>
            <a:ext cx="2820788" cy="16623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85" y="1456775"/>
            <a:ext cx="2796690" cy="16623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4" y="1456775"/>
            <a:ext cx="2814432" cy="1747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493958" y="3305167"/>
            <a:ext cx="27190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২৬ মার্চ বঙ্গবন্ধু কর্তৃক</a:t>
            </a:r>
          </a:p>
          <a:p>
            <a:pPr algn="ctr"/>
            <a:r>
              <a:rPr lang="bn-IN" sz="2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স্বাধীনতার ঘোষনা আসলে </a:t>
            </a:r>
          </a:p>
          <a:p>
            <a:pPr algn="ctr"/>
            <a:r>
              <a:rPr lang="bn-IN" sz="2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 হয় মুক্তিযুদ্ধ। </a:t>
            </a:r>
            <a:endParaRPr lang="en-US" sz="2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4010" y="3305167"/>
            <a:ext cx="26084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কয়েক লক্ষ</a:t>
            </a:r>
          </a:p>
          <a:p>
            <a:pPr algn="ctr"/>
            <a:r>
              <a:rPr lang="bn-IN" sz="2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মা-বোনের সীমাহীন কষ্ট, </a:t>
            </a:r>
          </a:p>
          <a:p>
            <a:pPr algn="ctr"/>
            <a:r>
              <a:rPr lang="bn-IN" sz="2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নিপীড়ন আর ত্যাগের</a:t>
            </a:r>
          </a:p>
          <a:p>
            <a:pPr algn="ctr"/>
            <a:r>
              <a:rPr lang="bn-IN" sz="2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বিনিময়ে অর্জিত হয় </a:t>
            </a:r>
          </a:p>
          <a:p>
            <a:pPr algn="ctr"/>
            <a:r>
              <a:rPr lang="bn-IN" sz="2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মহান স্বাধীনতা।</a:t>
            </a:r>
            <a:endParaRPr lang="en-US" sz="2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6" y="3479757"/>
            <a:ext cx="2511697" cy="17268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85" y="1502560"/>
            <a:ext cx="2847975" cy="1670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4" name="Rectangle 23"/>
          <p:cNvSpPr/>
          <p:nvPr/>
        </p:nvSpPr>
        <p:spPr>
          <a:xfrm>
            <a:off x="2980003" y="5556855"/>
            <a:ext cx="36311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 হয় স্বাধীন ও সার্বভৌম রাষ্ট্র </a:t>
            </a:r>
          </a:p>
          <a:p>
            <a:pPr algn="ctr"/>
            <a:r>
              <a:rPr lang="bn-IN" sz="2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‘গণপ্রজাতন্ত্রী বাংলাদেশ’।</a:t>
            </a:r>
            <a:endParaRPr lang="en-US" sz="2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/>
      <p:bldP spid="19" grpId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469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Ratan</dc:creator>
  <cp:lastModifiedBy>user</cp:lastModifiedBy>
  <cp:revision>99</cp:revision>
  <dcterms:created xsi:type="dcterms:W3CDTF">2018-04-22T15:36:42Z</dcterms:created>
  <dcterms:modified xsi:type="dcterms:W3CDTF">2019-10-27T14:48:23Z</dcterms:modified>
</cp:coreProperties>
</file>