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7FAF2BA-D10F-4C3A-A233-F73ACF871873}" type="datetimeFigureOut">
              <a:rPr lang="en-US" smtClean="0"/>
              <a:t>11/21/2018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14CECA-5F19-4054-ABBF-8D53920F9037}" type="slidenum">
              <a:rPr lang="en-US" smtClean="0"/>
              <a:t>‹#›</a:t>
            </a:fld>
            <a:endParaRPr lang="en-US"/>
          </a:p>
        </p:txBody>
      </p:sp>
    </p:spTree>
    <p:extLst>
      <p:ext uri="{BB962C8B-B14F-4D97-AF65-F5344CB8AC3E}">
        <p14:creationId xmlns:p14="http://schemas.microsoft.com/office/powerpoint/2010/main" val="546556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FAF2BA-D10F-4C3A-A233-F73ACF871873}" type="datetimeFigureOut">
              <a:rPr lang="en-US" smtClean="0"/>
              <a:t>11/21/2018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14CECA-5F19-4054-ABBF-8D53920F9037}" type="slidenum">
              <a:rPr lang="en-US" smtClean="0"/>
              <a:t>‹#›</a:t>
            </a:fld>
            <a:endParaRPr lang="en-US"/>
          </a:p>
        </p:txBody>
      </p:sp>
    </p:spTree>
    <p:extLst>
      <p:ext uri="{BB962C8B-B14F-4D97-AF65-F5344CB8AC3E}">
        <p14:creationId xmlns:p14="http://schemas.microsoft.com/office/powerpoint/2010/main" val="3893457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FAF2BA-D10F-4C3A-A233-F73ACF871873}" type="datetimeFigureOut">
              <a:rPr lang="en-US" smtClean="0"/>
              <a:t>11/21/2018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14CECA-5F19-4054-ABBF-8D53920F9037}" type="slidenum">
              <a:rPr lang="en-US" smtClean="0"/>
              <a:t>‹#›</a:t>
            </a:fld>
            <a:endParaRPr lang="en-US"/>
          </a:p>
        </p:txBody>
      </p:sp>
    </p:spTree>
    <p:extLst>
      <p:ext uri="{BB962C8B-B14F-4D97-AF65-F5344CB8AC3E}">
        <p14:creationId xmlns:p14="http://schemas.microsoft.com/office/powerpoint/2010/main" val="3678451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FAF2BA-D10F-4C3A-A233-F73ACF871873}" type="datetimeFigureOut">
              <a:rPr lang="en-US" smtClean="0"/>
              <a:t>11/21/2018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14CECA-5F19-4054-ABBF-8D53920F9037}" type="slidenum">
              <a:rPr lang="en-US" smtClean="0"/>
              <a:t>‹#›</a:t>
            </a:fld>
            <a:endParaRPr lang="en-US"/>
          </a:p>
        </p:txBody>
      </p:sp>
    </p:spTree>
    <p:extLst>
      <p:ext uri="{BB962C8B-B14F-4D97-AF65-F5344CB8AC3E}">
        <p14:creationId xmlns:p14="http://schemas.microsoft.com/office/powerpoint/2010/main" val="382720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FAF2BA-D10F-4C3A-A233-F73ACF871873}" type="datetimeFigureOut">
              <a:rPr lang="en-US" smtClean="0"/>
              <a:t>11/21/2018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14CECA-5F19-4054-ABBF-8D53920F9037}" type="slidenum">
              <a:rPr lang="en-US" smtClean="0"/>
              <a:t>‹#›</a:t>
            </a:fld>
            <a:endParaRPr lang="en-US"/>
          </a:p>
        </p:txBody>
      </p:sp>
    </p:spTree>
    <p:extLst>
      <p:ext uri="{BB962C8B-B14F-4D97-AF65-F5344CB8AC3E}">
        <p14:creationId xmlns:p14="http://schemas.microsoft.com/office/powerpoint/2010/main" val="110951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7FAF2BA-D10F-4C3A-A233-F73ACF871873}" type="datetimeFigureOut">
              <a:rPr lang="en-US" smtClean="0"/>
              <a:t>11/21/2018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14CECA-5F19-4054-ABBF-8D53920F9037}" type="slidenum">
              <a:rPr lang="en-US" smtClean="0"/>
              <a:t>‹#›</a:t>
            </a:fld>
            <a:endParaRPr lang="en-US"/>
          </a:p>
        </p:txBody>
      </p:sp>
    </p:spTree>
    <p:extLst>
      <p:ext uri="{BB962C8B-B14F-4D97-AF65-F5344CB8AC3E}">
        <p14:creationId xmlns:p14="http://schemas.microsoft.com/office/powerpoint/2010/main" val="611410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7FAF2BA-D10F-4C3A-A233-F73ACF871873}" type="datetimeFigureOut">
              <a:rPr lang="en-US" smtClean="0"/>
              <a:t>11/21/2018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14CECA-5F19-4054-ABBF-8D53920F9037}" type="slidenum">
              <a:rPr lang="en-US" smtClean="0"/>
              <a:t>‹#›</a:t>
            </a:fld>
            <a:endParaRPr lang="en-US"/>
          </a:p>
        </p:txBody>
      </p:sp>
    </p:spTree>
    <p:extLst>
      <p:ext uri="{BB962C8B-B14F-4D97-AF65-F5344CB8AC3E}">
        <p14:creationId xmlns:p14="http://schemas.microsoft.com/office/powerpoint/2010/main" val="2888562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7FAF2BA-D10F-4C3A-A233-F73ACF871873}" type="datetimeFigureOut">
              <a:rPr lang="en-US" smtClean="0"/>
              <a:t>11/21/2018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14CECA-5F19-4054-ABBF-8D53920F9037}" type="slidenum">
              <a:rPr lang="en-US" smtClean="0"/>
              <a:t>‹#›</a:t>
            </a:fld>
            <a:endParaRPr lang="en-US"/>
          </a:p>
        </p:txBody>
      </p:sp>
    </p:spTree>
    <p:extLst>
      <p:ext uri="{BB962C8B-B14F-4D97-AF65-F5344CB8AC3E}">
        <p14:creationId xmlns:p14="http://schemas.microsoft.com/office/powerpoint/2010/main" val="3495582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FAF2BA-D10F-4C3A-A233-F73ACF871873}" type="datetimeFigureOut">
              <a:rPr lang="en-US" smtClean="0"/>
              <a:t>11/21/2018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14CECA-5F19-4054-ABBF-8D53920F9037}" type="slidenum">
              <a:rPr lang="en-US" smtClean="0"/>
              <a:t>‹#›</a:t>
            </a:fld>
            <a:endParaRPr lang="en-US"/>
          </a:p>
        </p:txBody>
      </p:sp>
    </p:spTree>
    <p:extLst>
      <p:ext uri="{BB962C8B-B14F-4D97-AF65-F5344CB8AC3E}">
        <p14:creationId xmlns:p14="http://schemas.microsoft.com/office/powerpoint/2010/main" val="23497140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FAF2BA-D10F-4C3A-A233-F73ACF871873}" type="datetimeFigureOut">
              <a:rPr lang="en-US" smtClean="0"/>
              <a:t>11/21/2018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14CECA-5F19-4054-ABBF-8D53920F9037}" type="slidenum">
              <a:rPr lang="en-US" smtClean="0"/>
              <a:t>‹#›</a:t>
            </a:fld>
            <a:endParaRPr lang="en-US"/>
          </a:p>
        </p:txBody>
      </p:sp>
    </p:spTree>
    <p:extLst>
      <p:ext uri="{BB962C8B-B14F-4D97-AF65-F5344CB8AC3E}">
        <p14:creationId xmlns:p14="http://schemas.microsoft.com/office/powerpoint/2010/main" val="900118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FAF2BA-D10F-4C3A-A233-F73ACF871873}" type="datetimeFigureOut">
              <a:rPr lang="en-US" smtClean="0"/>
              <a:t>11/21/2018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14CECA-5F19-4054-ABBF-8D53920F9037}" type="slidenum">
              <a:rPr lang="en-US" smtClean="0"/>
              <a:t>‹#›</a:t>
            </a:fld>
            <a:endParaRPr lang="en-US"/>
          </a:p>
        </p:txBody>
      </p:sp>
    </p:spTree>
    <p:extLst>
      <p:ext uri="{BB962C8B-B14F-4D97-AF65-F5344CB8AC3E}">
        <p14:creationId xmlns:p14="http://schemas.microsoft.com/office/powerpoint/2010/main" val="1225131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FAF2BA-D10F-4C3A-A233-F73ACF871873}" type="datetimeFigureOut">
              <a:rPr lang="en-US" smtClean="0"/>
              <a:t>11/21/2018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14CECA-5F19-4054-ABBF-8D53920F9037}" type="slidenum">
              <a:rPr lang="en-US" smtClean="0"/>
              <a:t>‹#›</a:t>
            </a:fld>
            <a:endParaRPr lang="en-US"/>
          </a:p>
        </p:txBody>
      </p:sp>
    </p:spTree>
    <p:extLst>
      <p:ext uri="{BB962C8B-B14F-4D97-AF65-F5344CB8AC3E}">
        <p14:creationId xmlns:p14="http://schemas.microsoft.com/office/powerpoint/2010/main" val="27976794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7577" y="231820"/>
            <a:ext cx="11668260" cy="63621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3600" dirty="0" smtClean="0"/>
              <a:t>5-النص </a:t>
            </a:r>
            <a:r>
              <a:rPr lang="ar-SA" sz="3600" dirty="0"/>
              <a:t>المدروس:</a:t>
            </a:r>
            <a:endParaRPr lang="en-US" sz="3600" dirty="0"/>
          </a:p>
          <a:p>
            <a:pPr algn="r"/>
            <a:r>
              <a:rPr lang="ar-SA" sz="3600" dirty="0"/>
              <a:t>اِقْرَأُالنَّصَّ التَّالِىْ ثُمَّ اَجِبْ عَنِ الْاَسْئَلَةِ الْمُلْحِقَةِ:</a:t>
            </a:r>
            <a:endParaRPr lang="en-US" sz="3600" dirty="0"/>
          </a:p>
          <a:p>
            <a:pPr algn="just"/>
            <a:r>
              <a:rPr lang="ar-SA" sz="3600" dirty="0"/>
              <a:t>اَلْاُمَمُ الْمتَّحِدَةُ هِىَ مُنَظَّمَةٌ دُوَلِيَّةٌ اُسِّسَتٌ عَقِبَ الْحَرْبِ الْعَالَمِيَّةِ الثَّانِيَةِ فِىْ عَامِ 1945 ب51 بَلْدًا مُلْتَزِمًا بِصَوْنِ السَّلَامِ وَالْاَمْنِ الدُّوَلِيِّيْنَ. وَتَنْمِيَةِ الْعَلَاقَاتِ الْوُدِّيَّةِ بَيْنَ الْاُمَمِ وَتَعْزِيْزِ التَّقَدُّمِ الْاِجْتِمَاعِىِّ, وَتَحْسِيْنِ مُسْتَوَيَاتِ الْمَعِيَّشَةِ وَحُقُوْقِ الْاِنْسَانِ.</a:t>
            </a:r>
            <a:endParaRPr lang="en-US" sz="3600" dirty="0"/>
          </a:p>
          <a:p>
            <a:pPr algn="just"/>
            <a:r>
              <a:rPr lang="ar-SA" sz="3600" dirty="0"/>
              <a:t>وَتَسْتَطِيْعُ الْمُنَظَّمَةُ نَظْرًا لِطَابِعِهَا الدُّوَلِىِّ الْفَرِيْدِ وَالصَّلَاحِيَّاتِ الْمَمْنُوْحَةِ فِىْ مِيْثَاقِ تَأسِيْسِهَا اَنْ تَتَّخِذَ اِجْرَاءَاةِ بِشَأْنِ نِطَاقٍ وَاسِعٍ مِنَ الْقَضَايَا, كَمَا اَنَّهَا تُوَفِّرُ نُنْتَدَّى لِلدُّوَلِ 193 الْاَعْضَاءِ فِيْهَا لِلتَّعْبِيْرِ فِيْهِ عَنْ اَرَائِهَا  مِنْ خِلَالِ الْجَمْعِيَّةِ الْعَامَّةِ وَمَجْلِسِ الْاَمْنِ وَالْمَجْلِسِ الْاِقْتِصَادِىِّ وَالْاِجْتِمَاعِىِّ وَغَيْرِهَا مِنَ الْمَجَالِسِ وَاللِّجَانِ.</a:t>
            </a:r>
            <a:endParaRPr lang="en-US" sz="3600" dirty="0"/>
          </a:p>
        </p:txBody>
      </p:sp>
    </p:spTree>
    <p:extLst>
      <p:ext uri="{BB962C8B-B14F-4D97-AF65-F5344CB8AC3E}">
        <p14:creationId xmlns:p14="http://schemas.microsoft.com/office/powerpoint/2010/main" val="3579471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by="(-#ppt_w*2)" calcmode="lin" valueType="num">
                                      <p:cBhvr rctx="PPT">
                                        <p:cTn id="7" dur="500" autoRev="1" fill="hold">
                                          <p:stCondLst>
                                            <p:cond delay="0"/>
                                          </p:stCondLst>
                                        </p:cTn>
                                        <p:tgtEl>
                                          <p:spTgt spid="4"/>
                                        </p:tgtEl>
                                        <p:attrNameLst>
                                          <p:attrName>ppt_w</p:attrName>
                                        </p:attrNameLst>
                                      </p:cBhvr>
                                    </p:anim>
                                    <p:anim by="(#ppt_w*0.50)" calcmode="lin" valueType="num">
                                      <p:cBhvr>
                                        <p:cTn id="8" dur="500" decel="50000" autoRev="1" fill="hold">
                                          <p:stCondLst>
                                            <p:cond delay="0"/>
                                          </p:stCondLst>
                                        </p:cTn>
                                        <p:tgtEl>
                                          <p:spTgt spid="4"/>
                                        </p:tgtEl>
                                        <p:attrNameLst>
                                          <p:attrName>ppt_x</p:attrName>
                                        </p:attrNameLst>
                                      </p:cBhvr>
                                    </p:anim>
                                    <p:anim from="(-#ppt_h/2)" to="(#ppt_y)" calcmode="lin" valueType="num">
                                      <p:cBhvr>
                                        <p:cTn id="9" dur="1000" fill="hold">
                                          <p:stCondLst>
                                            <p:cond delay="0"/>
                                          </p:stCondLst>
                                        </p:cTn>
                                        <p:tgtEl>
                                          <p:spTgt spid="4"/>
                                        </p:tgtEl>
                                        <p:attrNameLst>
                                          <p:attrName>ppt_y</p:attrName>
                                        </p:attrNameLst>
                                      </p:cBhvr>
                                    </p:anim>
                                    <p:animRot by="21600000">
                                      <p:cBhvr>
                                        <p:cTn id="10" dur="1000" fill="hold">
                                          <p:stCondLst>
                                            <p:cond delay="0"/>
                                          </p:stCondLst>
                                        </p:cTn>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6062" y="218941"/>
            <a:ext cx="11745532" cy="64909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ar-SA" sz="2000" dirty="0" smtClean="0"/>
          </a:p>
          <a:p>
            <a:endParaRPr lang="ar-SA" sz="2000" dirty="0"/>
          </a:p>
          <a:p>
            <a:endParaRPr lang="ar-SA" sz="2000" dirty="0" smtClean="0"/>
          </a:p>
          <a:p>
            <a:endParaRPr lang="ar-SA" sz="2000" dirty="0"/>
          </a:p>
          <a:p>
            <a:endParaRPr lang="ar-SA" sz="2000" dirty="0" smtClean="0"/>
          </a:p>
          <a:p>
            <a:endParaRPr lang="ar-SA" sz="2000" dirty="0"/>
          </a:p>
          <a:p>
            <a:endParaRPr lang="ar-SA" sz="2000" dirty="0" smtClean="0"/>
          </a:p>
          <a:p>
            <a:endParaRPr lang="ar-SA" sz="2000" dirty="0"/>
          </a:p>
          <a:p>
            <a:endParaRPr lang="ar-SA" sz="2000" dirty="0" smtClean="0"/>
          </a:p>
          <a:p>
            <a:endParaRPr lang="ar-SA" sz="2000" dirty="0" smtClean="0"/>
          </a:p>
          <a:p>
            <a:endParaRPr lang="ar-SA" sz="2000" dirty="0"/>
          </a:p>
          <a:p>
            <a:endParaRPr lang="ar-SA" sz="2000" dirty="0" smtClean="0"/>
          </a:p>
          <a:p>
            <a:endParaRPr lang="ar-SA" sz="2000" dirty="0"/>
          </a:p>
          <a:p>
            <a:endParaRPr lang="ar-SA" sz="2000" dirty="0" smtClean="0"/>
          </a:p>
          <a:p>
            <a:endParaRPr lang="ar-SA" sz="2000" dirty="0" smtClean="0"/>
          </a:p>
          <a:p>
            <a:endParaRPr lang="ar-SA" sz="2000" dirty="0"/>
          </a:p>
          <a:p>
            <a:endParaRPr lang="ar-SA" sz="2000" dirty="0" smtClean="0"/>
          </a:p>
          <a:p>
            <a:endParaRPr lang="ar-SA" sz="2000" dirty="0"/>
          </a:p>
          <a:p>
            <a:endParaRPr lang="en-US" sz="2000" dirty="0"/>
          </a:p>
        </p:txBody>
      </p:sp>
      <p:sp>
        <p:nvSpPr>
          <p:cNvPr id="5" name="Oval 4"/>
          <p:cNvSpPr/>
          <p:nvPr/>
        </p:nvSpPr>
        <p:spPr>
          <a:xfrm>
            <a:off x="3155324" y="579549"/>
            <a:ext cx="7611414" cy="708338"/>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dirty="0" smtClean="0">
                <a:solidFill>
                  <a:srgbClr val="FF0000"/>
                </a:solidFill>
              </a:rPr>
              <a:t>1-اَلْاَسْئِلَةُ مِنَ النَّصِّ وَاَجْوِبَتُهَا</a:t>
            </a:r>
            <a:r>
              <a:rPr lang="ar-SA" sz="3200" dirty="0" smtClean="0"/>
              <a:t>:</a:t>
            </a:r>
            <a:endParaRPr lang="en-US" sz="3200" dirty="0" smtClean="0"/>
          </a:p>
        </p:txBody>
      </p:sp>
      <p:sp>
        <p:nvSpPr>
          <p:cNvPr id="6" name="Rectangle 5"/>
          <p:cNvSpPr/>
          <p:nvPr/>
        </p:nvSpPr>
        <p:spPr>
          <a:xfrm>
            <a:off x="6387922" y="1468192"/>
            <a:ext cx="5306096" cy="656822"/>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smtClean="0"/>
              <a:t>الف) مَتَى أُسِّسَتِ الْاُمَمُ الْمُتَّحِدَةُ؟ وَلِمَاذَا؟</a:t>
            </a:r>
            <a:endParaRPr lang="en-US" sz="3200"/>
          </a:p>
        </p:txBody>
      </p:sp>
      <p:sp>
        <p:nvSpPr>
          <p:cNvPr id="7" name="Rectangle 6"/>
          <p:cNvSpPr/>
          <p:nvPr/>
        </p:nvSpPr>
        <p:spPr>
          <a:xfrm>
            <a:off x="283335" y="1468191"/>
            <a:ext cx="10573555" cy="1493949"/>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ar-SA" sz="3200" dirty="0" smtClean="0"/>
              <a:t>جواب: أُسِّسَتِ الْاُمَمُ الْمُتَّحِدَةُ سَنَةَ 1945 م, وَاِنَّهَا أُسِّسَتْ لِصِيَانَةِ الْأَمْنِ وَالسَّلَامِ وَتَنْمِيَةِ الْعَلَاقَاتِ الْوُدِّيَّةِ بَيْنَ الْاُمَمِ وَتَقْوِيَةِ التَّقَدُّمِ الْاِجْتِمَاعِىِّ وَتَحْسِيْنِ مُسْتَوَيَاتِ الْمَعِيْشَةِ وَحُقُوْقِ الْاِنْسَانِ.</a:t>
            </a:r>
            <a:endParaRPr lang="en-US" sz="3200" dirty="0"/>
          </a:p>
        </p:txBody>
      </p:sp>
      <p:sp>
        <p:nvSpPr>
          <p:cNvPr id="8" name="Rectangle 7"/>
          <p:cNvSpPr/>
          <p:nvPr/>
        </p:nvSpPr>
        <p:spPr>
          <a:xfrm>
            <a:off x="2562896" y="3129566"/>
            <a:ext cx="9131122" cy="65682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smtClean="0">
                <a:solidFill>
                  <a:schemeClr val="tx1"/>
                </a:solidFill>
              </a:rPr>
              <a:t>ب) كَيْفَ تَسْتَطِيْعُ الْاُمَمُ الْمُتَّحِدَةُ اَنْ تُجْرِىَ نِظَامَهَا عَلَى طَابِعِهَا الدُّوَلِىِّ؟</a:t>
            </a:r>
            <a:endParaRPr lang="en-US" sz="3200">
              <a:solidFill>
                <a:schemeClr val="tx1"/>
              </a:solidFill>
            </a:endParaRPr>
          </a:p>
        </p:txBody>
      </p:sp>
      <p:sp>
        <p:nvSpPr>
          <p:cNvPr id="9" name="Rectangle 8"/>
          <p:cNvSpPr/>
          <p:nvPr/>
        </p:nvSpPr>
        <p:spPr>
          <a:xfrm>
            <a:off x="283335" y="3129566"/>
            <a:ext cx="10818254" cy="108182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ar-SA" sz="2800" dirty="0" smtClean="0">
              <a:solidFill>
                <a:srgbClr val="FF0000"/>
              </a:solidFill>
            </a:endParaRPr>
          </a:p>
          <a:p>
            <a:r>
              <a:rPr lang="ar-SA" sz="2800" dirty="0" smtClean="0">
                <a:solidFill>
                  <a:srgbClr val="FF0000"/>
                </a:solidFill>
              </a:rPr>
              <a:t>جواب: تَسْتَطِيْعُ الْاُمَمُ الْمُتَّحِدَةُ عَلِى طَابِعِهَا الدُّوَلِىِّ اَنْ تُجْرِىَ نِظَامَهَا بِصَلَاحِيَّتِهَا الْمَمْنُوْحَةِ فِىْ مِيْثَاقِ تَأْسِيْسِهَا.</a:t>
            </a:r>
            <a:endParaRPr lang="en-US" sz="2800" dirty="0" smtClean="0">
              <a:solidFill>
                <a:srgbClr val="FF0000"/>
              </a:solidFill>
            </a:endParaRPr>
          </a:p>
          <a:p>
            <a:pPr algn="ctr"/>
            <a:endParaRPr lang="en-US" dirty="0">
              <a:solidFill>
                <a:srgbClr val="FF0000"/>
              </a:solidFill>
            </a:endParaRPr>
          </a:p>
        </p:txBody>
      </p:sp>
      <p:sp>
        <p:nvSpPr>
          <p:cNvPr id="10" name="Rectangle 9"/>
          <p:cNvSpPr/>
          <p:nvPr/>
        </p:nvSpPr>
        <p:spPr>
          <a:xfrm>
            <a:off x="4288665" y="4340179"/>
            <a:ext cx="7405353" cy="579549"/>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smtClean="0"/>
              <a:t>ج) كَمْ دَوْلَةٌ اِشْتَرَكَتْ كَعُضْوٍ تَأْسِيْسِىٍّ لِلْاُمَمِ الْمُتَّحِدَةِ.</a:t>
            </a:r>
            <a:endParaRPr lang="en-US" sz="3200"/>
          </a:p>
        </p:txBody>
      </p:sp>
      <p:sp>
        <p:nvSpPr>
          <p:cNvPr id="11" name="Rectangle 10"/>
          <p:cNvSpPr/>
          <p:nvPr/>
        </p:nvSpPr>
        <p:spPr>
          <a:xfrm>
            <a:off x="206062" y="4340179"/>
            <a:ext cx="8087932" cy="57954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dirty="0" smtClean="0">
                <a:solidFill>
                  <a:srgbClr val="00B050"/>
                </a:solidFill>
              </a:rPr>
              <a:t>جواب: اِشْتَرَكَتْ 51 بَلَدًا كَعُضْوٍ تَأْسِيْسِىٍّ لِلْاُمَمِ الْمُتَّحِدَةِ.</a:t>
            </a:r>
            <a:endParaRPr lang="en-US" sz="3200" dirty="0" smtClean="0">
              <a:solidFill>
                <a:srgbClr val="00B050"/>
              </a:solidFill>
            </a:endParaRPr>
          </a:p>
        </p:txBody>
      </p:sp>
      <p:sp>
        <p:nvSpPr>
          <p:cNvPr id="12" name="Rectangle 11"/>
          <p:cNvSpPr/>
          <p:nvPr/>
        </p:nvSpPr>
        <p:spPr>
          <a:xfrm>
            <a:off x="7379594" y="5035639"/>
            <a:ext cx="4314424" cy="56667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smtClean="0">
                <a:solidFill>
                  <a:srgbClr val="FFFF00"/>
                </a:solidFill>
              </a:rPr>
              <a:t>د) اَعْضَاءُ الْاُمَمِ الْمُتَّحِدَةِ كَمْ هِىَ؟</a:t>
            </a:r>
            <a:endParaRPr lang="en-US" sz="3200">
              <a:solidFill>
                <a:srgbClr val="FFFF00"/>
              </a:solidFill>
            </a:endParaRPr>
          </a:p>
        </p:txBody>
      </p:sp>
      <p:sp>
        <p:nvSpPr>
          <p:cNvPr id="14" name="Rectangle 13"/>
          <p:cNvSpPr/>
          <p:nvPr/>
        </p:nvSpPr>
        <p:spPr>
          <a:xfrm>
            <a:off x="1944712" y="5035639"/>
            <a:ext cx="5512158" cy="56667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ar-SA" sz="3200" smtClean="0">
                <a:solidFill>
                  <a:srgbClr val="00B0F0"/>
                </a:solidFill>
              </a:rPr>
              <a:t>جواب: اَعْضَاءُ الْاُمَمِ الْمُتَّحِدَةِ 193 دَوْلَةٌ.</a:t>
            </a:r>
            <a:endParaRPr lang="ar-SA" sz="3200" dirty="0" smtClean="0">
              <a:solidFill>
                <a:srgbClr val="00B0F0"/>
              </a:solidFill>
            </a:endParaRPr>
          </a:p>
        </p:txBody>
      </p:sp>
      <p:sp>
        <p:nvSpPr>
          <p:cNvPr id="15" name="Rectangle 14"/>
          <p:cNvSpPr/>
          <p:nvPr/>
        </p:nvSpPr>
        <p:spPr>
          <a:xfrm>
            <a:off x="6632620" y="5653826"/>
            <a:ext cx="5061399" cy="502276"/>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dirty="0" smtClean="0"/>
              <a:t>و) اُكْتُبْ ثَلَاثَ لَجَنَاتٍ لِلْاُمَمِ الْمُتَّحِدَةِ.</a:t>
            </a:r>
            <a:endParaRPr lang="en-US" sz="3200" dirty="0"/>
          </a:p>
        </p:txBody>
      </p:sp>
      <p:sp>
        <p:nvSpPr>
          <p:cNvPr id="16" name="Rectangle 15"/>
          <p:cNvSpPr/>
          <p:nvPr/>
        </p:nvSpPr>
        <p:spPr>
          <a:xfrm>
            <a:off x="386367" y="5653825"/>
            <a:ext cx="9994005" cy="9659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ar-SA" sz="3200" smtClean="0">
                <a:solidFill>
                  <a:srgbClr val="7030A0"/>
                </a:solidFill>
              </a:rPr>
              <a:t>جواب: ثَلَاثُ لَجَنَاتٍ لِلْاُمَمِ الْمُتَّحِدَةِ هِىَ: 1 الْجَمْعِيَّةُ الْعَامَّةُ. 2 مَجْلِسُ الْامْنِ. 3 اَلْمَجْلِسُ الْاِقْتِصَادِىُّ وَالْاِجْتِمَاعِىُّ.</a:t>
            </a:r>
            <a:endParaRPr lang="en-US" sz="3200" dirty="0">
              <a:solidFill>
                <a:srgbClr val="7030A0"/>
              </a:solidFill>
            </a:endParaRPr>
          </a:p>
        </p:txBody>
      </p:sp>
    </p:spTree>
    <p:extLst>
      <p:ext uri="{BB962C8B-B14F-4D97-AF65-F5344CB8AC3E}">
        <p14:creationId xmlns:p14="http://schemas.microsoft.com/office/powerpoint/2010/main" val="3005577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right)">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0-#ppt_w/2"/>
                                          </p:val>
                                        </p:tav>
                                        <p:tav tm="100000">
                                          <p:val>
                                            <p:strVal val="#ppt_x"/>
                                          </p:val>
                                        </p:tav>
                                      </p:tavLst>
                                    </p:anim>
                                    <p:anim calcmode="lin" valueType="num">
                                      <p:cBhvr additive="base">
                                        <p:cTn id="18"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1+#ppt_w/2"/>
                                          </p:val>
                                        </p:tav>
                                        <p:tav tm="100000">
                                          <p:val>
                                            <p:strVal val="#ppt_x"/>
                                          </p:val>
                                        </p:tav>
                                      </p:tavLst>
                                    </p:anim>
                                    <p:anim calcmode="lin" valueType="num">
                                      <p:cBhvr additive="base">
                                        <p:cTn id="24"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1+#ppt_w/2"/>
                                          </p:val>
                                        </p:tav>
                                        <p:tav tm="100000">
                                          <p:val>
                                            <p:strVal val="#ppt_x"/>
                                          </p:val>
                                        </p:tav>
                                      </p:tavLst>
                                    </p:anim>
                                    <p:anim calcmode="lin" valueType="num">
                                      <p:cBhvr additive="base">
                                        <p:cTn id="30"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2" presetClass="entr" presetSubtype="2"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wipe(right)">
                                      <p:cBhvr>
                                        <p:cTn id="35" dur="500"/>
                                        <p:tgtEl>
                                          <p:spTgt spid="10"/>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9" fill="hold" grpId="0" nodeType="clickEffect">
                                  <p:stCondLst>
                                    <p:cond delay="0"/>
                                  </p:stCondLst>
                                  <p:childTnLst>
                                    <p:set>
                                      <p:cBhvr>
                                        <p:cTn id="39" dur="1" fill="hold">
                                          <p:stCondLst>
                                            <p:cond delay="0"/>
                                          </p:stCondLst>
                                        </p:cTn>
                                        <p:tgtEl>
                                          <p:spTgt spid="11"/>
                                        </p:tgtEl>
                                        <p:attrNameLst>
                                          <p:attrName>style.visibility</p:attrName>
                                        </p:attrNameLst>
                                      </p:cBhvr>
                                      <p:to>
                                        <p:strVal val="visible"/>
                                      </p:to>
                                    </p:set>
                                    <p:anim calcmode="lin" valueType="num">
                                      <p:cBhvr additive="base">
                                        <p:cTn id="40" dur="500" fill="hold"/>
                                        <p:tgtEl>
                                          <p:spTgt spid="11"/>
                                        </p:tgtEl>
                                        <p:attrNameLst>
                                          <p:attrName>ppt_x</p:attrName>
                                        </p:attrNameLst>
                                      </p:cBhvr>
                                      <p:tavLst>
                                        <p:tav tm="0">
                                          <p:val>
                                            <p:strVal val="0-#ppt_w/2"/>
                                          </p:val>
                                        </p:tav>
                                        <p:tav tm="100000">
                                          <p:val>
                                            <p:strVal val="#ppt_x"/>
                                          </p:val>
                                        </p:tav>
                                      </p:tavLst>
                                    </p:anim>
                                    <p:anim calcmode="lin" valueType="num">
                                      <p:cBhvr additive="base">
                                        <p:cTn id="41" dur="500" fill="hold"/>
                                        <p:tgtEl>
                                          <p:spTgt spid="11"/>
                                        </p:tgtEl>
                                        <p:attrNameLst>
                                          <p:attrName>ppt_y</p:attrName>
                                        </p:attrNameLst>
                                      </p:cBhvr>
                                      <p:tavLst>
                                        <p:tav tm="0">
                                          <p:val>
                                            <p:strVal val="0-#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16" presetClass="entr" presetSubtype="37" fill="hold" grpId="0" nodeType="clickEffect">
                                  <p:stCondLst>
                                    <p:cond delay="0"/>
                                  </p:stCondLst>
                                  <p:childTnLst>
                                    <p:set>
                                      <p:cBhvr>
                                        <p:cTn id="45" dur="1" fill="hold">
                                          <p:stCondLst>
                                            <p:cond delay="0"/>
                                          </p:stCondLst>
                                        </p:cTn>
                                        <p:tgtEl>
                                          <p:spTgt spid="12"/>
                                        </p:tgtEl>
                                        <p:attrNameLst>
                                          <p:attrName>style.visibility</p:attrName>
                                        </p:attrNameLst>
                                      </p:cBhvr>
                                      <p:to>
                                        <p:strVal val="visible"/>
                                      </p:to>
                                    </p:set>
                                    <p:animEffect transition="in" filter="barn(outVertical)">
                                      <p:cBhvr>
                                        <p:cTn id="46" dur="500"/>
                                        <p:tgtEl>
                                          <p:spTgt spid="12"/>
                                        </p:tgtEl>
                                      </p:cBhvr>
                                    </p:animEffect>
                                  </p:childTnLst>
                                </p:cTn>
                              </p:par>
                            </p:childTnLst>
                          </p:cTn>
                        </p:par>
                      </p:childTnLst>
                    </p:cTn>
                  </p:par>
                  <p:par>
                    <p:cTn id="47" fill="hold">
                      <p:stCondLst>
                        <p:cond delay="indefinite"/>
                      </p:stCondLst>
                      <p:childTnLst>
                        <p:par>
                          <p:cTn id="48" fill="hold">
                            <p:stCondLst>
                              <p:cond delay="0"/>
                            </p:stCondLst>
                            <p:childTnLst>
                              <p:par>
                                <p:cTn id="49" presetID="6" presetClass="entr" presetSubtype="16"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animEffect transition="in" filter="circle(in)">
                                      <p:cBhvr>
                                        <p:cTn id="51" dur="2000"/>
                                        <p:tgtEl>
                                          <p:spTgt spid="14"/>
                                        </p:tgtEl>
                                      </p:cBhvr>
                                    </p:animEffect>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5"/>
                                        </p:tgtEl>
                                        <p:attrNameLst>
                                          <p:attrName>style.visibility</p:attrName>
                                        </p:attrNameLst>
                                      </p:cBhvr>
                                      <p:to>
                                        <p:strVal val="visible"/>
                                      </p:to>
                                    </p:set>
                                    <p:animEffect transition="in" filter="fade">
                                      <p:cBhvr>
                                        <p:cTn id="56" dur="1000"/>
                                        <p:tgtEl>
                                          <p:spTgt spid="15"/>
                                        </p:tgtEl>
                                      </p:cBhvr>
                                    </p:animEffect>
                                    <p:anim calcmode="lin" valueType="num">
                                      <p:cBhvr>
                                        <p:cTn id="57" dur="1000" fill="hold"/>
                                        <p:tgtEl>
                                          <p:spTgt spid="15"/>
                                        </p:tgtEl>
                                        <p:attrNameLst>
                                          <p:attrName>ppt_x</p:attrName>
                                        </p:attrNameLst>
                                      </p:cBhvr>
                                      <p:tavLst>
                                        <p:tav tm="0">
                                          <p:val>
                                            <p:strVal val="#ppt_x"/>
                                          </p:val>
                                        </p:tav>
                                        <p:tav tm="100000">
                                          <p:val>
                                            <p:strVal val="#ppt_x"/>
                                          </p:val>
                                        </p:tav>
                                      </p:tavLst>
                                    </p:anim>
                                    <p:anim calcmode="lin" valueType="num">
                                      <p:cBhvr>
                                        <p:cTn id="58"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6" presetClass="entr" presetSubtype="16" fill="hold" grpId="0" nodeType="clickEffect">
                                  <p:stCondLst>
                                    <p:cond delay="0"/>
                                  </p:stCondLst>
                                  <p:childTnLst>
                                    <p:set>
                                      <p:cBhvr>
                                        <p:cTn id="62" dur="1" fill="hold">
                                          <p:stCondLst>
                                            <p:cond delay="0"/>
                                          </p:stCondLst>
                                        </p:cTn>
                                        <p:tgtEl>
                                          <p:spTgt spid="16"/>
                                        </p:tgtEl>
                                        <p:attrNameLst>
                                          <p:attrName>style.visibility</p:attrName>
                                        </p:attrNameLst>
                                      </p:cBhvr>
                                      <p:to>
                                        <p:strVal val="visible"/>
                                      </p:to>
                                    </p:set>
                                    <p:animEffect transition="in" filter="circle(in)">
                                      <p:cBhvr>
                                        <p:cTn id="63" dur="2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14" grpId="0" animBg="1"/>
      <p:bldP spid="15" grpId="0" animBg="1"/>
      <p:bldP spid="1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0304" y="64394"/>
            <a:ext cx="11835685" cy="6478073"/>
          </a:xfrm>
          <a:prstGeom prst="rect">
            <a:avLst/>
          </a:prstGeom>
        </p:spPr>
        <p:style>
          <a:lnRef idx="2">
            <a:schemeClr val="accent1">
              <a:shade val="50000"/>
            </a:schemeClr>
          </a:lnRef>
          <a:fillRef idx="1002">
            <a:schemeClr val="dk1"/>
          </a:fillRef>
          <a:effectRef idx="0">
            <a:schemeClr val="accent1"/>
          </a:effectRef>
          <a:fontRef idx="minor">
            <a:schemeClr val="lt1"/>
          </a:fontRef>
        </p:style>
        <p:txBody>
          <a:bodyPr rtlCol="0" anchor="ctr"/>
          <a:lstStyle/>
          <a:p>
            <a:endParaRPr lang="ar-SA" dirty="0" smtClean="0"/>
          </a:p>
          <a:p>
            <a:endParaRPr lang="ar-SA" dirty="0"/>
          </a:p>
          <a:p>
            <a:endParaRPr lang="ar-SA" dirty="0" smtClean="0"/>
          </a:p>
          <a:p>
            <a:endParaRPr lang="ar-SA" dirty="0"/>
          </a:p>
          <a:p>
            <a:endParaRPr lang="ar-SA" dirty="0" smtClean="0"/>
          </a:p>
          <a:p>
            <a:endParaRPr lang="ar-SA" dirty="0" smtClean="0"/>
          </a:p>
          <a:p>
            <a:endParaRPr lang="ar-SA" dirty="0"/>
          </a:p>
          <a:p>
            <a:endParaRPr lang="ar-SA" dirty="0" smtClean="0"/>
          </a:p>
          <a:p>
            <a:endParaRPr lang="ar-SA" dirty="0"/>
          </a:p>
          <a:p>
            <a:endParaRPr lang="ar-SA" dirty="0" smtClean="0"/>
          </a:p>
          <a:p>
            <a:endParaRPr lang="ar-SA" dirty="0"/>
          </a:p>
        </p:txBody>
      </p:sp>
      <p:sp>
        <p:nvSpPr>
          <p:cNvPr id="5" name="Oval 4"/>
          <p:cNvSpPr/>
          <p:nvPr/>
        </p:nvSpPr>
        <p:spPr>
          <a:xfrm>
            <a:off x="1210614" y="141669"/>
            <a:ext cx="9787943" cy="88864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dirty="0" smtClean="0"/>
              <a:t>2-اَلْاَسْئَلَةُ الْمُتَعَلِّقَةُ بِالنَّصِّ وَاَجْوِبَتُهَا:</a:t>
            </a:r>
            <a:endParaRPr lang="en-US" sz="3200" dirty="0" smtClean="0"/>
          </a:p>
        </p:txBody>
      </p:sp>
      <p:sp>
        <p:nvSpPr>
          <p:cNvPr id="6" name="Rectangle 5"/>
          <p:cNvSpPr/>
          <p:nvPr/>
        </p:nvSpPr>
        <p:spPr>
          <a:xfrm>
            <a:off x="309093" y="1081825"/>
            <a:ext cx="11552349" cy="5924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ar-SA" sz="2800" dirty="0" smtClean="0">
                <a:solidFill>
                  <a:srgbClr val="FF0000"/>
                </a:solidFill>
              </a:rPr>
              <a:t>الف) اُكْتُبْ (صحيح) اِذَا كَانَتِ الْعِبَارَةُ صَحِيْحَةً اَوْ (خَطَا) اِذَا كَانَتِ الْعِبَارَةُ خَاطِئَةً مَعَ تَصْحِيْحِ الْخَطَاءِ:</a:t>
            </a:r>
            <a:endParaRPr lang="en-US" sz="2800" dirty="0">
              <a:solidFill>
                <a:srgbClr val="FF0000"/>
              </a:solidFill>
            </a:endParaRPr>
          </a:p>
        </p:txBody>
      </p:sp>
      <p:sp>
        <p:nvSpPr>
          <p:cNvPr id="7" name="Rectangle 6"/>
          <p:cNvSpPr/>
          <p:nvPr/>
        </p:nvSpPr>
        <p:spPr>
          <a:xfrm>
            <a:off x="4971245" y="1764405"/>
            <a:ext cx="6890197" cy="618186"/>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dirty="0" smtClean="0"/>
              <a:t>1 اُسِّسَتِ الْاُمَمُ الْمُتَّحِدَةُ عَقِبَ الْحَرْبِ الْعَالَمِيَّةِ الثَّانِيَةِ.</a:t>
            </a:r>
            <a:endParaRPr lang="en-US" sz="3200" dirty="0"/>
          </a:p>
        </p:txBody>
      </p:sp>
      <p:sp>
        <p:nvSpPr>
          <p:cNvPr id="8" name="Oval 7"/>
          <p:cNvSpPr/>
          <p:nvPr/>
        </p:nvSpPr>
        <p:spPr>
          <a:xfrm>
            <a:off x="862885" y="1777284"/>
            <a:ext cx="3915177" cy="55379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dirty="0" smtClean="0">
                <a:solidFill>
                  <a:srgbClr val="00B050"/>
                </a:solidFill>
              </a:rPr>
              <a:t>جواب: صَحيح.</a:t>
            </a:r>
            <a:endParaRPr lang="en-US" sz="3200" dirty="0" smtClean="0">
              <a:solidFill>
                <a:srgbClr val="00B050"/>
              </a:solidFill>
            </a:endParaRPr>
          </a:p>
          <a:p>
            <a:pPr algn="ctr"/>
            <a:endParaRPr lang="en-US" dirty="0"/>
          </a:p>
        </p:txBody>
      </p:sp>
      <p:sp>
        <p:nvSpPr>
          <p:cNvPr id="9" name="Rectangle 8"/>
          <p:cNvSpPr/>
          <p:nvPr/>
        </p:nvSpPr>
        <p:spPr>
          <a:xfrm>
            <a:off x="4095483" y="2459864"/>
            <a:ext cx="7765960" cy="5924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dirty="0" smtClean="0">
                <a:solidFill>
                  <a:srgbClr val="FF0000"/>
                </a:solidFill>
              </a:rPr>
              <a:t>2-لَمْ تُؤَسَّسِ الْاُمَمُ الْمُتَّحِدَةُ لِتَنْمِيَةِ الْعَلَاقَاتِ الْوُدِّيَّةِ بَيْنَ الْاُمَمِ.</a:t>
            </a:r>
            <a:endParaRPr lang="en-US" sz="3200" dirty="0">
              <a:solidFill>
                <a:srgbClr val="FF0000"/>
              </a:solidFill>
            </a:endParaRPr>
          </a:p>
        </p:txBody>
      </p:sp>
      <p:sp>
        <p:nvSpPr>
          <p:cNvPr id="10" name="Rectangle 9"/>
          <p:cNvSpPr/>
          <p:nvPr/>
        </p:nvSpPr>
        <p:spPr>
          <a:xfrm>
            <a:off x="476518" y="3090928"/>
            <a:ext cx="9916733" cy="579549"/>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dirty="0" smtClean="0"/>
              <a:t>جواب: خَطَا- تصحيح: اُسِّسَتِ الْاُمَمُ الْمُتَّحِدَةُ لِتَنْمِيَةِ الْعَلَاقَاتِ الْوُدِّيَّةِ بَيْنَ الْاُمَمِ.</a:t>
            </a:r>
            <a:endParaRPr lang="en-US" sz="3200" dirty="0" smtClean="0"/>
          </a:p>
        </p:txBody>
      </p:sp>
      <p:sp>
        <p:nvSpPr>
          <p:cNvPr id="11" name="Rectangle 10"/>
          <p:cNvSpPr/>
          <p:nvPr/>
        </p:nvSpPr>
        <p:spPr>
          <a:xfrm>
            <a:off x="2730321" y="3709119"/>
            <a:ext cx="9131121" cy="51515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dirty="0" smtClean="0"/>
              <a:t>3-تَسْتَطِيْعُ الْمُنَظَّمَةُ اَنْ تَتَّخِذَ الْاِجْرَاءَاتِ بِشَأْنِ نِطَاقٍ وَاسِعٍ مِنَ الْقَضَايَا.</a:t>
            </a:r>
            <a:endParaRPr lang="en-US" sz="3200" dirty="0"/>
          </a:p>
        </p:txBody>
      </p:sp>
      <p:sp>
        <p:nvSpPr>
          <p:cNvPr id="12" name="Oval 11"/>
          <p:cNvSpPr/>
          <p:nvPr/>
        </p:nvSpPr>
        <p:spPr>
          <a:xfrm>
            <a:off x="309094" y="3709114"/>
            <a:ext cx="3412900" cy="51515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ar-SA" sz="3200" dirty="0" smtClean="0"/>
              <a:t>جواب: صحيح.</a:t>
            </a:r>
            <a:endParaRPr lang="en-US" sz="3200" dirty="0"/>
          </a:p>
        </p:txBody>
      </p:sp>
      <p:sp>
        <p:nvSpPr>
          <p:cNvPr id="13" name="Rectangle 12"/>
          <p:cNvSpPr/>
          <p:nvPr/>
        </p:nvSpPr>
        <p:spPr>
          <a:xfrm>
            <a:off x="4649273" y="4301545"/>
            <a:ext cx="7212170" cy="476519"/>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dirty="0" smtClean="0"/>
              <a:t>4- لَا تَسْتَطِيْعُ اَعْضَاءُ الْاُمَمِ الْمُتَّحِدَةِ عَلَى اِظْهَارِ اَرَائِهَا.</a:t>
            </a:r>
            <a:endParaRPr lang="en-US" sz="3200" dirty="0"/>
          </a:p>
        </p:txBody>
      </p:sp>
      <p:sp>
        <p:nvSpPr>
          <p:cNvPr id="14" name="Rectangle 13"/>
          <p:cNvSpPr/>
          <p:nvPr/>
        </p:nvSpPr>
        <p:spPr>
          <a:xfrm>
            <a:off x="772736" y="4816697"/>
            <a:ext cx="9581883" cy="47651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ar-SA" sz="3200" dirty="0" smtClean="0">
                <a:solidFill>
                  <a:schemeClr val="tx1"/>
                </a:solidFill>
              </a:rPr>
              <a:t>جواب: خطَا- تصحيح: تَسْتَطِيْعُ اَعْضَاءُ الْاُمَمِ الْمُتَّحِدَةِ عَلَى اِظْهَارِ اَرَائِهَا.</a:t>
            </a:r>
            <a:endParaRPr lang="en-US" sz="3200" dirty="0">
              <a:solidFill>
                <a:schemeClr val="tx1"/>
              </a:solidFill>
            </a:endParaRPr>
          </a:p>
        </p:txBody>
      </p:sp>
      <p:sp>
        <p:nvSpPr>
          <p:cNvPr id="15" name="Rectangle 14"/>
          <p:cNvSpPr/>
          <p:nvPr/>
        </p:nvSpPr>
        <p:spPr>
          <a:xfrm>
            <a:off x="4971245" y="5357612"/>
            <a:ext cx="6890197" cy="605307"/>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dirty="0" smtClean="0"/>
              <a:t>5- مَجْلِسُ الْاَمْنِ مَنْظُوْمَةٌ لِلرَّابِطَةِ الْعَالَمِ الْاِسْلَامِىِّ.</a:t>
            </a:r>
            <a:endParaRPr lang="en-US" sz="3200" dirty="0"/>
          </a:p>
        </p:txBody>
      </p:sp>
      <p:sp>
        <p:nvSpPr>
          <p:cNvPr id="16" name="Rectangle 15"/>
          <p:cNvSpPr/>
          <p:nvPr/>
        </p:nvSpPr>
        <p:spPr>
          <a:xfrm>
            <a:off x="2717442" y="6001558"/>
            <a:ext cx="7804597" cy="60530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ar-SA" sz="3200" dirty="0" smtClean="0">
                <a:solidFill>
                  <a:srgbClr val="002060"/>
                </a:solidFill>
              </a:rPr>
              <a:t>جواب:خطاء- تصحيح: مَجْلِسُ الْاَمْنِ مَنْظُوْمَةٌ لِلْاُمَمِ الْمُتَّحِدَةِ.</a:t>
            </a:r>
            <a:endParaRPr lang="en-US" sz="3200" dirty="0">
              <a:solidFill>
                <a:srgbClr val="002060"/>
              </a:solidFill>
            </a:endParaRPr>
          </a:p>
        </p:txBody>
      </p:sp>
    </p:spTree>
    <p:extLst>
      <p:ext uri="{BB962C8B-B14F-4D97-AF65-F5344CB8AC3E}">
        <p14:creationId xmlns:p14="http://schemas.microsoft.com/office/powerpoint/2010/main" val="3186177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ppt_w</p:attrName>
                                        </p:attrNameLst>
                                      </p:cBhvr>
                                      <p:tavLst>
                                        <p:tav tm="0" fmla="#ppt_w*sin(2.5*pi*$)">
                                          <p:val>
                                            <p:fltVal val="0"/>
                                          </p:val>
                                        </p:tav>
                                        <p:tav tm="100000">
                                          <p:val>
                                            <p:fltVal val="1"/>
                                          </p:val>
                                        </p:tav>
                                      </p:tavLst>
                                    </p:anim>
                                    <p:anim calcmode="lin" valueType="num">
                                      <p:cBhvr>
                                        <p:cTn id="9" dur="20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2"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wipe(right)">
                                      <p:cBhvr>
                                        <p:cTn id="14" dur="5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0-#ppt_w/2"/>
                                          </p:val>
                                        </p:tav>
                                        <p:tav tm="100000">
                                          <p:val>
                                            <p:strVal val="#ppt_x"/>
                                          </p:val>
                                        </p:tav>
                                      </p:tavLst>
                                    </p:anim>
                                    <p:anim calcmode="lin" valueType="num">
                                      <p:cBhvr additive="base">
                                        <p:cTn id="20"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1+#ppt_w/2"/>
                                          </p:val>
                                        </p:tav>
                                        <p:tav tm="100000">
                                          <p:val>
                                            <p:strVal val="#ppt_x"/>
                                          </p:val>
                                        </p:tav>
                                      </p:tavLst>
                                    </p:anim>
                                    <p:anim calcmode="lin" valueType="num">
                                      <p:cBhvr additive="base">
                                        <p:cTn id="26"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2" presetClass="entr" presetSubtype="2"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wipe(right)">
                                      <p:cBhvr>
                                        <p:cTn id="31" dur="500"/>
                                        <p:tgtEl>
                                          <p:spTgt spid="11"/>
                                        </p:tgtEl>
                                      </p:cBhvr>
                                    </p:animEffect>
                                  </p:childTnLst>
                                </p:cTn>
                              </p:par>
                            </p:childTnLst>
                          </p:cTn>
                        </p:par>
                      </p:childTnLst>
                    </p:cTn>
                  </p:par>
                  <p:par>
                    <p:cTn id="32" fill="hold">
                      <p:stCondLst>
                        <p:cond delay="indefinite"/>
                      </p:stCondLst>
                      <p:childTnLst>
                        <p:par>
                          <p:cTn id="33" fill="hold">
                            <p:stCondLst>
                              <p:cond delay="0"/>
                            </p:stCondLst>
                            <p:childTnLst>
                              <p:par>
                                <p:cTn id="34" presetID="6" presetClass="entr" presetSubtype="16" fill="hold" grpId="0" nodeType="click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circle(in)">
                                      <p:cBhvr>
                                        <p:cTn id="36" dur="2000"/>
                                        <p:tgtEl>
                                          <p:spTgt spid="12"/>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2"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wipe(right)">
                                      <p:cBhvr>
                                        <p:cTn id="41" dur="500"/>
                                        <p:tgtEl>
                                          <p:spTgt spid="13"/>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8" fill="hold" grpId="0" nodeType="clickEffect">
                                  <p:stCondLst>
                                    <p:cond delay="0"/>
                                  </p:stCondLst>
                                  <p:childTnLst>
                                    <p:set>
                                      <p:cBhvr>
                                        <p:cTn id="45" dur="1" fill="hold">
                                          <p:stCondLst>
                                            <p:cond delay="0"/>
                                          </p:stCondLst>
                                        </p:cTn>
                                        <p:tgtEl>
                                          <p:spTgt spid="14"/>
                                        </p:tgtEl>
                                        <p:attrNameLst>
                                          <p:attrName>style.visibility</p:attrName>
                                        </p:attrNameLst>
                                      </p:cBhvr>
                                      <p:to>
                                        <p:strVal val="visible"/>
                                      </p:to>
                                    </p:set>
                                    <p:anim calcmode="lin" valueType="num">
                                      <p:cBhvr additive="base">
                                        <p:cTn id="46" dur="500" fill="hold"/>
                                        <p:tgtEl>
                                          <p:spTgt spid="14"/>
                                        </p:tgtEl>
                                        <p:attrNameLst>
                                          <p:attrName>ppt_x</p:attrName>
                                        </p:attrNameLst>
                                      </p:cBhvr>
                                      <p:tavLst>
                                        <p:tav tm="0">
                                          <p:val>
                                            <p:strVal val="0-#ppt_w/2"/>
                                          </p:val>
                                        </p:tav>
                                        <p:tav tm="100000">
                                          <p:val>
                                            <p:strVal val="#ppt_x"/>
                                          </p:val>
                                        </p:tav>
                                      </p:tavLst>
                                    </p:anim>
                                    <p:anim calcmode="lin" valueType="num">
                                      <p:cBhvr additive="base">
                                        <p:cTn id="47"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2" presetClass="entr" presetSubtype="2" fill="hold" grpId="0"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wipe(right)">
                                      <p:cBhvr>
                                        <p:cTn id="52" dur="500"/>
                                        <p:tgtEl>
                                          <p:spTgt spid="15"/>
                                        </p:tgtEl>
                                      </p:cBhvr>
                                    </p:animEffect>
                                  </p:childTnLst>
                                </p:cTn>
                              </p:par>
                            </p:childTnLst>
                          </p:cTn>
                        </p:par>
                      </p:childTnLst>
                    </p:cTn>
                  </p:par>
                  <p:par>
                    <p:cTn id="53" fill="hold">
                      <p:stCondLst>
                        <p:cond delay="indefinite"/>
                      </p:stCondLst>
                      <p:childTnLst>
                        <p:par>
                          <p:cTn id="54" fill="hold">
                            <p:stCondLst>
                              <p:cond delay="0"/>
                            </p:stCondLst>
                            <p:childTnLst>
                              <p:par>
                                <p:cTn id="55" presetID="6" presetClass="entr" presetSubtype="16" fill="hold" grpId="0" nodeType="click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circle(in)">
                                      <p:cBhvr>
                                        <p:cTn id="57" dur="2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P spid="10" grpId="0" animBg="1"/>
      <p:bldP spid="11" grpId="0" animBg="1"/>
      <p:bldP spid="12" grpId="0" animBg="1"/>
      <p:bldP spid="13" grpId="0" animBg="1"/>
      <p:bldP spid="14" grpId="0" animBg="1"/>
      <p:bldP spid="15" grpId="0" animBg="1"/>
      <p:bldP spid="1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6062" y="231820"/>
            <a:ext cx="11822806" cy="6490952"/>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r>
              <a:rPr lang="ar-SA" dirty="0" smtClean="0"/>
              <a:t>4</a:t>
            </a:r>
          </a:p>
          <a:p>
            <a:endParaRPr lang="ar-SA" dirty="0"/>
          </a:p>
          <a:p>
            <a:endParaRPr lang="ar-SA" dirty="0" smtClean="0"/>
          </a:p>
          <a:p>
            <a:endParaRPr lang="ar-SA" dirty="0"/>
          </a:p>
          <a:p>
            <a:endParaRPr lang="ar-SA" dirty="0" smtClean="0"/>
          </a:p>
          <a:p>
            <a:endParaRPr lang="ar-SA" dirty="0"/>
          </a:p>
          <a:p>
            <a:endParaRPr lang="ar-SA" dirty="0" smtClean="0"/>
          </a:p>
          <a:p>
            <a:endParaRPr lang="ar-SA" dirty="0"/>
          </a:p>
          <a:p>
            <a:endParaRPr lang="ar-SA" dirty="0" smtClean="0"/>
          </a:p>
          <a:p>
            <a:endParaRPr lang="ar-SA" dirty="0"/>
          </a:p>
          <a:p>
            <a:endParaRPr lang="ar-SA" dirty="0" smtClean="0"/>
          </a:p>
          <a:p>
            <a:endParaRPr lang="ar-SA" dirty="0"/>
          </a:p>
          <a:p>
            <a:endParaRPr lang="ar-SA" dirty="0" smtClean="0"/>
          </a:p>
        </p:txBody>
      </p:sp>
      <p:sp>
        <p:nvSpPr>
          <p:cNvPr id="5" name="Rounded Rectangle 4"/>
          <p:cNvSpPr/>
          <p:nvPr/>
        </p:nvSpPr>
        <p:spPr>
          <a:xfrm>
            <a:off x="2421227" y="450761"/>
            <a:ext cx="7031865" cy="73409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600" dirty="0" smtClean="0">
                <a:ln>
                  <a:solidFill>
                    <a:srgbClr val="FF0000"/>
                  </a:solidFill>
                </a:ln>
                <a:solidFill>
                  <a:schemeClr val="tx1"/>
                </a:solidFill>
              </a:rPr>
              <a:t>ب) اِمْلَأِ الْفَرَاغَ فِى الْجُمَلِ الْاَتِيَةِ بِكَلِمَةٍ مُنَاسِبَةٍ: </a:t>
            </a:r>
            <a:endParaRPr lang="en-US" sz="3600" dirty="0" smtClean="0">
              <a:ln>
                <a:solidFill>
                  <a:srgbClr val="FF0000"/>
                </a:solidFill>
              </a:ln>
              <a:solidFill>
                <a:schemeClr val="tx1"/>
              </a:solidFill>
            </a:endParaRPr>
          </a:p>
        </p:txBody>
      </p:sp>
      <p:sp>
        <p:nvSpPr>
          <p:cNvPr id="6" name="Rectangle 5"/>
          <p:cNvSpPr/>
          <p:nvPr/>
        </p:nvSpPr>
        <p:spPr>
          <a:xfrm>
            <a:off x="6980349" y="1352282"/>
            <a:ext cx="4340181" cy="708338"/>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dirty="0" smtClean="0"/>
              <a:t>1- اَلْاُمَمُ الْمُتَّحِدَةُ هِىَ......دُوَلِيَّةٌ.</a:t>
            </a:r>
            <a:endParaRPr lang="en-US" sz="3200" dirty="0"/>
          </a:p>
        </p:txBody>
      </p:sp>
      <p:sp>
        <p:nvSpPr>
          <p:cNvPr id="7" name="Oval 6"/>
          <p:cNvSpPr/>
          <p:nvPr/>
        </p:nvSpPr>
        <p:spPr>
          <a:xfrm>
            <a:off x="3606085" y="1352282"/>
            <a:ext cx="3052292" cy="708338"/>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r>
              <a:rPr lang="ar-SA" sz="3200" smtClean="0">
                <a:solidFill>
                  <a:schemeClr val="tx1"/>
                </a:solidFill>
              </a:rPr>
              <a:t>جواب: مُنَظَّمَةٌ.</a:t>
            </a:r>
            <a:endParaRPr lang="en-US" sz="3200" dirty="0">
              <a:solidFill>
                <a:schemeClr val="tx1"/>
              </a:solidFill>
            </a:endParaRPr>
          </a:p>
        </p:txBody>
      </p:sp>
      <p:sp>
        <p:nvSpPr>
          <p:cNvPr id="8" name="Rectangle 7"/>
          <p:cNvSpPr/>
          <p:nvPr/>
        </p:nvSpPr>
        <p:spPr>
          <a:xfrm>
            <a:off x="2897747" y="2150772"/>
            <a:ext cx="8422784" cy="656822"/>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ar-SA" sz="3200" dirty="0" smtClean="0">
                <a:solidFill>
                  <a:srgbClr val="00B050"/>
                </a:solidFill>
              </a:rPr>
              <a:t>2- اُسِّسَتِ الْاُمَمُ الْ مُتَّحِدَةُ.......... الْعَلَاقَاتِ الْوُدِّيَّةِ بَيْنَ الاُمَمِ.</a:t>
            </a:r>
            <a:endParaRPr lang="en-US" sz="3200" dirty="0">
              <a:solidFill>
                <a:srgbClr val="00B050"/>
              </a:solidFill>
            </a:endParaRPr>
          </a:p>
        </p:txBody>
      </p:sp>
      <p:sp>
        <p:nvSpPr>
          <p:cNvPr id="9" name="Oval 8"/>
          <p:cNvSpPr/>
          <p:nvPr/>
        </p:nvSpPr>
        <p:spPr>
          <a:xfrm>
            <a:off x="231820" y="2150772"/>
            <a:ext cx="2537138" cy="656822"/>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ar-SA" sz="2800" smtClean="0">
                <a:solidFill>
                  <a:srgbClr val="FFFF00"/>
                </a:solidFill>
              </a:rPr>
              <a:t>جواب: لِتَنْمِيَةِ.</a:t>
            </a:r>
            <a:endParaRPr lang="en-US" sz="2800" dirty="0">
              <a:solidFill>
                <a:srgbClr val="FFFF00"/>
              </a:solidFill>
            </a:endParaRPr>
          </a:p>
        </p:txBody>
      </p:sp>
      <p:sp>
        <p:nvSpPr>
          <p:cNvPr id="10" name="Rectangle 9"/>
          <p:cNvSpPr/>
          <p:nvPr/>
        </p:nvSpPr>
        <p:spPr>
          <a:xfrm>
            <a:off x="3606085" y="3284110"/>
            <a:ext cx="7714445" cy="695462"/>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dirty="0" smtClean="0"/>
              <a:t>3- تَسْتَطِيْعُ الْمُنَظَّمَةُ اِنْ..............اِجْرَاءَاتٍ مِنَ الْقَضَايَا.</a:t>
            </a:r>
            <a:endParaRPr lang="en-US" sz="3200" dirty="0"/>
          </a:p>
        </p:txBody>
      </p:sp>
      <p:sp>
        <p:nvSpPr>
          <p:cNvPr id="11" name="Oval 10"/>
          <p:cNvSpPr/>
          <p:nvPr/>
        </p:nvSpPr>
        <p:spPr>
          <a:xfrm>
            <a:off x="206062" y="3206844"/>
            <a:ext cx="3258355" cy="70833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dirty="0" smtClean="0">
                <a:solidFill>
                  <a:srgbClr val="00B050"/>
                </a:solidFill>
              </a:rPr>
              <a:t>جواب: تَتَّخِذَ.</a:t>
            </a:r>
            <a:endParaRPr lang="en-US" sz="3200" dirty="0" smtClean="0">
              <a:solidFill>
                <a:srgbClr val="00B050"/>
              </a:solidFill>
            </a:endParaRPr>
          </a:p>
        </p:txBody>
      </p:sp>
      <p:sp>
        <p:nvSpPr>
          <p:cNvPr id="12" name="Rectangle 11"/>
          <p:cNvSpPr/>
          <p:nvPr/>
        </p:nvSpPr>
        <p:spPr>
          <a:xfrm>
            <a:off x="5215944" y="4185634"/>
            <a:ext cx="6104586" cy="68258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ar-SA" sz="3200" dirty="0" smtClean="0"/>
              <a:t>4- اِنَّهَا تُوَفِّرُ............لِلدُّوَلِ 193الْاعْضَاءِ.</a:t>
            </a:r>
            <a:endParaRPr lang="en-US" sz="3200" dirty="0"/>
          </a:p>
        </p:txBody>
      </p:sp>
      <p:sp>
        <p:nvSpPr>
          <p:cNvPr id="13" name="Oval 12"/>
          <p:cNvSpPr/>
          <p:nvPr/>
        </p:nvSpPr>
        <p:spPr>
          <a:xfrm>
            <a:off x="1545465" y="4185634"/>
            <a:ext cx="3335628" cy="74697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dirty="0" smtClean="0">
                <a:solidFill>
                  <a:schemeClr val="accent2"/>
                </a:solidFill>
              </a:rPr>
              <a:t>جواب: مُنْبَدِّىَ.</a:t>
            </a:r>
            <a:endParaRPr lang="en-US" sz="3200" dirty="0" smtClean="0">
              <a:solidFill>
                <a:schemeClr val="accent2"/>
              </a:solidFill>
            </a:endParaRPr>
          </a:p>
        </p:txBody>
      </p:sp>
      <p:sp>
        <p:nvSpPr>
          <p:cNvPr id="14" name="Rectangle 13"/>
          <p:cNvSpPr/>
          <p:nvPr/>
        </p:nvSpPr>
        <p:spPr>
          <a:xfrm>
            <a:off x="5215944" y="5151552"/>
            <a:ext cx="6104586" cy="70833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SA" sz="3200" dirty="0" smtClean="0"/>
              <a:t>5- اُسِّسَتْ لِصَوْنِ.......وَالْاَمْنِ وَالتَّنْمِيَةِ.</a:t>
            </a:r>
            <a:endParaRPr lang="en-US" sz="3200" dirty="0"/>
          </a:p>
        </p:txBody>
      </p:sp>
      <p:sp>
        <p:nvSpPr>
          <p:cNvPr id="15" name="Oval 14"/>
          <p:cNvSpPr/>
          <p:nvPr/>
        </p:nvSpPr>
        <p:spPr>
          <a:xfrm>
            <a:off x="1545465" y="5151552"/>
            <a:ext cx="3335628" cy="824245"/>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r>
              <a:rPr lang="ar-SA" sz="3200" smtClean="0">
                <a:solidFill>
                  <a:schemeClr val="tx1"/>
                </a:solidFill>
              </a:rPr>
              <a:t>جواب: السَّلَامِ.</a:t>
            </a:r>
            <a:endParaRPr lang="en-US" sz="3200" dirty="0">
              <a:solidFill>
                <a:schemeClr val="tx1"/>
              </a:solidFill>
            </a:endParaRPr>
          </a:p>
        </p:txBody>
      </p:sp>
    </p:spTree>
    <p:extLst>
      <p:ext uri="{BB962C8B-B14F-4D97-AF65-F5344CB8AC3E}">
        <p14:creationId xmlns:p14="http://schemas.microsoft.com/office/powerpoint/2010/main" val="882534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out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0-#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 calcmode="lin" valueType="num">
                                      <p:cBhvr additive="base">
                                        <p:cTn id="18" dur="500" fill="hold"/>
                                        <p:tgtEl>
                                          <p:spTgt spid="9"/>
                                        </p:tgtEl>
                                        <p:attrNameLst>
                                          <p:attrName>ppt_x</p:attrName>
                                        </p:attrNameLst>
                                      </p:cBhvr>
                                      <p:tavLst>
                                        <p:tav tm="0">
                                          <p:val>
                                            <p:strVal val="0-#ppt_w/2"/>
                                          </p:val>
                                        </p:tav>
                                        <p:tav tm="100000">
                                          <p:val>
                                            <p:strVal val="#ppt_x"/>
                                          </p:val>
                                        </p:tav>
                                      </p:tavLst>
                                    </p:anim>
                                    <p:anim calcmode="lin" valueType="num">
                                      <p:cBhvr additive="base">
                                        <p:cTn id="19"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2" fill="hold" grpId="0" nodeType="clickEffect">
                                  <p:stCondLst>
                                    <p:cond delay="0"/>
                                  </p:stCondLst>
                                  <p:childTnLst>
                                    <p:set>
                                      <p:cBhvr>
                                        <p:cTn id="23" dur="1" fill="hold">
                                          <p:stCondLst>
                                            <p:cond delay="0"/>
                                          </p:stCondLst>
                                        </p:cTn>
                                        <p:tgtEl>
                                          <p:spTgt spid="13"/>
                                        </p:tgtEl>
                                        <p:attrNameLst>
                                          <p:attrName>style.visibility</p:attrName>
                                        </p:attrNameLst>
                                      </p:cBhvr>
                                      <p:to>
                                        <p:strVal val="visible"/>
                                      </p:to>
                                    </p:set>
                                    <p:anim calcmode="lin" valueType="num">
                                      <p:cBhvr additive="base">
                                        <p:cTn id="24" dur="500" fill="hold"/>
                                        <p:tgtEl>
                                          <p:spTgt spid="13"/>
                                        </p:tgtEl>
                                        <p:attrNameLst>
                                          <p:attrName>ppt_x</p:attrName>
                                        </p:attrNameLst>
                                      </p:cBhvr>
                                      <p:tavLst>
                                        <p:tav tm="0">
                                          <p:val>
                                            <p:strVal val="1+#ppt_w/2"/>
                                          </p:val>
                                        </p:tav>
                                        <p:tav tm="100000">
                                          <p:val>
                                            <p:strVal val="#ppt_x"/>
                                          </p:val>
                                        </p:tav>
                                      </p:tavLst>
                                    </p:anim>
                                    <p:anim calcmode="lin" valueType="num">
                                      <p:cBhvr additive="base">
                                        <p:cTn id="25" dur="5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15"/>
                                        </p:tgtEl>
                                        <p:attrNameLst>
                                          <p:attrName>style.visibility</p:attrName>
                                        </p:attrNameLst>
                                      </p:cBhvr>
                                      <p:to>
                                        <p:strVal val="visible"/>
                                      </p:to>
                                    </p:set>
                                    <p:animEffect transition="in" filter="fade">
                                      <p:cBhvr>
                                        <p:cTn id="30" dur="1000"/>
                                        <p:tgtEl>
                                          <p:spTgt spid="15"/>
                                        </p:tgtEl>
                                      </p:cBhvr>
                                    </p:animEffect>
                                    <p:anim calcmode="lin" valueType="num">
                                      <p:cBhvr>
                                        <p:cTn id="31" dur="1000" fill="hold"/>
                                        <p:tgtEl>
                                          <p:spTgt spid="15"/>
                                        </p:tgtEl>
                                        <p:attrNameLst>
                                          <p:attrName>ppt_x</p:attrName>
                                        </p:attrNameLst>
                                      </p:cBhvr>
                                      <p:tavLst>
                                        <p:tav tm="0">
                                          <p:val>
                                            <p:strVal val="#ppt_x"/>
                                          </p:val>
                                        </p:tav>
                                        <p:tav tm="100000">
                                          <p:val>
                                            <p:strVal val="#ppt_x"/>
                                          </p:val>
                                        </p:tav>
                                      </p:tavLst>
                                    </p:anim>
                                    <p:anim calcmode="lin" valueType="num">
                                      <p:cBhvr>
                                        <p:cTn id="32"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9" grpId="0" animBg="1"/>
      <p:bldP spid="13" grpId="0" animBg="1"/>
      <p:bldP spid="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0947" y="247083"/>
            <a:ext cx="11861442" cy="6529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738537950"/>
              </p:ext>
            </p:extLst>
          </p:nvPr>
        </p:nvGraphicFramePr>
        <p:xfrm>
          <a:off x="425005" y="2884866"/>
          <a:ext cx="11127343" cy="3515812"/>
        </p:xfrm>
        <a:graphic>
          <a:graphicData uri="http://schemas.openxmlformats.org/drawingml/2006/table">
            <a:tbl>
              <a:tblPr firstRow="1" firstCol="1" bandRow="1">
                <a:tableStyleId>{5C22544A-7EE6-4342-B048-85BDC9FD1C3A}</a:tableStyleId>
              </a:tblPr>
              <a:tblGrid>
                <a:gridCol w="1894014"/>
                <a:gridCol w="1894014"/>
                <a:gridCol w="1894014"/>
                <a:gridCol w="1817732"/>
                <a:gridCol w="1733555"/>
                <a:gridCol w="1894014"/>
              </a:tblGrid>
              <a:tr h="878953">
                <a:tc>
                  <a:txBody>
                    <a:bodyPr/>
                    <a:lstStyle/>
                    <a:p>
                      <a:pPr marL="0" marR="0" algn="ctr">
                        <a:lnSpc>
                          <a:spcPct val="107000"/>
                        </a:lnSpc>
                        <a:spcBef>
                          <a:spcPts val="0"/>
                        </a:spcBef>
                        <a:spcAft>
                          <a:spcPts val="0"/>
                        </a:spcAft>
                      </a:pPr>
                      <a:r>
                        <a:rPr lang="ar-SA" sz="3600" dirty="0">
                          <a:effectLst/>
                        </a:rPr>
                        <a:t>جمع</a:t>
                      </a: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00B050"/>
                    </a:solidFill>
                  </a:tcPr>
                </a:tc>
                <a:tc>
                  <a:txBody>
                    <a:bodyPr/>
                    <a:lstStyle/>
                    <a:p>
                      <a:pPr marL="0" marR="0" algn="ctr">
                        <a:lnSpc>
                          <a:spcPct val="107000"/>
                        </a:lnSpc>
                        <a:spcBef>
                          <a:spcPts val="0"/>
                        </a:spcBef>
                        <a:spcAft>
                          <a:spcPts val="0"/>
                        </a:spcAft>
                      </a:pPr>
                      <a:r>
                        <a:rPr lang="ar-SA" sz="3600" dirty="0">
                          <a:effectLst/>
                        </a:rPr>
                        <a:t>مفرد</a:t>
                      </a: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00B050"/>
                    </a:solidFill>
                  </a:tcPr>
                </a:tc>
                <a:tc>
                  <a:txBody>
                    <a:bodyPr/>
                    <a:lstStyle/>
                    <a:p>
                      <a:pPr marL="0" marR="0" algn="ctr">
                        <a:lnSpc>
                          <a:spcPct val="107000"/>
                        </a:lnSpc>
                        <a:spcBef>
                          <a:spcPts val="0"/>
                        </a:spcBef>
                        <a:spcAft>
                          <a:spcPts val="0"/>
                        </a:spcAft>
                      </a:pPr>
                      <a:r>
                        <a:rPr lang="ar-SA" sz="3600" dirty="0">
                          <a:effectLst/>
                        </a:rPr>
                        <a:t>كلمة</a:t>
                      </a: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00B050"/>
                    </a:solidFill>
                  </a:tcPr>
                </a:tc>
                <a:tc>
                  <a:txBody>
                    <a:bodyPr/>
                    <a:lstStyle/>
                    <a:p>
                      <a:pPr marL="0" marR="0" algn="ctr">
                        <a:lnSpc>
                          <a:spcPct val="107000"/>
                        </a:lnSpc>
                        <a:spcBef>
                          <a:spcPts val="0"/>
                        </a:spcBef>
                        <a:spcAft>
                          <a:spcPts val="0"/>
                        </a:spcAft>
                      </a:pPr>
                      <a:r>
                        <a:rPr lang="ar-SA" sz="3600" dirty="0">
                          <a:effectLst/>
                        </a:rPr>
                        <a:t>جمع</a:t>
                      </a: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00B050"/>
                    </a:solidFill>
                  </a:tcPr>
                </a:tc>
                <a:tc>
                  <a:txBody>
                    <a:bodyPr/>
                    <a:lstStyle/>
                    <a:p>
                      <a:pPr marL="0" marR="0" algn="ctr">
                        <a:lnSpc>
                          <a:spcPct val="107000"/>
                        </a:lnSpc>
                        <a:spcBef>
                          <a:spcPts val="0"/>
                        </a:spcBef>
                        <a:spcAft>
                          <a:spcPts val="0"/>
                        </a:spcAft>
                      </a:pPr>
                      <a:r>
                        <a:rPr lang="ar-SA" sz="3600" dirty="0">
                          <a:effectLst/>
                        </a:rPr>
                        <a:t>مفرد</a:t>
                      </a: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00B050"/>
                    </a:solidFill>
                  </a:tcPr>
                </a:tc>
                <a:tc>
                  <a:txBody>
                    <a:bodyPr/>
                    <a:lstStyle/>
                    <a:p>
                      <a:pPr marL="0" marR="0" algn="ctr">
                        <a:lnSpc>
                          <a:spcPct val="107000"/>
                        </a:lnSpc>
                        <a:spcBef>
                          <a:spcPts val="0"/>
                        </a:spcBef>
                        <a:spcAft>
                          <a:spcPts val="0"/>
                        </a:spcAft>
                      </a:pPr>
                      <a:r>
                        <a:rPr lang="ar-SA" sz="3600" dirty="0">
                          <a:effectLst/>
                        </a:rPr>
                        <a:t>كلمة</a:t>
                      </a: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00B050"/>
                    </a:solidFill>
                  </a:tcPr>
                </a:tc>
              </a:tr>
              <a:tr h="878953">
                <a:tc>
                  <a:txBody>
                    <a:bodyPr/>
                    <a:lstStyle/>
                    <a:p>
                      <a:pPr marL="0" marR="0" algn="ctr" rtl="1">
                        <a:lnSpc>
                          <a:spcPct val="107000"/>
                        </a:lnSpc>
                        <a:spcBef>
                          <a:spcPts val="0"/>
                        </a:spcBef>
                        <a:spcAft>
                          <a:spcPts val="0"/>
                        </a:spcAft>
                      </a:pPr>
                      <a:r>
                        <a:rPr lang="ar-SA" sz="3600">
                          <a:effectLst/>
                        </a:rPr>
                        <a:t>×</a:t>
                      </a:r>
                      <a:endParaRPr lang="en-US" sz="2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ar-SA" sz="3600">
                          <a:effectLst/>
                        </a:rPr>
                        <a:t>حُقُوْقٌ</a:t>
                      </a:r>
                      <a:endParaRPr lang="en-US" sz="2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ar-SA" sz="3600" dirty="0">
                          <a:effectLst/>
                        </a:rPr>
                        <a:t>×</a:t>
                      </a: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ar-SA" sz="3600">
                          <a:effectLst/>
                        </a:rPr>
                        <a:t>اَلْاُمَمُ</a:t>
                      </a:r>
                      <a:endParaRPr lang="en-US" sz="2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878953">
                <a:tc>
                  <a:txBody>
                    <a:bodyPr/>
                    <a:lstStyle/>
                    <a:p>
                      <a:pPr marL="0" marR="0" algn="ctr">
                        <a:lnSpc>
                          <a:spcPct val="107000"/>
                        </a:lnSpc>
                        <a:spcBef>
                          <a:spcPts val="0"/>
                        </a:spcBef>
                        <a:spcAft>
                          <a:spcPts val="0"/>
                        </a:spcAft>
                      </a:pP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ar-SA" sz="3600">
                          <a:effectLst/>
                        </a:rPr>
                        <a:t>×</a:t>
                      </a:r>
                      <a:endParaRPr lang="en-US" sz="2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ar-SA" sz="3600">
                          <a:effectLst/>
                        </a:rPr>
                        <a:t>بَلَدٌ</a:t>
                      </a:r>
                      <a:endParaRPr lang="en-US" sz="2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ar-SA" sz="3600">
                          <a:effectLst/>
                        </a:rPr>
                        <a:t>×</a:t>
                      </a:r>
                      <a:endParaRPr lang="en-US" sz="2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ar-SA" sz="3600" dirty="0">
                          <a:effectLst/>
                        </a:rPr>
                        <a:t>مُنَظَّمَةٌ</a:t>
                      </a: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878953">
                <a:tc>
                  <a:txBody>
                    <a:bodyPr/>
                    <a:lstStyle/>
                    <a:p>
                      <a:pPr marL="0" marR="0" algn="ctr">
                        <a:lnSpc>
                          <a:spcPct val="107000"/>
                        </a:lnSpc>
                        <a:spcBef>
                          <a:spcPts val="0"/>
                        </a:spcBef>
                        <a:spcAft>
                          <a:spcPts val="0"/>
                        </a:spcAft>
                      </a:pPr>
                      <a:r>
                        <a:rPr lang="ar-SA" sz="3600">
                          <a:effectLst/>
                        </a:rPr>
                        <a:t> </a:t>
                      </a:r>
                      <a:endParaRPr lang="en-US" sz="2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ar-SA" sz="3600">
                          <a:effectLst/>
                        </a:rPr>
                        <a:t> </a:t>
                      </a:r>
                      <a:endParaRPr lang="en-US" sz="2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ar-SA" sz="3600">
                          <a:effectLst/>
                        </a:rPr>
                        <a:t> </a:t>
                      </a:r>
                      <a:endParaRPr lang="en-US" sz="2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ar-SA" sz="3600">
                          <a:effectLst/>
                        </a:rPr>
                        <a:t>×</a:t>
                      </a:r>
                      <a:endParaRPr lang="en-US" sz="2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ar-SA" sz="3600" dirty="0">
                          <a:effectLst/>
                        </a:rPr>
                        <a:t>اَلْحَرْبُ</a:t>
                      </a: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bl>
          </a:graphicData>
        </a:graphic>
      </p:graphicFrame>
      <p:sp>
        <p:nvSpPr>
          <p:cNvPr id="6" name="Rectangle 1"/>
          <p:cNvSpPr>
            <a:spLocks noChangeArrowheads="1"/>
          </p:cNvSpPr>
          <p:nvPr/>
        </p:nvSpPr>
        <p:spPr bwMode="auto">
          <a:xfrm>
            <a:off x="3118402" y="3511878"/>
            <a:ext cx="727484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Majidi5" pitchFamily="2" charset="-78"/>
              </a:rPr>
              <a:t>.</a:t>
            </a:r>
            <a:endParaRPr kumimoji="0" lang="en-US" altLang="en-US" sz="1100" b="0" i="0" u="none" strike="noStrike" cap="none" normalizeH="0" baseline="0" dirty="0" smtClean="0">
              <a:ln>
                <a:noFill/>
              </a:ln>
              <a:solidFill>
                <a:schemeClr val="tx1"/>
              </a:solidFill>
              <a:effectLst/>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Majidi5" pitchFamily="2" charset="-78"/>
              </a:rPr>
              <a: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7" name="Rectangle 6"/>
          <p:cNvSpPr/>
          <p:nvPr/>
        </p:nvSpPr>
        <p:spPr>
          <a:xfrm>
            <a:off x="2150771" y="347730"/>
            <a:ext cx="7482625" cy="708338"/>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0" lang="ar-SA" altLang="en-US" sz="32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Majidi5" pitchFamily="2" charset="-78"/>
              </a:rPr>
              <a:t>ج) حَوِّلِ الْعَدَدَ: اَلْاُمَمُ , مُنَظَّمَةٌ, اَلْحَرْبُ, حُقُوْقٌ, بَلَدٌ</a:t>
            </a:r>
            <a:endParaRPr lang="en-US" sz="3200"/>
          </a:p>
        </p:txBody>
      </p:sp>
      <p:sp>
        <p:nvSpPr>
          <p:cNvPr id="8" name="Rectangle 7"/>
          <p:cNvSpPr/>
          <p:nvPr/>
        </p:nvSpPr>
        <p:spPr>
          <a:xfrm>
            <a:off x="6065949" y="1056068"/>
            <a:ext cx="45719" cy="643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8461420" y="2162838"/>
            <a:ext cx="3000776" cy="52803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ar-SA" altLang="en-US" sz="3200" b="0" i="0" u="none" strike="noStrike" cap="none" normalizeH="0" baseline="0" dirty="0" smtClean="0">
                <a:ln>
                  <a:noFill/>
                </a:ln>
                <a:solidFill>
                  <a:srgbClr val="FFFF00"/>
                </a:solidFill>
                <a:effectLst/>
                <a:latin typeface="Times New Roman" panose="02020603050405020304" pitchFamily="18" charset="0"/>
                <a:ea typeface="Calibri" panose="020F0502020204030204" pitchFamily="34" charset="0"/>
                <a:cs typeface="Majidi5" pitchFamily="2" charset="-78"/>
              </a:rPr>
              <a:t>جواب: تَحْوِيْلُ الْعَدَدِ</a:t>
            </a:r>
            <a:endParaRPr lang="en-US" sz="3200" dirty="0">
              <a:solidFill>
                <a:srgbClr val="FFFF00"/>
              </a:solidFill>
            </a:endParaRPr>
          </a:p>
        </p:txBody>
      </p:sp>
      <p:sp>
        <p:nvSpPr>
          <p:cNvPr id="10" name="Rounded Rectangle 9"/>
          <p:cNvSpPr/>
          <p:nvPr/>
        </p:nvSpPr>
        <p:spPr>
          <a:xfrm>
            <a:off x="7920507" y="3760609"/>
            <a:ext cx="1712889" cy="833139"/>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pPr>
            <a:r>
              <a:rPr lang="ar-SA" sz="3600" smtClean="0">
                <a:solidFill>
                  <a:srgbClr val="00B050"/>
                </a:solidFill>
                <a:effectLst/>
              </a:rPr>
              <a:t>اَلْاُمَّةُ</a:t>
            </a:r>
            <a:endParaRPr lang="en-US" sz="2800"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11" name="Rounded Rectangle 10"/>
          <p:cNvSpPr/>
          <p:nvPr/>
        </p:nvSpPr>
        <p:spPr>
          <a:xfrm>
            <a:off x="6111668" y="4593748"/>
            <a:ext cx="1808839" cy="957046"/>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pPr>
            <a:r>
              <a:rPr lang="ar-SA" sz="3600" smtClean="0">
                <a:effectLst/>
              </a:rPr>
              <a:t>مُنَظَّمَاتٌ</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2" name="Rectangle 11"/>
          <p:cNvSpPr/>
          <p:nvPr/>
        </p:nvSpPr>
        <p:spPr>
          <a:xfrm>
            <a:off x="6111668" y="5572151"/>
            <a:ext cx="1808839" cy="777134"/>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pPr>
            <a:r>
              <a:rPr lang="ar-SA" sz="3200" smtClean="0">
                <a:effectLst/>
              </a:rPr>
              <a:t>اَلْحُرُوْبُ</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3" name="Rectangle 12"/>
          <p:cNvSpPr/>
          <p:nvPr/>
        </p:nvSpPr>
        <p:spPr>
          <a:xfrm>
            <a:off x="2305318" y="3760609"/>
            <a:ext cx="1880316" cy="833139"/>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lnSpc>
                <a:spcPct val="107000"/>
              </a:lnSpc>
            </a:pPr>
            <a:r>
              <a:rPr lang="ar-SA" sz="3600" smtClean="0">
                <a:effectLst/>
              </a:rPr>
              <a:t>حَقٌّ</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4" name="Rectangle 13"/>
          <p:cNvSpPr/>
          <p:nvPr/>
        </p:nvSpPr>
        <p:spPr>
          <a:xfrm>
            <a:off x="425003" y="4593749"/>
            <a:ext cx="1880315" cy="957045"/>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lnSpc>
                <a:spcPct val="107000"/>
              </a:lnSpc>
            </a:pPr>
            <a:r>
              <a:rPr lang="ar-SA" sz="4400" smtClean="0">
                <a:effectLst/>
              </a:rPr>
              <a:t>بِلَادٌ</a:t>
            </a:r>
            <a:endParaRPr lang="en-US" sz="3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132516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right)">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circle(in)">
                                      <p:cBhvr>
                                        <p:cTn id="17" dur="20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32"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circle(out)">
                                      <p:cBhvr>
                                        <p:cTn id="22" dur="20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3" presetClass="entr" presetSubtype="16"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plus(in)">
                                      <p:cBhvr>
                                        <p:cTn id="27" dur="20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32"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circle(out)">
                                      <p:cBhvr>
                                        <p:cTn id="32" dur="20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32"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circle(out)">
                                      <p:cBhvr>
                                        <p:cTn id="37"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P spid="11" grpId="0" animBg="1"/>
      <p:bldP spid="12" grpId="0" animBg="1"/>
      <p:bldP spid="13"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0304" y="167425"/>
            <a:ext cx="11784169" cy="64780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309491013"/>
              </p:ext>
            </p:extLst>
          </p:nvPr>
        </p:nvGraphicFramePr>
        <p:xfrm>
          <a:off x="399245" y="2794715"/>
          <a:ext cx="11314930" cy="3657600"/>
        </p:xfrm>
        <a:graphic>
          <a:graphicData uri="http://schemas.openxmlformats.org/drawingml/2006/table">
            <a:tbl>
              <a:tblPr firstRow="1" firstCol="1" bandRow="1">
                <a:tableStyleId>{5C22544A-7EE6-4342-B048-85BDC9FD1C3A}</a:tableStyleId>
              </a:tblPr>
              <a:tblGrid>
                <a:gridCol w="7902491"/>
                <a:gridCol w="3412439"/>
              </a:tblGrid>
              <a:tr h="609600">
                <a:tc>
                  <a:txBody>
                    <a:bodyPr/>
                    <a:lstStyle/>
                    <a:p>
                      <a:pPr marL="0" marR="0" algn="ctr">
                        <a:lnSpc>
                          <a:spcPct val="107000"/>
                        </a:lnSpc>
                        <a:spcBef>
                          <a:spcPts val="0"/>
                        </a:spcBef>
                        <a:spcAft>
                          <a:spcPts val="0"/>
                        </a:spcAft>
                      </a:pPr>
                      <a:r>
                        <a:rPr lang="ar-SA" sz="3600" dirty="0">
                          <a:effectLst/>
                        </a:rPr>
                        <a:t>اَلْجُمْلَةُ</a:t>
                      </a: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00B050"/>
                    </a:solidFill>
                  </a:tcPr>
                </a:tc>
                <a:tc>
                  <a:txBody>
                    <a:bodyPr/>
                    <a:lstStyle/>
                    <a:p>
                      <a:pPr marL="0" marR="0" algn="ctr">
                        <a:lnSpc>
                          <a:spcPct val="107000"/>
                        </a:lnSpc>
                        <a:spcBef>
                          <a:spcPts val="0"/>
                        </a:spcBef>
                        <a:spcAft>
                          <a:spcPts val="0"/>
                        </a:spcAft>
                      </a:pPr>
                      <a:r>
                        <a:rPr lang="ar-SA" sz="3600" dirty="0">
                          <a:effectLst/>
                        </a:rPr>
                        <a:t>اَلْكَلِمَةُ</a:t>
                      </a: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00B050"/>
                    </a:solidFill>
                  </a:tcPr>
                </a:tc>
              </a:tr>
              <a:tr h="609600">
                <a:tc>
                  <a:txBody>
                    <a:bodyPr/>
                    <a:lstStyle/>
                    <a:p>
                      <a:pPr marL="0" marR="0" algn="ctr">
                        <a:lnSpc>
                          <a:spcPct val="107000"/>
                        </a:lnSpc>
                        <a:spcBef>
                          <a:spcPts val="0"/>
                        </a:spcBef>
                        <a:spcAft>
                          <a:spcPts val="0"/>
                        </a:spcAft>
                      </a:pP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ar-SA" sz="3600" dirty="0">
                          <a:solidFill>
                            <a:srgbClr val="FF0000"/>
                          </a:solidFill>
                          <a:effectLst/>
                        </a:rPr>
                        <a:t>اُسِّسَتْ</a:t>
                      </a:r>
                      <a:endParaRPr lang="en-US" sz="28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609600">
                <a:tc>
                  <a:txBody>
                    <a:bodyPr/>
                    <a:lstStyle/>
                    <a:p>
                      <a:pPr marL="0" marR="0" algn="ctr">
                        <a:lnSpc>
                          <a:spcPct val="107000"/>
                        </a:lnSpc>
                        <a:spcBef>
                          <a:spcPts val="0"/>
                        </a:spcBef>
                        <a:spcAft>
                          <a:spcPts val="0"/>
                        </a:spcAft>
                      </a:pP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ar-SA" sz="3600" dirty="0">
                          <a:effectLst/>
                        </a:rPr>
                        <a:t>عَامٌ</a:t>
                      </a: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609600">
                <a:tc>
                  <a:txBody>
                    <a:bodyPr/>
                    <a:lstStyle/>
                    <a:p>
                      <a:pPr marL="0" marR="0" algn="ctr">
                        <a:lnSpc>
                          <a:spcPct val="107000"/>
                        </a:lnSpc>
                        <a:spcBef>
                          <a:spcPts val="0"/>
                        </a:spcBef>
                        <a:spcAft>
                          <a:spcPts val="0"/>
                        </a:spcAft>
                      </a:pP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ar-SA" sz="3600">
                          <a:effectLst/>
                        </a:rPr>
                        <a:t>اَلسَّلَامُ</a:t>
                      </a:r>
                      <a:endParaRPr lang="en-US" sz="2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609600">
                <a:tc>
                  <a:txBody>
                    <a:bodyPr/>
                    <a:lstStyle/>
                    <a:p>
                      <a:pPr marL="0" marR="0" algn="ctr">
                        <a:lnSpc>
                          <a:spcPct val="107000"/>
                        </a:lnSpc>
                        <a:spcBef>
                          <a:spcPts val="0"/>
                        </a:spcBef>
                        <a:spcAft>
                          <a:spcPts val="0"/>
                        </a:spcAft>
                      </a:pP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ar-SA" sz="3600">
                          <a:effectLst/>
                        </a:rPr>
                        <a:t>تَسْتَطِيْعُ</a:t>
                      </a:r>
                      <a:endParaRPr lang="en-US" sz="2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609600">
                <a:tc>
                  <a:txBody>
                    <a:bodyPr/>
                    <a:lstStyle/>
                    <a:p>
                      <a:pPr marL="0" marR="0" algn="ctr">
                        <a:lnSpc>
                          <a:spcPct val="107000"/>
                        </a:lnSpc>
                        <a:spcBef>
                          <a:spcPts val="0"/>
                        </a:spcBef>
                        <a:spcAft>
                          <a:spcPts val="0"/>
                        </a:spcAft>
                      </a:pP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ar-SA" sz="3600" dirty="0">
                          <a:effectLst/>
                        </a:rPr>
                        <a:t>مَجْلِسٌ</a:t>
                      </a: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bl>
          </a:graphicData>
        </a:graphic>
      </p:graphicFrame>
      <p:sp>
        <p:nvSpPr>
          <p:cNvPr id="7" name="Rectangle 6"/>
          <p:cNvSpPr/>
          <p:nvPr/>
        </p:nvSpPr>
        <p:spPr>
          <a:xfrm>
            <a:off x="1961322" y="344557"/>
            <a:ext cx="9727095" cy="848139"/>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kumimoji="0" lang="ar-SA" altLang="en-US" sz="36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Majidi5" pitchFamily="2" charset="-78"/>
              </a:rPr>
              <a:t>د) كَوِّنِ الْجُمَلَ بِالْكَلِمَاتِ الْاَتِيَةِ: اُسِّسَتْ, عَامٌ, اَلسَّلَامُ, تَسْتَطِيْعُ, مَجْلِسٌ</a:t>
            </a:r>
            <a:endParaRPr lang="en-US" sz="3600"/>
          </a:p>
        </p:txBody>
      </p:sp>
      <p:sp>
        <p:nvSpPr>
          <p:cNvPr id="8" name="Rectangle 7"/>
          <p:cNvSpPr/>
          <p:nvPr/>
        </p:nvSpPr>
        <p:spPr>
          <a:xfrm>
            <a:off x="8030817" y="1775791"/>
            <a:ext cx="3657600" cy="834887"/>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ar-SA" altLang="en-US" sz="36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Majidi5" pitchFamily="2" charset="-78"/>
              </a:rPr>
              <a:t>جواب: تَكْوِيْنُ الْجُمَلِ</a:t>
            </a:r>
            <a:endParaRPr lang="en-US" sz="3600"/>
          </a:p>
        </p:txBody>
      </p:sp>
      <p:sp>
        <p:nvSpPr>
          <p:cNvPr id="9" name="Rectangle 8"/>
          <p:cNvSpPr/>
          <p:nvPr/>
        </p:nvSpPr>
        <p:spPr>
          <a:xfrm>
            <a:off x="399245" y="3438660"/>
            <a:ext cx="7894749" cy="5537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pPr>
            <a:r>
              <a:rPr lang="ar-SA" sz="4400" smtClean="0">
                <a:solidFill>
                  <a:srgbClr val="002060"/>
                </a:solidFill>
                <a:effectLst/>
              </a:rPr>
              <a:t>اُسِّسَتْ مُنَظَّمَةٌ فِىْ بَلَدِنَا لِحِفْظِ الْبِيْئَةِ.</a:t>
            </a:r>
            <a:endParaRPr lang="en-US" sz="36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10" name="Rectangle 9"/>
          <p:cNvSpPr/>
          <p:nvPr/>
        </p:nvSpPr>
        <p:spPr>
          <a:xfrm>
            <a:off x="399244" y="4095483"/>
            <a:ext cx="7894749" cy="4765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pPr>
            <a:r>
              <a:rPr lang="ar-SA" sz="4000" dirty="0" smtClean="0">
                <a:solidFill>
                  <a:srgbClr val="FFFF00"/>
                </a:solidFill>
                <a:effectLst/>
              </a:rPr>
              <a:t>وُلِدَ حَبِيْبٌ فِىْ عَامِ.....2م.</a:t>
            </a:r>
            <a:endParaRPr lang="en-US" sz="3200" dirty="0">
              <a:solidFill>
                <a:srgbClr val="FFFF00"/>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11" name="Rectangle 10"/>
          <p:cNvSpPr/>
          <p:nvPr/>
        </p:nvSpPr>
        <p:spPr>
          <a:xfrm>
            <a:off x="399244" y="4675033"/>
            <a:ext cx="7894749" cy="4765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pPr>
            <a:r>
              <a:rPr lang="ar-SA" sz="4400" smtClean="0">
                <a:solidFill>
                  <a:schemeClr val="tx1"/>
                </a:solidFill>
                <a:effectLst/>
              </a:rPr>
              <a:t>اَقَامَ الْاِسْلَامُ السَّلَامَ فِى الْعَالَمِ.</a:t>
            </a:r>
            <a:endParaRPr lang="en-US" sz="3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12" name="Rectangle 11"/>
          <p:cNvSpPr/>
          <p:nvPr/>
        </p:nvSpPr>
        <p:spPr>
          <a:xfrm>
            <a:off x="399244" y="5151552"/>
            <a:ext cx="7894749" cy="5924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pPr>
            <a:r>
              <a:rPr lang="ar-SA" sz="3600" smtClean="0">
                <a:effectLst/>
              </a:rPr>
              <a:t>تَسْتَطِيْعُ فَاطِمَةُ اَنْ تَقْرَأَ الْقُرْاَنَ.</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3" name="Rectangle 12"/>
          <p:cNvSpPr/>
          <p:nvPr/>
        </p:nvSpPr>
        <p:spPr>
          <a:xfrm>
            <a:off x="399244" y="5859887"/>
            <a:ext cx="7894749" cy="5280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pPr>
            <a:r>
              <a:rPr lang="ar-SA" sz="3200" smtClean="0">
                <a:solidFill>
                  <a:srgbClr val="FF0000"/>
                </a:solidFill>
                <a:effectLst/>
              </a:rPr>
              <a:t>مَجْلِسُ الْعِلْمِ مُغَطَئِ بِالرَّحْمَةِ.</a:t>
            </a:r>
            <a:endParaRPr lang="en-US" sz="24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64714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righ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right)">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0-#ppt_w/2"/>
                                          </p:val>
                                        </p:tav>
                                        <p:tav tm="100000">
                                          <p:val>
                                            <p:strVal val="#ppt_x"/>
                                          </p:val>
                                        </p:tav>
                                      </p:tavLst>
                                    </p:anim>
                                    <p:anim calcmode="lin" valueType="num">
                                      <p:cBhvr additive="base">
                                        <p:cTn id="18"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additive="base">
                                        <p:cTn id="23" dur="500" fill="hold"/>
                                        <p:tgtEl>
                                          <p:spTgt spid="10"/>
                                        </p:tgtEl>
                                        <p:attrNameLst>
                                          <p:attrName>ppt_x</p:attrName>
                                        </p:attrNameLst>
                                      </p:cBhvr>
                                      <p:tavLst>
                                        <p:tav tm="0">
                                          <p:val>
                                            <p:strVal val="1+#ppt_w/2"/>
                                          </p:val>
                                        </p:tav>
                                        <p:tav tm="100000">
                                          <p:val>
                                            <p:strVal val="#ppt_x"/>
                                          </p:val>
                                        </p:tav>
                                      </p:tavLst>
                                    </p:anim>
                                    <p:anim calcmode="lin" valueType="num">
                                      <p:cBhvr additive="base">
                                        <p:cTn id="24"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additive="base">
                                        <p:cTn id="29" dur="500" fill="hold"/>
                                        <p:tgtEl>
                                          <p:spTgt spid="11"/>
                                        </p:tgtEl>
                                        <p:attrNameLst>
                                          <p:attrName>ppt_x</p:attrName>
                                        </p:attrNameLst>
                                      </p:cBhvr>
                                      <p:tavLst>
                                        <p:tav tm="0">
                                          <p:val>
                                            <p:strVal val="0-#ppt_w/2"/>
                                          </p:val>
                                        </p:tav>
                                        <p:tav tm="100000">
                                          <p:val>
                                            <p:strVal val="#ppt_x"/>
                                          </p:val>
                                        </p:tav>
                                      </p:tavLst>
                                    </p:anim>
                                    <p:anim calcmode="lin" valueType="num">
                                      <p:cBhvr additive="base">
                                        <p:cTn id="30"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 calcmode="lin" valueType="num">
                                      <p:cBhvr additive="base">
                                        <p:cTn id="35" dur="500" fill="hold"/>
                                        <p:tgtEl>
                                          <p:spTgt spid="12"/>
                                        </p:tgtEl>
                                        <p:attrNameLst>
                                          <p:attrName>ppt_x</p:attrName>
                                        </p:attrNameLst>
                                      </p:cBhvr>
                                      <p:tavLst>
                                        <p:tav tm="0">
                                          <p:val>
                                            <p:strVal val="1+#ppt_w/2"/>
                                          </p:val>
                                        </p:tav>
                                        <p:tav tm="100000">
                                          <p:val>
                                            <p:strVal val="#ppt_x"/>
                                          </p:val>
                                        </p:tav>
                                      </p:tavLst>
                                    </p:anim>
                                    <p:anim calcmode="lin" valueType="num">
                                      <p:cBhvr additive="base">
                                        <p:cTn id="36"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wipe(left)">
                                      <p:cBhvr>
                                        <p:cTn id="41"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1820" y="257577"/>
            <a:ext cx="11552349" cy="64265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731336781"/>
              </p:ext>
            </p:extLst>
          </p:nvPr>
        </p:nvGraphicFramePr>
        <p:xfrm>
          <a:off x="4381498" y="2491409"/>
          <a:ext cx="6750328" cy="3604590"/>
        </p:xfrm>
        <a:graphic>
          <a:graphicData uri="http://schemas.openxmlformats.org/drawingml/2006/table">
            <a:tbl>
              <a:tblPr firstRow="1" firstCol="1" bandRow="1">
                <a:tableStyleId>{5C22544A-7EE6-4342-B048-85BDC9FD1C3A}</a:tableStyleId>
              </a:tblPr>
              <a:tblGrid>
                <a:gridCol w="3375164"/>
                <a:gridCol w="3375164"/>
              </a:tblGrid>
              <a:tr h="600765">
                <a:tc>
                  <a:txBody>
                    <a:bodyPr/>
                    <a:lstStyle/>
                    <a:p>
                      <a:pPr marL="0" marR="0" algn="ctr">
                        <a:lnSpc>
                          <a:spcPct val="107000"/>
                        </a:lnSpc>
                        <a:spcBef>
                          <a:spcPts val="0"/>
                        </a:spcBef>
                        <a:spcAft>
                          <a:spcPts val="0"/>
                        </a:spcAft>
                      </a:pPr>
                      <a:r>
                        <a:rPr lang="ar-SA" sz="1400" dirty="0">
                          <a:effectLst/>
                        </a:rPr>
                        <a:t>اَلْمُرَادِفَةُ</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ar-SA" sz="1400">
                          <a:effectLst/>
                        </a:rPr>
                        <a:t>اَلْمَذْكُوْرَةُ</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600765">
                <a:tc>
                  <a:txBody>
                    <a:bodyPr/>
                    <a:lstStyle/>
                    <a:p>
                      <a:pPr marL="0" marR="0" algn="ctr">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600765">
                <a:tc>
                  <a:txBody>
                    <a:bodyPr/>
                    <a:lstStyle/>
                    <a:p>
                      <a:pPr marL="0" marR="0" algn="ctr">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600765">
                <a:tc>
                  <a:txBody>
                    <a:bodyPr/>
                    <a:lstStyle/>
                    <a:p>
                      <a:pPr marL="0" marR="0" algn="ctr">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600765">
                <a:tc>
                  <a:txBody>
                    <a:bodyPr/>
                    <a:lstStyle/>
                    <a:p>
                      <a:pPr marL="0" marR="0" algn="ctr">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600765">
                <a:tc>
                  <a:txBody>
                    <a:bodyPr/>
                    <a:lstStyle/>
                    <a:p>
                      <a:pPr marL="0" marR="0" algn="ctr">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bl>
          </a:graphicData>
        </a:graphic>
      </p:graphicFrame>
      <p:sp>
        <p:nvSpPr>
          <p:cNvPr id="6" name="Rectangle 1"/>
          <p:cNvSpPr>
            <a:spLocks noChangeArrowheads="1"/>
          </p:cNvSpPr>
          <p:nvPr/>
        </p:nvSpPr>
        <p:spPr bwMode="auto">
          <a:xfrm>
            <a:off x="14359439" y="3309783"/>
            <a:ext cx="27924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Majidi5" pitchFamily="2" charset="-78"/>
              </a:rPr>
              <a:t>.</a:t>
            </a:r>
            <a:endParaRPr kumimoji="0" lang="en-US" altLang="en-US" sz="1100" b="0" i="0" u="none" strike="noStrike" cap="none" normalizeH="0" baseline="0" dirty="0" smtClean="0">
              <a:ln>
                <a:noFill/>
              </a:ln>
              <a:solidFill>
                <a:schemeClr val="tx1"/>
              </a:solidFill>
              <a:effectLst/>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Majidi5" pitchFamily="2" charset="-78"/>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7" name="Rectangle 6"/>
          <p:cNvSpPr/>
          <p:nvPr/>
        </p:nvSpPr>
        <p:spPr>
          <a:xfrm>
            <a:off x="1179443" y="424070"/>
            <a:ext cx="10429461" cy="78187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ar-SA" altLang="en-US" sz="36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Majidi5" pitchFamily="2" charset="-78"/>
              </a:rPr>
              <a:t>و) هَاتِ مُرَادِفُ الْكَلِمَاتِ الْاَتِيَةِ: مُنَظَّمَةٌ, عَقِبٌ, اَلْعَلَاقَةُ, اَلْمَمْنُوْحَةُ, تَعْبِيْرٌ</a:t>
            </a:r>
            <a:endParaRPr lang="en-US" sz="3600"/>
          </a:p>
        </p:txBody>
      </p:sp>
      <p:sp>
        <p:nvSpPr>
          <p:cNvPr id="8" name="Rectangle 7"/>
          <p:cNvSpPr/>
          <p:nvPr/>
        </p:nvSpPr>
        <p:spPr>
          <a:xfrm>
            <a:off x="7487479" y="1603513"/>
            <a:ext cx="3644348" cy="702365"/>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ar-SA" altLang="en-US" sz="3600" b="0" i="0" u="none" strike="noStrike" cap="none" normalizeH="0" baseline="0" smtClean="0">
                <a:ln>
                  <a:noFill/>
                </a:ln>
                <a:solidFill>
                  <a:srgbClr val="FFFF00"/>
                </a:solidFill>
                <a:effectLst/>
                <a:latin typeface="Times New Roman" panose="02020603050405020304" pitchFamily="18" charset="0"/>
                <a:ea typeface="Calibri" panose="020F0502020204030204" pitchFamily="34" charset="0"/>
                <a:cs typeface="Majidi5" pitchFamily="2" charset="-78"/>
              </a:rPr>
              <a:t>جواب: مُرَادِفُ الْكَلِمَاتِ</a:t>
            </a:r>
            <a:endParaRPr lang="en-US" sz="3600">
              <a:solidFill>
                <a:srgbClr val="FFFF00"/>
              </a:solidFill>
            </a:endParaRPr>
          </a:p>
        </p:txBody>
      </p:sp>
      <p:sp>
        <p:nvSpPr>
          <p:cNvPr id="9" name="Oval 8"/>
          <p:cNvSpPr/>
          <p:nvPr/>
        </p:nvSpPr>
        <p:spPr>
          <a:xfrm>
            <a:off x="8189843" y="3140765"/>
            <a:ext cx="2782957" cy="4957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pPr>
            <a:r>
              <a:rPr lang="ar-SA" sz="3200" dirty="0" smtClean="0">
                <a:effectLst/>
              </a:rPr>
              <a:t>مُنَظَّمَة</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0" name="Oval 9"/>
          <p:cNvSpPr/>
          <p:nvPr/>
        </p:nvSpPr>
        <p:spPr>
          <a:xfrm>
            <a:off x="5334001" y="3140765"/>
            <a:ext cx="1934817" cy="4957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pPr>
            <a:r>
              <a:rPr lang="ar-SA" sz="3200" dirty="0" smtClean="0">
                <a:effectLst/>
              </a:rPr>
              <a:t>هَيْئَةٌ</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1" name="Oval 10"/>
          <p:cNvSpPr/>
          <p:nvPr/>
        </p:nvSpPr>
        <p:spPr>
          <a:xfrm>
            <a:off x="8282609" y="3636508"/>
            <a:ext cx="2690191" cy="6439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pPr>
            <a:r>
              <a:rPr lang="ar-SA" sz="4000" smtClean="0">
                <a:effectLst/>
              </a:rPr>
              <a:t>عَقِبٌ</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2" name="Oval 11"/>
          <p:cNvSpPr/>
          <p:nvPr/>
        </p:nvSpPr>
        <p:spPr>
          <a:xfrm>
            <a:off x="5380385" y="3737113"/>
            <a:ext cx="1921566" cy="5433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pPr>
            <a:r>
              <a:rPr lang="ar-SA" sz="4400" smtClean="0">
                <a:effectLst/>
              </a:rPr>
              <a:t>بَعْدُ</a:t>
            </a:r>
            <a:endParaRPr lang="en-US" sz="3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3" name="Oval 12"/>
          <p:cNvSpPr/>
          <p:nvPr/>
        </p:nvSpPr>
        <p:spPr>
          <a:xfrm>
            <a:off x="8315742" y="4280452"/>
            <a:ext cx="2564293" cy="50358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pPr>
            <a:r>
              <a:rPr lang="ar-SA" sz="2800" smtClean="0">
                <a:effectLst/>
              </a:rPr>
              <a:t>اَلْعَلَاقَةُ</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4" name="Oval 13"/>
          <p:cNvSpPr/>
          <p:nvPr/>
        </p:nvSpPr>
        <p:spPr>
          <a:xfrm>
            <a:off x="5334000" y="4280452"/>
            <a:ext cx="1934817" cy="50358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pPr>
            <a:r>
              <a:rPr lang="ar-SA" sz="2800" smtClean="0">
                <a:effectLst/>
              </a:rPr>
              <a:t>اَلْاِرْتِبَاطُ</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5" name="Oval 14"/>
          <p:cNvSpPr/>
          <p:nvPr/>
        </p:nvSpPr>
        <p:spPr>
          <a:xfrm>
            <a:off x="8315742" y="4903304"/>
            <a:ext cx="2564293" cy="5963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pPr>
            <a:r>
              <a:rPr lang="ar-SA" sz="3200" smtClean="0">
                <a:effectLst/>
              </a:rPr>
              <a:t>اَلْمَمْنُوْحَةُ</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6" name="Oval 15"/>
          <p:cNvSpPr/>
          <p:nvPr/>
        </p:nvSpPr>
        <p:spPr>
          <a:xfrm>
            <a:off x="5380386" y="4903304"/>
            <a:ext cx="1888432" cy="5963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pPr>
            <a:r>
              <a:rPr lang="ar-SA" sz="3200" smtClean="0">
                <a:effectLst/>
              </a:rPr>
              <a:t>اَلْمُعْطَاةُ</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7" name="Oval 16"/>
          <p:cNvSpPr/>
          <p:nvPr/>
        </p:nvSpPr>
        <p:spPr>
          <a:xfrm>
            <a:off x="8315742" y="5499652"/>
            <a:ext cx="2564293"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pPr>
            <a:r>
              <a:rPr lang="ar-SA" sz="4000" smtClean="0">
                <a:effectLst/>
              </a:rPr>
              <a:t>تَعْبِيْرٌ</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8" name="Oval 17"/>
          <p:cNvSpPr/>
          <p:nvPr/>
        </p:nvSpPr>
        <p:spPr>
          <a:xfrm>
            <a:off x="5380385" y="5499652"/>
            <a:ext cx="1888432"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pPr>
            <a:r>
              <a:rPr lang="ar-SA" sz="3600" smtClean="0">
                <a:effectLst/>
              </a:rPr>
              <a:t>اِظْهَارٌ</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07759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right)">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32"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ircle(out)">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left)">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32"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circle(out)">
                                      <p:cBhvr>
                                        <p:cTn id="27" dur="20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8"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 calcmode="lin" valueType="num">
                                      <p:cBhvr additive="base">
                                        <p:cTn id="32" dur="500" fill="hold"/>
                                        <p:tgtEl>
                                          <p:spTgt spid="12"/>
                                        </p:tgtEl>
                                        <p:attrNameLst>
                                          <p:attrName>ppt_x</p:attrName>
                                        </p:attrNameLst>
                                      </p:cBhvr>
                                      <p:tavLst>
                                        <p:tav tm="0">
                                          <p:val>
                                            <p:strVal val="0-#ppt_w/2"/>
                                          </p:val>
                                        </p:tav>
                                        <p:tav tm="100000">
                                          <p:val>
                                            <p:strVal val="#ppt_x"/>
                                          </p:val>
                                        </p:tav>
                                      </p:tavLst>
                                    </p:anim>
                                    <p:anim calcmode="lin" valueType="num">
                                      <p:cBhvr additive="base">
                                        <p:cTn id="33"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2" presetClass="entr" presetSubtype="2" fill="hold" grpId="0" nodeType="click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wipe(right)">
                                      <p:cBhvr>
                                        <p:cTn id="38" dur="500"/>
                                        <p:tgtEl>
                                          <p:spTgt spid="13"/>
                                        </p:tgtEl>
                                      </p:cBhvr>
                                    </p:animEffect>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anim calcmode="lin" valueType="num">
                                      <p:cBhvr additive="base">
                                        <p:cTn id="43" dur="500" fill="hold"/>
                                        <p:tgtEl>
                                          <p:spTgt spid="14"/>
                                        </p:tgtEl>
                                        <p:attrNameLst>
                                          <p:attrName>ppt_x</p:attrName>
                                        </p:attrNameLst>
                                      </p:cBhvr>
                                      <p:tavLst>
                                        <p:tav tm="0">
                                          <p:val>
                                            <p:strVal val="1+#ppt_w/2"/>
                                          </p:val>
                                        </p:tav>
                                        <p:tav tm="100000">
                                          <p:val>
                                            <p:strVal val="#ppt_x"/>
                                          </p:val>
                                        </p:tav>
                                      </p:tavLst>
                                    </p:anim>
                                    <p:anim calcmode="lin" valueType="num">
                                      <p:cBhvr additive="base">
                                        <p:cTn id="44"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6" presetClass="entr" presetSubtype="32"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Effect transition="in" filter="circle(out)">
                                      <p:cBhvr>
                                        <p:cTn id="49" dur="2000"/>
                                        <p:tgtEl>
                                          <p:spTgt spid="15"/>
                                        </p:tgtEl>
                                      </p:cBhvr>
                                    </p:animEffect>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16"/>
                                        </p:tgtEl>
                                        <p:attrNameLst>
                                          <p:attrName>style.visibility</p:attrName>
                                        </p:attrNameLst>
                                      </p:cBhvr>
                                      <p:to>
                                        <p:strVal val="visible"/>
                                      </p:to>
                                    </p:set>
                                    <p:animEffect transition="in" filter="fade">
                                      <p:cBhvr>
                                        <p:cTn id="54" dur="1000"/>
                                        <p:tgtEl>
                                          <p:spTgt spid="16"/>
                                        </p:tgtEl>
                                      </p:cBhvr>
                                    </p:animEffect>
                                    <p:anim calcmode="lin" valueType="num">
                                      <p:cBhvr>
                                        <p:cTn id="55" dur="1000" fill="hold"/>
                                        <p:tgtEl>
                                          <p:spTgt spid="16"/>
                                        </p:tgtEl>
                                        <p:attrNameLst>
                                          <p:attrName>ppt_x</p:attrName>
                                        </p:attrNameLst>
                                      </p:cBhvr>
                                      <p:tavLst>
                                        <p:tav tm="0">
                                          <p:val>
                                            <p:strVal val="#ppt_x"/>
                                          </p:val>
                                        </p:tav>
                                        <p:tav tm="100000">
                                          <p:val>
                                            <p:strVal val="#ppt_x"/>
                                          </p:val>
                                        </p:tav>
                                      </p:tavLst>
                                    </p:anim>
                                    <p:anim calcmode="lin" valueType="num">
                                      <p:cBhvr>
                                        <p:cTn id="56"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6" presetClass="entr" presetSubtype="32" fill="hold" grpId="0" nodeType="clickEffect">
                                  <p:stCondLst>
                                    <p:cond delay="0"/>
                                  </p:stCondLst>
                                  <p:childTnLst>
                                    <p:set>
                                      <p:cBhvr>
                                        <p:cTn id="60" dur="1" fill="hold">
                                          <p:stCondLst>
                                            <p:cond delay="0"/>
                                          </p:stCondLst>
                                        </p:cTn>
                                        <p:tgtEl>
                                          <p:spTgt spid="17"/>
                                        </p:tgtEl>
                                        <p:attrNameLst>
                                          <p:attrName>style.visibility</p:attrName>
                                        </p:attrNameLst>
                                      </p:cBhvr>
                                      <p:to>
                                        <p:strVal val="visible"/>
                                      </p:to>
                                    </p:set>
                                    <p:animEffect transition="in" filter="circle(out)">
                                      <p:cBhvr>
                                        <p:cTn id="61" dur="2000"/>
                                        <p:tgtEl>
                                          <p:spTgt spid="17"/>
                                        </p:tgtEl>
                                      </p:cBhvr>
                                    </p:animEffect>
                                  </p:childTnLst>
                                </p:cTn>
                              </p:par>
                            </p:childTnLst>
                          </p:cTn>
                        </p:par>
                      </p:childTnLst>
                    </p:cTn>
                  </p:par>
                  <p:par>
                    <p:cTn id="62" fill="hold">
                      <p:stCondLst>
                        <p:cond delay="indefinite"/>
                      </p:stCondLst>
                      <p:childTnLst>
                        <p:par>
                          <p:cTn id="63" fill="hold">
                            <p:stCondLst>
                              <p:cond delay="0"/>
                            </p:stCondLst>
                            <p:childTnLst>
                              <p:par>
                                <p:cTn id="64" presetID="42" presetClass="entr" presetSubtype="0" fill="hold" grpId="0" nodeType="clickEffect">
                                  <p:stCondLst>
                                    <p:cond delay="0"/>
                                  </p:stCondLst>
                                  <p:childTnLst>
                                    <p:set>
                                      <p:cBhvr>
                                        <p:cTn id="65" dur="1" fill="hold">
                                          <p:stCondLst>
                                            <p:cond delay="0"/>
                                          </p:stCondLst>
                                        </p:cTn>
                                        <p:tgtEl>
                                          <p:spTgt spid="18"/>
                                        </p:tgtEl>
                                        <p:attrNameLst>
                                          <p:attrName>style.visibility</p:attrName>
                                        </p:attrNameLst>
                                      </p:cBhvr>
                                      <p:to>
                                        <p:strVal val="visible"/>
                                      </p:to>
                                    </p:set>
                                    <p:animEffect transition="in" filter="fade">
                                      <p:cBhvr>
                                        <p:cTn id="66" dur="1000"/>
                                        <p:tgtEl>
                                          <p:spTgt spid="18"/>
                                        </p:tgtEl>
                                      </p:cBhvr>
                                    </p:animEffect>
                                    <p:anim calcmode="lin" valueType="num">
                                      <p:cBhvr>
                                        <p:cTn id="67" dur="1000" fill="hold"/>
                                        <p:tgtEl>
                                          <p:spTgt spid="18"/>
                                        </p:tgtEl>
                                        <p:attrNameLst>
                                          <p:attrName>ppt_x</p:attrName>
                                        </p:attrNameLst>
                                      </p:cBhvr>
                                      <p:tavLst>
                                        <p:tav tm="0">
                                          <p:val>
                                            <p:strVal val="#ppt_x"/>
                                          </p:val>
                                        </p:tav>
                                        <p:tav tm="100000">
                                          <p:val>
                                            <p:strVal val="#ppt_x"/>
                                          </p:val>
                                        </p:tav>
                                      </p:tavLst>
                                    </p:anim>
                                    <p:anim calcmode="lin" valueType="num">
                                      <p:cBhvr>
                                        <p:cTn id="68"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3826" y="437322"/>
            <a:ext cx="10959548" cy="60827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4281090593"/>
              </p:ext>
            </p:extLst>
          </p:nvPr>
        </p:nvGraphicFramePr>
        <p:xfrm>
          <a:off x="3101009" y="2472745"/>
          <a:ext cx="7739269" cy="3348507"/>
        </p:xfrm>
        <a:graphic>
          <a:graphicData uri="http://schemas.openxmlformats.org/drawingml/2006/table">
            <a:tbl>
              <a:tblPr firstRow="1" firstCol="1" bandRow="1">
                <a:tableStyleId>{5C22544A-7EE6-4342-B048-85BDC9FD1C3A}</a:tableStyleId>
              </a:tblPr>
              <a:tblGrid>
                <a:gridCol w="2063805"/>
                <a:gridCol w="1891821"/>
                <a:gridCol w="1877489"/>
                <a:gridCol w="1906154"/>
              </a:tblGrid>
              <a:tr h="1116169">
                <a:tc>
                  <a:txBody>
                    <a:bodyPr/>
                    <a:lstStyle/>
                    <a:p>
                      <a:pPr marL="0" marR="0" algn="ctr">
                        <a:lnSpc>
                          <a:spcPct val="107000"/>
                        </a:lnSpc>
                        <a:spcBef>
                          <a:spcPts val="0"/>
                        </a:spcBef>
                        <a:spcAft>
                          <a:spcPts val="0"/>
                        </a:spcAft>
                      </a:pPr>
                      <a:r>
                        <a:rPr lang="ar-SA" sz="3600" dirty="0">
                          <a:effectLst/>
                        </a:rPr>
                        <a:t>اَلْمَاضِىْ</a:t>
                      </a: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00B050"/>
                    </a:solidFill>
                  </a:tcPr>
                </a:tc>
                <a:tc>
                  <a:txBody>
                    <a:bodyPr/>
                    <a:lstStyle/>
                    <a:p>
                      <a:pPr marL="0" marR="0" algn="ctr">
                        <a:lnSpc>
                          <a:spcPct val="107000"/>
                        </a:lnSpc>
                        <a:spcBef>
                          <a:spcPts val="0"/>
                        </a:spcBef>
                        <a:spcAft>
                          <a:spcPts val="0"/>
                        </a:spcAft>
                      </a:pPr>
                      <a:r>
                        <a:rPr lang="ar-SA" sz="3600" dirty="0">
                          <a:effectLst/>
                        </a:rPr>
                        <a:t>اَلْمُضَارِعِ</a:t>
                      </a: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00B050"/>
                    </a:solidFill>
                  </a:tcPr>
                </a:tc>
                <a:tc>
                  <a:txBody>
                    <a:bodyPr/>
                    <a:lstStyle/>
                    <a:p>
                      <a:pPr marL="0" marR="0" algn="ctr">
                        <a:lnSpc>
                          <a:spcPct val="107000"/>
                        </a:lnSpc>
                        <a:spcBef>
                          <a:spcPts val="0"/>
                        </a:spcBef>
                        <a:spcAft>
                          <a:spcPts val="0"/>
                        </a:spcAft>
                      </a:pPr>
                      <a:r>
                        <a:rPr lang="ar-SA" sz="3600" dirty="0">
                          <a:effectLst/>
                        </a:rPr>
                        <a:t>اَلْمَاضِىْ</a:t>
                      </a: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00B050"/>
                    </a:solidFill>
                  </a:tcPr>
                </a:tc>
                <a:tc>
                  <a:txBody>
                    <a:bodyPr/>
                    <a:lstStyle/>
                    <a:p>
                      <a:pPr marL="0" marR="0" algn="ctr">
                        <a:lnSpc>
                          <a:spcPct val="107000"/>
                        </a:lnSpc>
                        <a:spcBef>
                          <a:spcPts val="0"/>
                        </a:spcBef>
                        <a:spcAft>
                          <a:spcPts val="0"/>
                        </a:spcAft>
                      </a:pPr>
                      <a:r>
                        <a:rPr lang="ar-SA" sz="3600" dirty="0">
                          <a:effectLst/>
                        </a:rPr>
                        <a:t>اَلْمُضَارِعِ</a:t>
                      </a: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00B050"/>
                    </a:solidFill>
                  </a:tcPr>
                </a:tc>
              </a:tr>
              <a:tr h="1116169">
                <a:tc>
                  <a:txBody>
                    <a:bodyPr/>
                    <a:lstStyle/>
                    <a:p>
                      <a:pPr marL="0" marR="0" algn="ctr">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1116169">
                <a:tc>
                  <a:txBody>
                    <a:bodyPr/>
                    <a:lstStyle/>
                    <a:p>
                      <a:pPr marL="0" marR="0" algn="ctr">
                        <a:lnSpc>
                          <a:spcPct val="107000"/>
                        </a:lnSpc>
                        <a:spcBef>
                          <a:spcPts val="0"/>
                        </a:spcBef>
                        <a:spcAft>
                          <a:spcPts val="0"/>
                        </a:spcAft>
                      </a:pPr>
                      <a:r>
                        <a:rPr lang="ar-SA" sz="14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ar-SA" sz="14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bl>
          </a:graphicData>
        </a:graphic>
      </p:graphicFrame>
      <p:sp>
        <p:nvSpPr>
          <p:cNvPr id="7" name="Rectangle 6"/>
          <p:cNvSpPr/>
          <p:nvPr/>
        </p:nvSpPr>
        <p:spPr>
          <a:xfrm>
            <a:off x="1545465" y="689113"/>
            <a:ext cx="9255057" cy="63610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ar-SA" altLang="en-US" sz="3600" b="0" i="0" u="none" strike="noStrike" cap="none" normalizeH="0" baseline="0" dirty="0" smtClean="0">
                <a:ln>
                  <a:noFill/>
                </a:ln>
                <a:solidFill>
                  <a:srgbClr val="FFFF00"/>
                </a:solidFill>
                <a:effectLst/>
                <a:latin typeface="Times New Roman" panose="02020603050405020304" pitchFamily="18" charset="0"/>
                <a:ea typeface="Calibri" panose="020F0502020204030204" pitchFamily="34" charset="0"/>
                <a:cs typeface="Majidi5" pitchFamily="2" charset="-78"/>
              </a:rPr>
              <a:t>ى) اِسْتِخْرِجْ صِيْغَ الْمُضَارِعِ منَ النَّصِّ ثُمَّ حَوِّلْهَا اِلَى الْمَاضِىْ</a:t>
            </a:r>
            <a:endParaRPr lang="en-US" sz="3600" dirty="0">
              <a:solidFill>
                <a:srgbClr val="FFFF00"/>
              </a:solidFill>
            </a:endParaRPr>
          </a:p>
        </p:txBody>
      </p:sp>
      <p:sp>
        <p:nvSpPr>
          <p:cNvPr id="8" name="Rectangle 7"/>
          <p:cNvSpPr/>
          <p:nvPr/>
        </p:nvSpPr>
        <p:spPr>
          <a:xfrm>
            <a:off x="3101009" y="1616765"/>
            <a:ext cx="7739269" cy="55659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ar-SA" altLang="en-US" sz="36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Majidi5" pitchFamily="2" charset="-78"/>
              </a:rPr>
              <a:t>جواب: اِسْتَخْرِاجُ صِيَغِ الْمُضَارِعِ وَتَحْوِيْلُهَا اِلَى الْمَاضِىْ</a:t>
            </a:r>
            <a:endParaRPr lang="en-US" sz="3600" dirty="0"/>
          </a:p>
        </p:txBody>
      </p:sp>
      <p:sp>
        <p:nvSpPr>
          <p:cNvPr id="9" name="Rectangle 8"/>
          <p:cNvSpPr/>
          <p:nvPr/>
        </p:nvSpPr>
        <p:spPr>
          <a:xfrm>
            <a:off x="7134896" y="3580327"/>
            <a:ext cx="1777284" cy="1081825"/>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lnSpc>
                <a:spcPct val="107000"/>
              </a:lnSpc>
            </a:pPr>
            <a:r>
              <a:rPr lang="ar-SA" sz="3600" smtClean="0">
                <a:effectLst/>
              </a:rPr>
              <a:t>وَفَّرَتْ</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0" name="Rectangle 9"/>
          <p:cNvSpPr/>
          <p:nvPr/>
        </p:nvSpPr>
        <p:spPr>
          <a:xfrm>
            <a:off x="9015211" y="3580327"/>
            <a:ext cx="1785311" cy="1081825"/>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lnSpc>
                <a:spcPct val="107000"/>
              </a:lnSpc>
            </a:pPr>
            <a:r>
              <a:rPr lang="ar-SA" sz="4000" smtClean="0">
                <a:effectLst/>
              </a:rPr>
              <a:t>تُوَفِّرُ</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1" name="Rectangle 10"/>
          <p:cNvSpPr/>
          <p:nvPr/>
        </p:nvSpPr>
        <p:spPr>
          <a:xfrm>
            <a:off x="9015211" y="4662152"/>
            <a:ext cx="1785311" cy="11590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pPr>
            <a:r>
              <a:rPr lang="ar-SA" sz="3600" smtClean="0">
                <a:effectLst/>
              </a:rPr>
              <a:t>تَسْتَطِيْعُ</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2" name="Rectangle 11"/>
          <p:cNvSpPr/>
          <p:nvPr/>
        </p:nvSpPr>
        <p:spPr>
          <a:xfrm>
            <a:off x="7134896" y="4803820"/>
            <a:ext cx="1777284" cy="9015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pPr>
            <a:r>
              <a:rPr lang="ar-SA" sz="3600" smtClean="0">
                <a:effectLst/>
              </a:rPr>
              <a:t>اِسْتَطَاعَتْ</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3" name="Rectangle 12"/>
          <p:cNvSpPr/>
          <p:nvPr/>
        </p:nvSpPr>
        <p:spPr>
          <a:xfrm>
            <a:off x="5254580" y="3670479"/>
            <a:ext cx="1790164" cy="87576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pPr>
            <a:r>
              <a:rPr lang="ar-SA" sz="4400" smtClean="0">
                <a:effectLst/>
              </a:rPr>
              <a:t>تَتَّخِذُ</a:t>
            </a:r>
            <a:endParaRPr lang="en-US" sz="3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4" name="Rectangle 13"/>
          <p:cNvSpPr/>
          <p:nvPr/>
        </p:nvSpPr>
        <p:spPr>
          <a:xfrm>
            <a:off x="3258355" y="3670479"/>
            <a:ext cx="1815921" cy="87576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pPr>
            <a:r>
              <a:rPr lang="ar-SA" sz="4000" smtClean="0">
                <a:solidFill>
                  <a:srgbClr val="FF0000"/>
                </a:solidFill>
                <a:effectLst/>
              </a:rPr>
              <a:t>اِتَّخَذَتْ</a:t>
            </a:r>
            <a:endParaRPr lang="en-US" sz="32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391735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right)">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500" fill="hold"/>
                                        <p:tgtEl>
                                          <p:spTgt spid="10"/>
                                        </p:tgtEl>
                                        <p:attrNameLst>
                                          <p:attrName>ppt_x</p:attrName>
                                        </p:attrNameLst>
                                      </p:cBhvr>
                                      <p:tavLst>
                                        <p:tav tm="0">
                                          <p:val>
                                            <p:strVal val="1+#ppt_w/2"/>
                                          </p:val>
                                        </p:tav>
                                        <p:tav tm="100000">
                                          <p:val>
                                            <p:strVal val="#ppt_x"/>
                                          </p:val>
                                        </p:tav>
                                      </p:tavLst>
                                    </p:anim>
                                    <p:anim calcmode="lin" valueType="num">
                                      <p:cBhvr additive="base">
                                        <p:cTn id="18"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1+#ppt_w/2"/>
                                          </p:val>
                                        </p:tav>
                                        <p:tav tm="100000">
                                          <p:val>
                                            <p:strVal val="#ppt_x"/>
                                          </p:val>
                                        </p:tav>
                                      </p:tavLst>
                                    </p:anim>
                                    <p:anim calcmode="lin" valueType="num">
                                      <p:cBhvr additive="base">
                                        <p:cTn id="24"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additive="base">
                                        <p:cTn id="29" dur="500" fill="hold"/>
                                        <p:tgtEl>
                                          <p:spTgt spid="11"/>
                                        </p:tgtEl>
                                        <p:attrNameLst>
                                          <p:attrName>ppt_x</p:attrName>
                                        </p:attrNameLst>
                                      </p:cBhvr>
                                      <p:tavLst>
                                        <p:tav tm="0">
                                          <p:val>
                                            <p:strVal val="#ppt_x"/>
                                          </p:val>
                                        </p:tav>
                                        <p:tav tm="100000">
                                          <p:val>
                                            <p:strVal val="#ppt_x"/>
                                          </p:val>
                                        </p:tav>
                                      </p:tavLst>
                                    </p:anim>
                                    <p:anim calcmode="lin" valueType="num">
                                      <p:cBhvr additive="base">
                                        <p:cTn id="3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6"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 calcmode="lin" valueType="num">
                                      <p:cBhvr additive="base">
                                        <p:cTn id="35" dur="500" fill="hold"/>
                                        <p:tgtEl>
                                          <p:spTgt spid="12"/>
                                        </p:tgtEl>
                                        <p:attrNameLst>
                                          <p:attrName>ppt_x</p:attrName>
                                        </p:attrNameLst>
                                      </p:cBhvr>
                                      <p:tavLst>
                                        <p:tav tm="0">
                                          <p:val>
                                            <p:strVal val="1+#ppt_w/2"/>
                                          </p:val>
                                        </p:tav>
                                        <p:tav tm="100000">
                                          <p:val>
                                            <p:strVal val="#ppt_x"/>
                                          </p:val>
                                        </p:tav>
                                      </p:tavLst>
                                    </p:anim>
                                    <p:anim calcmode="lin" valueType="num">
                                      <p:cBhvr additive="base">
                                        <p:cTn id="3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6" presetClass="entr" presetSubtype="32"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circle(out)">
                                      <p:cBhvr>
                                        <p:cTn id="41" dur="2000"/>
                                        <p:tgtEl>
                                          <p:spTgt spid="13"/>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8" fill="hold" grpId="0" nodeType="clickEffect">
                                  <p:stCondLst>
                                    <p:cond delay="0"/>
                                  </p:stCondLst>
                                  <p:childTnLst>
                                    <p:set>
                                      <p:cBhvr>
                                        <p:cTn id="45" dur="1" fill="hold">
                                          <p:stCondLst>
                                            <p:cond delay="0"/>
                                          </p:stCondLst>
                                        </p:cTn>
                                        <p:tgtEl>
                                          <p:spTgt spid="14"/>
                                        </p:tgtEl>
                                        <p:attrNameLst>
                                          <p:attrName>style.visibility</p:attrName>
                                        </p:attrNameLst>
                                      </p:cBhvr>
                                      <p:to>
                                        <p:strVal val="visible"/>
                                      </p:to>
                                    </p:set>
                                    <p:anim calcmode="lin" valueType="num">
                                      <p:cBhvr additive="base">
                                        <p:cTn id="46" dur="500" fill="hold"/>
                                        <p:tgtEl>
                                          <p:spTgt spid="14"/>
                                        </p:tgtEl>
                                        <p:attrNameLst>
                                          <p:attrName>ppt_x</p:attrName>
                                        </p:attrNameLst>
                                      </p:cBhvr>
                                      <p:tavLst>
                                        <p:tav tm="0">
                                          <p:val>
                                            <p:strVal val="0-#ppt_w/2"/>
                                          </p:val>
                                        </p:tav>
                                        <p:tav tm="100000">
                                          <p:val>
                                            <p:strVal val="#ppt_x"/>
                                          </p:val>
                                        </p:tav>
                                      </p:tavLst>
                                    </p:anim>
                                    <p:anim calcmode="lin" valueType="num">
                                      <p:cBhvr additive="base">
                                        <p:cTn id="47" dur="500" fill="hold"/>
                                        <p:tgtEl>
                                          <p:spTgt spid="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P spid="1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TotalTime>
  <Words>583</Words>
  <Application>Microsoft Office PowerPoint</Application>
  <PresentationFormat>Widescreen</PresentationFormat>
  <Paragraphs>148</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Majidi5</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Nayeem Sadik</dc:creator>
  <cp:lastModifiedBy>Nayeem Sadik</cp:lastModifiedBy>
  <cp:revision>16</cp:revision>
  <dcterms:created xsi:type="dcterms:W3CDTF">2018-11-21T01:09:09Z</dcterms:created>
  <dcterms:modified xsi:type="dcterms:W3CDTF">2018-11-21T03:04:46Z</dcterms:modified>
</cp:coreProperties>
</file>