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63" r:id="rId2"/>
  </p:sldMasterIdLst>
  <p:notesMasterIdLst>
    <p:notesMasterId r:id="rId29"/>
  </p:notesMasterIdLst>
  <p:handoutMasterIdLst>
    <p:handoutMasterId r:id="rId30"/>
  </p:handoutMasterIdLst>
  <p:sldIdLst>
    <p:sldId id="449" r:id="rId3"/>
    <p:sldId id="435" r:id="rId4"/>
    <p:sldId id="451" r:id="rId5"/>
    <p:sldId id="436" r:id="rId6"/>
    <p:sldId id="467" r:id="rId7"/>
    <p:sldId id="438" r:id="rId8"/>
    <p:sldId id="450" r:id="rId9"/>
    <p:sldId id="452" r:id="rId10"/>
    <p:sldId id="469" r:id="rId11"/>
    <p:sldId id="459" r:id="rId12"/>
    <p:sldId id="485" r:id="rId13"/>
    <p:sldId id="470" r:id="rId14"/>
    <p:sldId id="471" r:id="rId15"/>
    <p:sldId id="476" r:id="rId16"/>
    <p:sldId id="474" r:id="rId17"/>
    <p:sldId id="477" r:id="rId18"/>
    <p:sldId id="475" r:id="rId19"/>
    <p:sldId id="479" r:id="rId20"/>
    <p:sldId id="482" r:id="rId21"/>
    <p:sldId id="483" r:id="rId22"/>
    <p:sldId id="484" r:id="rId23"/>
    <p:sldId id="478" r:id="rId24"/>
    <p:sldId id="486" r:id="rId25"/>
    <p:sldId id="481" r:id="rId26"/>
    <p:sldId id="464" r:id="rId27"/>
    <p:sldId id="443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49"/>
            <p14:sldId id="435"/>
            <p14:sldId id="451"/>
            <p14:sldId id="436"/>
            <p14:sldId id="467"/>
            <p14:sldId id="438"/>
            <p14:sldId id="450"/>
            <p14:sldId id="452"/>
            <p14:sldId id="469"/>
            <p14:sldId id="459"/>
            <p14:sldId id="485"/>
            <p14:sldId id="470"/>
            <p14:sldId id="471"/>
            <p14:sldId id="476"/>
            <p14:sldId id="474"/>
            <p14:sldId id="477"/>
            <p14:sldId id="475"/>
            <p14:sldId id="479"/>
            <p14:sldId id="482"/>
            <p14:sldId id="483"/>
            <p14:sldId id="484"/>
            <p14:sldId id="478"/>
            <p14:sldId id="486"/>
            <p14:sldId id="481"/>
            <p14:sldId id="464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CC00"/>
    <a:srgbClr val="000099"/>
    <a:srgbClr val="66FF33"/>
    <a:srgbClr val="993366"/>
    <a:srgbClr val="811D59"/>
    <a:srgbClr val="990033"/>
    <a:srgbClr val="3EFCD3"/>
    <a:srgbClr val="89EAEF"/>
    <a:srgbClr val="731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6146" autoAdjust="0"/>
  </p:normalViewPr>
  <p:slideViewPr>
    <p:cSldViewPr snapToGrid="0">
      <p:cViewPr varScale="1">
        <p:scale>
          <a:sx n="62" d="100"/>
          <a:sy n="62" d="100"/>
        </p:scale>
        <p:origin x="120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10/26/2019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10/26/2019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6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6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6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7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2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9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2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2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0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10/26/2019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8.pn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2.gif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25004" y="157502"/>
            <a:ext cx="2253906" cy="2047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747" y="504107"/>
            <a:ext cx="10668000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Welcome to my class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91" y="1815599"/>
            <a:ext cx="9571822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8103" y="5625042"/>
            <a:ext cx="1622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Big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93741" y="5443713"/>
            <a:ext cx="2124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Small</a:t>
            </a:r>
          </a:p>
        </p:txBody>
      </p:sp>
      <p:pic>
        <p:nvPicPr>
          <p:cNvPr id="15" name="Picture 14" descr="w e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50" y="1662327"/>
            <a:ext cx="5921829" cy="3886200"/>
          </a:xfrm>
          <a:prstGeom prst="rect">
            <a:avLst/>
          </a:prstGeom>
        </p:spPr>
      </p:pic>
      <p:pic>
        <p:nvPicPr>
          <p:cNvPr id="17" name="Picture 16" descr="w e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067" y="3644148"/>
            <a:ext cx="2526463" cy="1657992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15154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8103" y="5625042"/>
            <a:ext cx="1622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Big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93741" y="5443713"/>
            <a:ext cx="2124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Small.</a:t>
            </a:r>
          </a:p>
        </p:txBody>
      </p:sp>
      <p:sp>
        <p:nvSpPr>
          <p:cNvPr id="11" name="Frame 10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3" name="Picture 2" descr="E:\content related picture\a tiga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721890" y="2164925"/>
            <a:ext cx="5234721" cy="3034604"/>
          </a:xfrm>
          <a:prstGeom prst="rect">
            <a:avLst/>
          </a:prstGeom>
          <a:noFill/>
        </p:spPr>
      </p:pic>
      <p:pic>
        <p:nvPicPr>
          <p:cNvPr id="18" name="Picture 2" descr="E:\content related picture\a tiga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960657" y="4016188"/>
            <a:ext cx="2462496" cy="1427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80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0110" y="5551449"/>
            <a:ext cx="2294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Big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88941" y="5479733"/>
            <a:ext cx="2330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Small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46" y="2846233"/>
            <a:ext cx="3256430" cy="2476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9861" r="10156" b="11437"/>
          <a:stretch/>
        </p:blipFill>
        <p:spPr>
          <a:xfrm>
            <a:off x="1362218" y="1360746"/>
            <a:ext cx="4285129" cy="39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9859" y="5473274"/>
            <a:ext cx="324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Fat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0024" y="5389926"/>
            <a:ext cx="401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Thin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4446" r="6650" b="3529"/>
          <a:stretch/>
        </p:blipFill>
        <p:spPr>
          <a:xfrm>
            <a:off x="645459" y="1237104"/>
            <a:ext cx="5450541" cy="4134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t="5976" r="19100" b="9543"/>
          <a:stretch/>
        </p:blipFill>
        <p:spPr>
          <a:xfrm>
            <a:off x="6507552" y="1308820"/>
            <a:ext cx="5021060" cy="403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ame 10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271575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6792" r="37617" b="5357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2588" y="5218419"/>
            <a:ext cx="1972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Fat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0024" y="5210636"/>
            <a:ext cx="401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Thin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0511"/>
            <a:ext cx="5056675" cy="3345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4" y="1730512"/>
            <a:ext cx="5000625" cy="3333750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16680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6792" r="37617" b="5357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9859" y="5634635"/>
            <a:ext cx="324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Long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2188" y="5367356"/>
            <a:ext cx="401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36" y="1308847"/>
            <a:ext cx="2934857" cy="4255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66" y="2922495"/>
            <a:ext cx="1711832" cy="2444861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3210" y="5437416"/>
            <a:ext cx="1622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Long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9694" y="5437416"/>
            <a:ext cx="257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7365" r="37631" b="24117"/>
          <a:stretch/>
        </p:blipFill>
        <p:spPr>
          <a:xfrm>
            <a:off x="896469" y="2088017"/>
            <a:ext cx="5056095" cy="32631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9" t="32741" r="3335" b="28106"/>
          <a:stretch/>
        </p:blipFill>
        <p:spPr>
          <a:xfrm>
            <a:off x="6441141" y="2088017"/>
            <a:ext cx="4244788" cy="323549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8419" y="5437412"/>
            <a:ext cx="1900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2188" y="5351170"/>
            <a:ext cx="401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9" t="9082" r="2997" b="33388"/>
          <a:stretch/>
        </p:blipFill>
        <p:spPr>
          <a:xfrm>
            <a:off x="6697981" y="1847455"/>
            <a:ext cx="3620396" cy="35037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11409" r="46938" b="25423"/>
          <a:stretch/>
        </p:blipFill>
        <p:spPr>
          <a:xfrm>
            <a:off x="1046768" y="1847455"/>
            <a:ext cx="4051012" cy="3510538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29293" r="7288" b="31747"/>
          <a:stretch/>
        </p:blipFill>
        <p:spPr>
          <a:xfrm>
            <a:off x="4087906" y="2184242"/>
            <a:ext cx="3605712" cy="2474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2"/>
          <a:stretch/>
        </p:blipFill>
        <p:spPr>
          <a:xfrm>
            <a:off x="7943732" y="2202171"/>
            <a:ext cx="4012705" cy="2474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t="4849" r="12423" b="7278"/>
          <a:stretch/>
        </p:blipFill>
        <p:spPr>
          <a:xfrm>
            <a:off x="993976" y="1337457"/>
            <a:ext cx="2779058" cy="42039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0591" y="5771486"/>
            <a:ext cx="208582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Nikosh" pitchFamily="2" charset="0"/>
                <a:cs typeface="Nikosh" pitchFamily="2" charset="0"/>
              </a:rPr>
              <a:t>A tall boy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5004194" y="4946778"/>
            <a:ext cx="218361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Nikosh" pitchFamily="2" charset="0"/>
                <a:cs typeface="Nikosh" pitchFamily="2" charset="0"/>
              </a:rPr>
              <a:t>A big jeep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9241455" y="4956609"/>
            <a:ext cx="209223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Nikosh" pitchFamily="2" charset="0"/>
                <a:cs typeface="Nikosh" pitchFamily="2" charset="0"/>
              </a:rPr>
              <a:t>A fat cow</a:t>
            </a:r>
            <a:endParaRPr lang="en-US" sz="3200" b="1" dirty="0"/>
          </a:p>
        </p:txBody>
      </p:sp>
      <p:sp>
        <p:nvSpPr>
          <p:cNvPr id="10" name="Flowchart: Terminator 9"/>
          <p:cNvSpPr/>
          <p:nvPr/>
        </p:nvSpPr>
        <p:spPr>
          <a:xfrm>
            <a:off x="3802926" y="286864"/>
            <a:ext cx="4605967" cy="838200"/>
          </a:xfrm>
          <a:prstGeom prst="flowChartTerminator">
            <a:avLst/>
          </a:prstGeom>
          <a:ln w="57150" cmpd="dbl">
            <a:prstDash val="lg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Group work</a:t>
            </a:r>
            <a:r>
              <a:rPr lang="en-US" sz="4800" b="1" dirty="0">
                <a:solidFill>
                  <a:srgbClr val="00B050"/>
                </a:solidFill>
                <a:latin typeface="Arial Black" pitchFamily="34" charset="0"/>
                <a:cs typeface="Nikosh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1910" y="1337892"/>
            <a:ext cx="4267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Read and circle </a:t>
            </a:r>
          </a:p>
        </p:txBody>
      </p:sp>
      <p:sp>
        <p:nvSpPr>
          <p:cNvPr id="18" name="Oval 17"/>
          <p:cNvSpPr/>
          <p:nvPr/>
        </p:nvSpPr>
        <p:spPr>
          <a:xfrm>
            <a:off x="940189" y="1363344"/>
            <a:ext cx="1695434" cy="394753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87905" y="3047993"/>
            <a:ext cx="2277035" cy="141642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43732" y="2510111"/>
            <a:ext cx="2509118" cy="19722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0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6792" r="37617" b="5357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6746" y="5751302"/>
            <a:ext cx="396688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It’s a fat cat.</a:t>
            </a:r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cat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542" y="1204292"/>
            <a:ext cx="6275293" cy="43695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03338" y="2381390"/>
            <a:ext cx="299421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Click on the picture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0110" y="224909"/>
            <a:ext cx="627447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3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5" grpId="1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95429" y="6209867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7985" y="2125600"/>
            <a:ext cx="7512424" cy="3693319"/>
          </a:xfrm>
          <a:prstGeom prst="rect">
            <a:avLst/>
          </a:prstGeom>
          <a:ln w="50800" cmpd="tri">
            <a:solidFill>
              <a:srgbClr val="00CC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Shahrina Bin Sweety</a:t>
            </a: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Assistant Teacher</a:t>
            </a:r>
          </a:p>
          <a:p>
            <a:pPr algn="ctr"/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Chormonai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Madrasha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Govt. Primary school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Barishal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3183215" y="389964"/>
            <a:ext cx="4961964" cy="1624234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Introduction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05341" y="247148"/>
            <a:ext cx="2470978" cy="2245038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6792" r="37617" b="5357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7160" y="5751302"/>
            <a:ext cx="474457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It’s a fat elephant.</a:t>
            </a:r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b 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466" y="1488141"/>
            <a:ext cx="5755904" cy="41597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03338" y="2381390"/>
            <a:ext cx="299421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Click on the picture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0110" y="224909"/>
            <a:ext cx="627447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6746" y="5751302"/>
            <a:ext cx="396688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It’s a fat cow.</a:t>
            </a:r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88" y="1295315"/>
            <a:ext cx="6502641" cy="43350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03338" y="2381390"/>
            <a:ext cx="299421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Click on the picture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0110" y="224909"/>
            <a:ext cx="627447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3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4" grpId="1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34353" y="237315"/>
            <a:ext cx="342478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Pair Work</a:t>
            </a:r>
            <a:endParaRPr lang="en-US" sz="4800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" b="18395"/>
          <a:stretch/>
        </p:blipFill>
        <p:spPr>
          <a:xfrm>
            <a:off x="1166812" y="1085847"/>
            <a:ext cx="9662553" cy="4275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7803" y="5616144"/>
            <a:ext cx="1011847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Write the words in your exercise books</a:t>
            </a:r>
            <a:endParaRPr lang="en-US" sz="4000" dirty="0"/>
          </a:p>
        </p:txBody>
      </p:sp>
      <p:sp>
        <p:nvSpPr>
          <p:cNvPr id="6" name="Frame 5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Frame 44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106687" y="193358"/>
            <a:ext cx="1918435" cy="174301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30705" y="286871"/>
            <a:ext cx="4410636" cy="10156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Evaluation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742746" y="1705933"/>
            <a:ext cx="6692171" cy="111346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It’s a ……………tree.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742747" y="3388705"/>
            <a:ext cx="6692170" cy="105330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It is a ………….. house . 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742747" y="4966447"/>
            <a:ext cx="6692170" cy="116541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It’s  a ………… goat . 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1694329" y="189763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u="sng" dirty="0">
                <a:latin typeface="Nikosh" pitchFamily="2" charset="0"/>
                <a:cs typeface="Nikosh" pitchFamily="2" charset="0"/>
              </a:rPr>
              <a:t>tall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1618129" y="337881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u="sng" dirty="0">
                <a:latin typeface="Nikosh" pitchFamily="2" charset="0"/>
                <a:cs typeface="Nikosh" pitchFamily="2" charset="0"/>
              </a:rPr>
              <a:t>small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-1481417" y="511205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u="sng" dirty="0">
                <a:latin typeface="Nikosh" pitchFamily="2" charset="0"/>
                <a:cs typeface="Nikosh" pitchFamily="2" charset="0"/>
              </a:rPr>
              <a:t>fat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4446" r="6650" b="3529"/>
          <a:stretch/>
        </p:blipFill>
        <p:spPr>
          <a:xfrm>
            <a:off x="699239" y="4805043"/>
            <a:ext cx="2124617" cy="16117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28" y="2897859"/>
            <a:ext cx="2434237" cy="18511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"/>
          <a:stretch/>
        </p:blipFill>
        <p:spPr>
          <a:xfrm>
            <a:off x="703703" y="590872"/>
            <a:ext cx="1690435" cy="230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6537E-7 L 0.63971 -0.01318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79" y="-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88812E-6 L 0.653 0.010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13592E-6 L 0.65286 -0.00254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 animBg="1"/>
      <p:bldP spid="43" grpId="0" animBg="1"/>
      <p:bldP spid="46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623" y="283427"/>
            <a:ext cx="462177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Matching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9137" y="2065843"/>
            <a:ext cx="9053525" cy="3264644"/>
            <a:chOff x="1057275" y="838200"/>
            <a:chExt cx="7105650" cy="5106194"/>
          </a:xfrm>
        </p:grpSpPr>
        <p:grpSp>
          <p:nvGrpSpPr>
            <p:cNvPr id="8" name="Group 7"/>
            <p:cNvGrpSpPr/>
            <p:nvPr/>
          </p:nvGrpSpPr>
          <p:grpSpPr>
            <a:xfrm>
              <a:off x="1057275" y="838200"/>
              <a:ext cx="7105650" cy="5105400"/>
              <a:chOff x="1057275" y="838200"/>
              <a:chExt cx="7105650" cy="5105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66800" y="838200"/>
                <a:ext cx="7086600" cy="51054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1066800" y="2096477"/>
                <a:ext cx="7086600" cy="158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057275" y="4687042"/>
                <a:ext cx="7096125" cy="158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066800" y="3320893"/>
                <a:ext cx="7096125" cy="158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 rot="16200000" flipH="1">
              <a:off x="1983171" y="3390900"/>
              <a:ext cx="5105400" cy="1588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142213" y="3390106"/>
              <a:ext cx="5105400" cy="1588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 flipV="1">
            <a:off x="2480330" y="2437273"/>
            <a:ext cx="3555995" cy="84283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04863" y="2695751"/>
            <a:ext cx="3719768" cy="2192906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35169" y="3227144"/>
            <a:ext cx="3289462" cy="825613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318361" y="2083330"/>
            <a:ext cx="1035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Big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6124631" y="4534714"/>
            <a:ext cx="1654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Small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1367881" y="2922192"/>
            <a:ext cx="1164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Tall</a:t>
            </a:r>
            <a:endParaRPr lang="en-US" sz="4000" dirty="0"/>
          </a:p>
        </p:txBody>
      </p:sp>
      <p:sp>
        <p:nvSpPr>
          <p:cNvPr id="28" name="Rectangle 27"/>
          <p:cNvSpPr/>
          <p:nvPr/>
        </p:nvSpPr>
        <p:spPr>
          <a:xfrm>
            <a:off x="6236208" y="2873201"/>
            <a:ext cx="1281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Low</a:t>
            </a:r>
            <a:endParaRPr lang="en-US" sz="4000" dirty="0"/>
          </a:p>
        </p:txBody>
      </p:sp>
      <p:sp>
        <p:nvSpPr>
          <p:cNvPr id="29" name="Rectangle 28"/>
          <p:cNvSpPr/>
          <p:nvPr/>
        </p:nvSpPr>
        <p:spPr>
          <a:xfrm>
            <a:off x="6218279" y="2171947"/>
            <a:ext cx="1628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  <a:endParaRPr lang="en-US" sz="4000" dirty="0"/>
          </a:p>
        </p:txBody>
      </p:sp>
      <p:sp>
        <p:nvSpPr>
          <p:cNvPr id="30" name="Rectangle 29"/>
          <p:cNvSpPr/>
          <p:nvPr/>
        </p:nvSpPr>
        <p:spPr>
          <a:xfrm>
            <a:off x="1394836" y="3751214"/>
            <a:ext cx="1402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High</a:t>
            </a:r>
            <a:endParaRPr lang="en-US" sz="4000" dirty="0"/>
          </a:p>
        </p:txBody>
      </p:sp>
      <p:sp>
        <p:nvSpPr>
          <p:cNvPr id="33" name="Rectangle 32"/>
          <p:cNvSpPr/>
          <p:nvPr/>
        </p:nvSpPr>
        <p:spPr>
          <a:xfrm>
            <a:off x="1356467" y="4512844"/>
            <a:ext cx="1048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Fat</a:t>
            </a:r>
            <a:endParaRPr lang="en-US" sz="4000" dirty="0"/>
          </a:p>
        </p:txBody>
      </p:sp>
      <p:sp>
        <p:nvSpPr>
          <p:cNvPr id="34" name="Rectangle 33"/>
          <p:cNvSpPr/>
          <p:nvPr/>
        </p:nvSpPr>
        <p:spPr>
          <a:xfrm>
            <a:off x="6152404" y="3753716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Thin</a:t>
            </a:r>
            <a:endParaRPr lang="en-US" sz="4000" dirty="0"/>
          </a:p>
        </p:txBody>
      </p:sp>
      <p:cxnSp>
        <p:nvCxnSpPr>
          <p:cNvPr id="40" name="Straight Arrow Connector 39"/>
          <p:cNvCxnSpPr>
            <a:endCxn id="34" idx="1"/>
          </p:cNvCxnSpPr>
          <p:nvPr/>
        </p:nvCxnSpPr>
        <p:spPr>
          <a:xfrm flipV="1">
            <a:off x="2418239" y="4107659"/>
            <a:ext cx="3734165" cy="824546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ame 44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106687" y="193358"/>
            <a:ext cx="1918435" cy="174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64309E-6 L 0.43255 0.005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8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  <p:bldP spid="21" grpId="0"/>
      <p:bldP spid="26" grpId="0" build="p"/>
      <p:bldP spid="28" grpId="0"/>
      <p:bldP spid="29" grpId="0"/>
      <p:bldP spid="30" grpId="0" build="p"/>
      <p:bldP spid="33" grpId="0" build="p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-17929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731702" y="157500"/>
            <a:ext cx="2275492" cy="20674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9001" y="359431"/>
            <a:ext cx="544892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Home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5" t="15014" b="6533"/>
          <a:stretch/>
        </p:blipFill>
        <p:spPr>
          <a:xfrm>
            <a:off x="96982" y="531289"/>
            <a:ext cx="2808142" cy="2563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6066" y="1704986"/>
            <a:ext cx="4114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Read and draw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05124" y="2472344"/>
            <a:ext cx="6934200" cy="3276600"/>
            <a:chOff x="2905124" y="2472344"/>
            <a:chExt cx="6934200" cy="3276600"/>
          </a:xfrm>
        </p:grpSpPr>
        <p:sp>
          <p:nvSpPr>
            <p:cNvPr id="8" name="Rectangle 7"/>
            <p:cNvSpPr/>
            <p:nvPr/>
          </p:nvSpPr>
          <p:spPr>
            <a:xfrm>
              <a:off x="2905124" y="2472344"/>
              <a:ext cx="6934200" cy="32766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9" t="17094" r="27080" b="20534"/>
            <a:stretch/>
          </p:blipFill>
          <p:spPr>
            <a:xfrm>
              <a:off x="4330780" y="2556511"/>
              <a:ext cx="3701590" cy="2553371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288417" y="5216570"/>
            <a:ext cx="224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" pitchFamily="2" charset="0"/>
                <a:cs typeface="Nikosh" pitchFamily="2" charset="0"/>
              </a:rPr>
              <a:t>It is a fat dog.</a:t>
            </a:r>
            <a:endParaRPr lang="en-US" sz="2400" b="1" dirty="0"/>
          </a:p>
        </p:txBody>
      </p:sp>
      <p:sp>
        <p:nvSpPr>
          <p:cNvPr id="12" name="Frame 11"/>
          <p:cNvSpPr/>
          <p:nvPr/>
        </p:nvSpPr>
        <p:spPr>
          <a:xfrm>
            <a:off x="-35859" y="80008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0182" y="80772"/>
            <a:ext cx="1061861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Thank you everybody. </a:t>
            </a:r>
          </a:p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See you again. </a:t>
            </a:r>
          </a:p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" y="2904560"/>
            <a:ext cx="4767238" cy="42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31299E-6 L 1.11915 0.00532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51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" y="18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60707" y="300179"/>
            <a:ext cx="2785520" cy="2530819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11" y="1500747"/>
            <a:ext cx="3049121" cy="2907001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1111620" y="1039906"/>
            <a:ext cx="7703282" cy="4177553"/>
          </a:xfrm>
          <a:prstGeom prst="horizontalScroll">
            <a:avLst>
              <a:gd name="adj" fmla="val 16766"/>
            </a:avLst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Class : Two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Subject : English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Time : 40 minute  </a:t>
            </a:r>
          </a:p>
        </p:txBody>
      </p:sp>
    </p:spTree>
    <p:extLst>
      <p:ext uri="{BB962C8B-B14F-4D97-AF65-F5344CB8AC3E}">
        <p14:creationId xmlns:p14="http://schemas.microsoft.com/office/powerpoint/2010/main" val="22834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55900" y="465924"/>
            <a:ext cx="5839460" cy="1500035"/>
          </a:xfrm>
          <a:prstGeom prst="roundRect">
            <a:avLst>
              <a:gd name="adj" fmla="val 4999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outcomes 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689315" y="2448049"/>
            <a:ext cx="947068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students will be able to-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376" y="3452642"/>
            <a:ext cx="11564471" cy="26776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 Narrow" pitchFamily="34" charset="0"/>
              </a:rPr>
              <a:t>1.1.1 become familiar with English sounds by listening to common English words.</a:t>
            </a:r>
          </a:p>
          <a:p>
            <a:r>
              <a:rPr lang="en-US" sz="2800" dirty="0">
                <a:latin typeface="Arial Narrow" pitchFamily="34" charset="0"/>
              </a:rPr>
              <a:t>1.1.1. repeat after the teacher simple words and phrases with proper sounds and stress.</a:t>
            </a:r>
          </a:p>
          <a:p>
            <a:r>
              <a:rPr lang="en-US" sz="2800" dirty="0">
                <a:latin typeface="Arial Narrow" pitchFamily="34" charset="0"/>
              </a:rPr>
              <a:t>1.1.2 say simple words and phrases with proper sounds and stress.</a:t>
            </a:r>
          </a:p>
          <a:p>
            <a:r>
              <a:rPr lang="en-US" sz="2800" dirty="0">
                <a:latin typeface="Arial Narrow" pitchFamily="34" charset="0"/>
                <a:cs typeface="Nikosh" pitchFamily="2" charset="0"/>
              </a:rPr>
              <a:t>1.3.1 recognize and read the names of objects having the same initial and final sounds.</a:t>
            </a:r>
          </a:p>
          <a:p>
            <a:r>
              <a:rPr lang="en-US" sz="2800" dirty="0">
                <a:latin typeface="Arial Narrow" pitchFamily="34" charset="0"/>
                <a:cs typeface="Nikosh" pitchFamily="2" charset="0"/>
              </a:rPr>
              <a:t>1.4.1 read word and phrases with the help of visual clues (about 30 new words) and simple sentences.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25004" y="157502"/>
            <a:ext cx="2253906" cy="2047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" y="18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3084" y="2539361"/>
            <a:ext cx="7026282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Let’s recite a poem.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5767" y="3704772"/>
            <a:ext cx="4297971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Head and shoulders,</a:t>
            </a:r>
          </a:p>
          <a:p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Knees and toes………</a:t>
            </a:r>
          </a:p>
        </p:txBody>
      </p:sp>
      <p:sp>
        <p:nvSpPr>
          <p:cNvPr id="10" name="Frame 9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25004" y="157502"/>
            <a:ext cx="2253906" cy="2047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25004" y="157502"/>
            <a:ext cx="2253906" cy="2047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pic>
        <p:nvPicPr>
          <p:cNvPr id="21" name="Picture 2" descr="E:\content related picture\deer 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975086" y="3496988"/>
            <a:ext cx="2993650" cy="248171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658436" y="758465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Do you find out any difference between them ?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17029" y="1411069"/>
            <a:ext cx="8882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Their difference between sizes. </a:t>
            </a:r>
          </a:p>
        </p:txBody>
      </p:sp>
      <p:pic>
        <p:nvPicPr>
          <p:cNvPr id="25" name="Picture 24" descr="w e 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621" y="2307771"/>
            <a:ext cx="5921829" cy="3886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36343" y="210740"/>
            <a:ext cx="824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What can you see the picture?  </a:t>
            </a:r>
          </a:p>
        </p:txBody>
      </p:sp>
    </p:spTree>
    <p:extLst>
      <p:ext uri="{BB962C8B-B14F-4D97-AF65-F5344CB8AC3E}">
        <p14:creationId xmlns:p14="http://schemas.microsoft.com/office/powerpoint/2010/main" val="1800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7264" y="217466"/>
            <a:ext cx="5562600" cy="1066800"/>
          </a:xfrm>
          <a:prstGeom prst="rect">
            <a:avLst/>
          </a:prstGeom>
          <a:solidFill>
            <a:srgbClr val="6ED478"/>
          </a:solidFill>
          <a:ln w="3810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Today’s lesson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40199" y="1518714"/>
            <a:ext cx="2242971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Size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2263" y="3429000"/>
            <a:ext cx="5786714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" pitchFamily="2" charset="0"/>
                <a:cs typeface="Nikosh" pitchFamily="2" charset="0"/>
              </a:rPr>
              <a:t>Unit		: 22</a:t>
            </a:r>
          </a:p>
          <a:p>
            <a:r>
              <a:rPr lang="en-US" sz="4400" dirty="0">
                <a:latin typeface="Nikosh" pitchFamily="2" charset="0"/>
                <a:cs typeface="Nikosh" pitchFamily="2" charset="0"/>
              </a:rPr>
              <a:t>Lessons	: 1-3</a:t>
            </a:r>
          </a:p>
          <a:p>
            <a:r>
              <a:rPr lang="en-US" sz="4400" dirty="0">
                <a:latin typeface="Nikosh" pitchFamily="2" charset="0"/>
                <a:cs typeface="Nikosh" pitchFamily="2" charset="0"/>
              </a:rPr>
              <a:t>Page		: 44 </a:t>
            </a:r>
          </a:p>
        </p:txBody>
      </p:sp>
      <p:sp>
        <p:nvSpPr>
          <p:cNvPr id="7" name="Frame 6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25004" y="157502"/>
            <a:ext cx="2253906" cy="2047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20" y="1464146"/>
            <a:ext cx="4003105" cy="51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 b="59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 descr="g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3112" y="1188455"/>
            <a:ext cx="1554201" cy="423622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1207" y="5433164"/>
            <a:ext cx="206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51145" y="5439331"/>
            <a:ext cx="257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0" t="20366" r="15342" b="24636"/>
          <a:stretch/>
        </p:blipFill>
        <p:spPr>
          <a:xfrm>
            <a:off x="3872804" y="2878705"/>
            <a:ext cx="1129554" cy="25459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t="9861" r="22086" b="11437"/>
          <a:stretch/>
        </p:blipFill>
        <p:spPr>
          <a:xfrm>
            <a:off x="5790391" y="1559859"/>
            <a:ext cx="2187389" cy="3993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27264" r="47222" b="30377"/>
          <a:stretch/>
        </p:blipFill>
        <p:spPr>
          <a:xfrm>
            <a:off x="8677009" y="3673371"/>
            <a:ext cx="2661513" cy="17971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71888" y="5616562"/>
            <a:ext cx="206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9696" y="5568942"/>
            <a:ext cx="257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7174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8" grpId="0" animBg="1"/>
      <p:bldP spid="11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6792" r="37617" b="5357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38413" y="5634635"/>
            <a:ext cx="1879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8200" y="5726846"/>
            <a:ext cx="2008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"/>
          <a:stretch/>
        </p:blipFill>
        <p:spPr>
          <a:xfrm>
            <a:off x="1685353" y="1101629"/>
            <a:ext cx="2857500" cy="4535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02" y="3541416"/>
            <a:ext cx="1302135" cy="1884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7" r="35395"/>
          <a:stretch/>
        </p:blipFill>
        <p:spPr>
          <a:xfrm>
            <a:off x="9780588" y="2819780"/>
            <a:ext cx="941200" cy="2795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 r="18978"/>
          <a:stretch/>
        </p:blipFill>
        <p:spPr>
          <a:xfrm>
            <a:off x="7042514" y="1467854"/>
            <a:ext cx="1849812" cy="4147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20073" y="5726846"/>
            <a:ext cx="2172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Tall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71613" y="5780989"/>
            <a:ext cx="2172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Short</a:t>
            </a:r>
          </a:p>
        </p:txBody>
      </p:sp>
      <p:sp>
        <p:nvSpPr>
          <p:cNvPr id="14" name="Frame 13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9338" y="265076"/>
            <a:ext cx="2253906" cy="204781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0110" y="224909"/>
            <a:ext cx="6157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" pitchFamily="2" charset="0"/>
                <a:cs typeface="Nikosh" pitchFamily="2" charset="0"/>
              </a:rPr>
              <a:t>Look, listen and say</a:t>
            </a:r>
            <a:endParaRPr lang="en-US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10058400" y="265720"/>
            <a:ext cx="18019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366456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7" grpId="0"/>
      <p:bldP spid="18" grpId="0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</Words>
  <Application>Microsoft Office PowerPoint</Application>
  <PresentationFormat>Widescreen</PresentationFormat>
  <Paragraphs>117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Nikosh</vt:lpstr>
      <vt:lpstr>NikoshBAN</vt:lpstr>
      <vt:lpstr>Segoe Print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2019-10-26T17:46:57Z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