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80" r:id="rId2"/>
    <p:sldId id="266" r:id="rId3"/>
    <p:sldId id="276" r:id="rId4"/>
    <p:sldId id="277" r:id="rId5"/>
    <p:sldId id="260" r:id="rId6"/>
    <p:sldId id="257" r:id="rId7"/>
    <p:sldId id="282" r:id="rId8"/>
    <p:sldId id="272" r:id="rId9"/>
    <p:sldId id="270" r:id="rId10"/>
    <p:sldId id="273" r:id="rId11"/>
    <p:sldId id="279" r:id="rId12"/>
    <p:sldId id="283" r:id="rId13"/>
    <p:sldId id="278" r:id="rId14"/>
    <p:sldId id="274" r:id="rId15"/>
    <p:sldId id="269" r:id="rId16"/>
    <p:sldId id="263" r:id="rId17"/>
    <p:sldId id="267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1BF"/>
    <a:srgbClr val="CC0000"/>
    <a:srgbClr val="FF00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146" autoAdjust="0"/>
  </p:normalViewPr>
  <p:slideViewPr>
    <p:cSldViewPr>
      <p:cViewPr>
        <p:scale>
          <a:sx n="75" d="100"/>
          <a:sy n="75" d="100"/>
        </p:scale>
        <p:origin x="-1188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CBB57-E058-4447-AF50-DC374DE2D8F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646F4-4285-4C8A-B86D-0C8B8D82D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14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50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83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25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95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096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15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458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79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5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50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53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28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05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19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83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46F4-4285-4C8A-B86D-0C8B8D82D2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0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8458200" y="152400"/>
            <a:ext cx="0" cy="655320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62000" y="228600"/>
            <a:ext cx="0" cy="655320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52401" y="6248400"/>
            <a:ext cx="8898371" cy="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 flipV="1">
            <a:off x="8724902" y="209551"/>
            <a:ext cx="38100" cy="6508751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209549"/>
            <a:ext cx="0" cy="6562725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80977" y="6553200"/>
            <a:ext cx="8858251" cy="0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6201" y="457200"/>
            <a:ext cx="8898371" cy="0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3229" y="762000"/>
            <a:ext cx="8898371" cy="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1E1395F-BEBD-4B93-97C3-905754E6F660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1A574FC-D0B8-4693-A6D4-C58B1DA03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Images\Flowers\12FL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2" y="1219202"/>
            <a:ext cx="724108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3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239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4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65210" y="-83641"/>
            <a:ext cx="164019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পরিচলন</a:t>
            </a:r>
            <a:endParaRPr lang="en-US" sz="4400" dirty="0"/>
          </a:p>
        </p:txBody>
      </p:sp>
      <p:pic>
        <p:nvPicPr>
          <p:cNvPr id="5122" name="Picture 2" descr="E:\Images\Gif\Theme\Light_Of_The_Moon_In_The_Se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Images\Gif\wind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10427"/>
            <a:ext cx="1676400" cy="15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43002" y="3505200"/>
            <a:ext cx="1529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তরল পদার্থ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4674" y="5572780"/>
            <a:ext cx="1711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বায়বীয় পদার্থ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6000" y="1038037"/>
            <a:ext cx="69026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তরল ও বায়বীয় পদার্থে এ প্রক্রিয়ায় তাপ সঞ্চালিত হয়। </a:t>
            </a:r>
            <a:endParaRPr lang="en-US" sz="3200" dirty="0">
              <a:solidFill>
                <a:srgbClr val="2A01B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65631" y="1871413"/>
            <a:ext cx="1872940" cy="1519489"/>
            <a:chOff x="3595795" y="1985711"/>
            <a:chExt cx="1872940" cy="1519489"/>
          </a:xfrm>
        </p:grpSpPr>
        <p:pic>
          <p:nvPicPr>
            <p:cNvPr id="17" name="Picture 22" descr="E:\Images\Others\Fire-Nicer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795" y="2848314"/>
              <a:ext cx="1872940" cy="656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E:\Images\Others\download (1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795" y="1985711"/>
              <a:ext cx="1872940" cy="924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660024" y="3566757"/>
            <a:ext cx="5804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গরম কণাগুলো হালকা হয়ে উপরে উঠে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যাচ্ছে।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8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2" descr="E:\Images\Others\Fire-Nic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499" y="3749336"/>
            <a:ext cx="2705100" cy="1368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4369347" y="28321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318547" y="27305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>
            <a:off x="3378747" y="1022350"/>
            <a:ext cx="2895600" cy="2806700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 flipV="1">
            <a:off x="4865195" y="1358902"/>
            <a:ext cx="304800" cy="254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737647" y="1727200"/>
            <a:ext cx="228600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5131347" y="3289300"/>
            <a:ext cx="228600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3594647" y="3022600"/>
            <a:ext cx="228600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588547" y="1308100"/>
            <a:ext cx="228600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474247" y="1612900"/>
            <a:ext cx="228600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855247" y="3098800"/>
            <a:ext cx="228600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4051847" y="1612900"/>
            <a:ext cx="228600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68402" y="5181602"/>
            <a:ext cx="71384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পানির গরম </a:t>
            </a:r>
            <a:r>
              <a:rPr lang="bn-IN" sz="2800" dirty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কণাগুলো হালকা হয়ে উপরে উঠে </a:t>
            </a:r>
            <a:r>
              <a:rPr lang="bn-IN" sz="28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2800" dirty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এবং</a:t>
            </a:r>
          </a:p>
          <a:p>
            <a:r>
              <a:rPr lang="bn-IN" sz="28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শীতল কণাগুলো নিচে নেমে উত্তপ্ত হয়ে আবার উপরে উঠে যাচ্ছে।</a:t>
            </a:r>
            <a:endParaRPr lang="en-US" sz="2800" dirty="0">
              <a:solidFill>
                <a:srgbClr val="2A01B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518447" y="24257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70847" y="25781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23247" y="27305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28047" y="30353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80447" y="31877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32847" y="32893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85247" y="34925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737647" y="36449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74147" y="24257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26547" y="25781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40847" y="31369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31347" y="28829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83747" y="30353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436147" y="31877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88547" y="33401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40947" y="34925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59947" y="23749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12347" y="25273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64747" y="26797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17147" y="28321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69547" y="29845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13747" y="24257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66147" y="25781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28047" y="28702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518447" y="29083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70847" y="30607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23247" y="32131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975647" y="33655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28047" y="35179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280447" y="36703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Connector 61"/>
          <p:cNvSpPr/>
          <p:nvPr/>
        </p:nvSpPr>
        <p:spPr>
          <a:xfrm>
            <a:off x="4407447" y="1485900"/>
            <a:ext cx="228600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5474247" y="1612900"/>
            <a:ext cx="228600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78747" y="990600"/>
            <a:ext cx="28956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7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14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5.55112E-17 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00139 0.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81225" y="1143002"/>
            <a:ext cx="4953000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8800" dirty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তাপ সঞ্চালন</a:t>
            </a:r>
            <a:endParaRPr lang="th-TH" sz="8800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100000" b="100000"/>
                </a:path>
                <a:tileRect t="-100000" r="-100000"/>
              </a:gra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33600" y="2362200"/>
            <a:ext cx="4810125" cy="1409700"/>
            <a:chOff x="2133600" y="2362200"/>
            <a:chExt cx="4810125" cy="1409700"/>
          </a:xfrm>
        </p:grpSpPr>
        <p:sp>
          <p:nvSpPr>
            <p:cNvPr id="3" name="Down Arrow 2"/>
            <p:cNvSpPr/>
            <p:nvPr/>
          </p:nvSpPr>
          <p:spPr>
            <a:xfrm>
              <a:off x="4267200" y="2362200"/>
              <a:ext cx="390525" cy="685800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4324349" y="3086100"/>
              <a:ext cx="390525" cy="685800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2133600" y="3086100"/>
              <a:ext cx="390525" cy="685800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6553200" y="3048000"/>
              <a:ext cx="390525" cy="685800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1225" y="3048000"/>
              <a:ext cx="4676775" cy="0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464686" y="4114800"/>
            <a:ext cx="19223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5400" dirty="0">
              <a:solidFill>
                <a:srgbClr val="2A01B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2367" y="4183559"/>
            <a:ext cx="19704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পরিচলন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6239" y="4192538"/>
            <a:ext cx="1943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001" y="223405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রান্না করার সময় তাপে খাবারের পানি কী হয়?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79062" y="4953002"/>
            <a:ext cx="242516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447800"/>
            <a:ext cx="38862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পর্যবেক্ষণ করে খাতায় </a:t>
            </a:r>
            <a:r>
              <a:rPr lang="bn-IN" sz="32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32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solidFill>
                <a:srgbClr val="2A01B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ib r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3" y="3327401"/>
            <a:ext cx="3962399" cy="2748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isla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352799"/>
            <a:ext cx="3962400" cy="274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plash_6_by_paradise234-d5mcq2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3300" y="3581399"/>
            <a:ext cx="1143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9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8092E-6 L -0.00833 -0.133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9310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Images\Gif\energiasola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46990"/>
            <a:ext cx="3000608" cy="207475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66676" y="529679"/>
            <a:ext cx="1943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বিকিরণ 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4" name="Picture 3" descr="I:\TTCR-1\Nilphamari_2nd_Batch\ICT_5_Nilphamary\sol09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87" y="1509234"/>
            <a:ext cx="1461655" cy="1200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pinear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1578013"/>
            <a:ext cx="1056408" cy="1056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987" y="2915804"/>
            <a:ext cx="1021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0" y="2946400"/>
            <a:ext cx="121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4000" b="1" dirty="0">
              <a:solidFill>
                <a:srgbClr val="2A01BF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757" y="1687661"/>
            <a:ext cx="920379" cy="885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2" y="1524002"/>
            <a:ext cx="544091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 মাঝখানে প্রায় </a:t>
            </a:r>
          </a:p>
          <a:p>
            <a:pPr algn="just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সবটুকু ফাঁকা। কোন বায়বীয় পদার্থও নেই। </a:t>
            </a:r>
          </a:p>
          <a:p>
            <a:pPr algn="just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 সূর্য থেকে তাপ কীভাবে </a:t>
            </a:r>
          </a:p>
          <a:p>
            <a:pPr algn="just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কাছে এসে পৌঁছে?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944036"/>
            <a:ext cx="34083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rgbClr val="2A01B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লক্ষ করি</a:t>
            </a:r>
            <a:endParaRPr lang="en-US" sz="3600" b="1" spc="50" dirty="0">
              <a:ln w="11430"/>
              <a:solidFill>
                <a:srgbClr val="2A01B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Content Placeholder 3" descr="Earth_Rotation_Animati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84529" y="1687660"/>
            <a:ext cx="643891" cy="643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9855" y="1578015"/>
            <a:ext cx="5358245" cy="223198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45720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যেখানে কোন জড়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নেই,সেখানে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 সঞ্চালিত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1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2" grpId="0"/>
      <p:bldP spid="7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525871"/>
            <a:ext cx="47244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বিভিন্ন পদার্থে তাপের সঞ্চালন</a:t>
            </a:r>
            <a:endParaRPr lang="en-US" sz="3600" dirty="0">
              <a:solidFill>
                <a:srgbClr val="2A01B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4971051"/>
              </p:ext>
            </p:extLst>
          </p:nvPr>
        </p:nvGraphicFramePr>
        <p:xfrm>
          <a:off x="2743200" y="2971800"/>
          <a:ext cx="2057400" cy="1607344"/>
        </p:xfrm>
        <a:graphic>
          <a:graphicData uri="http://schemas.openxmlformats.org/presentationml/2006/ole">
            <p:oleObj spid="_x0000_s2132" name="Packager Shell Object" showAsIcon="1" r:id="rId4" imgW="914400" imgH="714240" progId="Package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219200" y="1066800"/>
            <a:ext cx="6077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ভিডিওটি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পর্যবেক্ষণ করে খাতায় লিখ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6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856932" y="838200"/>
            <a:ext cx="2705669" cy="76200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Documents and Settings\Lab 47\My Documents\My Pictures\New Folder (2)\Teacher_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3469" y="1401115"/>
            <a:ext cx="977131" cy="118968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58" t="5863" r="50000" b="50489"/>
          <a:stretch/>
        </p:blipFill>
        <p:spPr>
          <a:xfrm>
            <a:off x="1001009" y="1561676"/>
            <a:ext cx="807027" cy="796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858" r="28242" b="49658"/>
          <a:stretch/>
        </p:blipFill>
        <p:spPr>
          <a:xfrm>
            <a:off x="6703725" y="1521944"/>
            <a:ext cx="737755" cy="796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6902" y="2580384"/>
            <a:ext cx="32641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রান্নার পাত্রগুলোতে কোন প্রক্রিয়ায় তাপ সঞ্চালিত হয়?</a:t>
            </a:r>
            <a:endParaRPr lang="en-US" sz="2400" dirty="0">
              <a:solidFill>
                <a:srgbClr val="2A01B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1171" y="2593084"/>
            <a:ext cx="3714935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আমরা গরম হাঁড়ি ধরার জন্য কাপড়ের টুকরা ব্যবহার করি কেন?</a:t>
            </a:r>
            <a:endParaRPr lang="en-US" sz="24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571" y="4495802"/>
            <a:ext cx="3555431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আগুনের পাশের থেকে উপরে বেশি তাপ অনুভূত হয় কেন?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495802"/>
            <a:ext cx="3682573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তরঙ্গাকারে তাপ সঞ্চালিত হয় কোন পদ্ধতিতে?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902" y="3576937"/>
            <a:ext cx="204490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A01B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পরিবহন প্রক্রিয়ায় 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A01B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1" y="3576936"/>
            <a:ext cx="2778387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তাপ পরিবহন করে খুব কম।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2002" y="5634337"/>
            <a:ext cx="204490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বিকিরণ পদ্ধতিতে।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3" y="5410201"/>
            <a:ext cx="3580831" cy="7078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পরিচলন প্রক্রিয়ায় বায়ুর কণা উতপ্ত হয়ে উপরের দিকে  উঠে , পাশে আসে না। ।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0831" y="-4240"/>
            <a:ext cx="2779887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উত্তরগুলো মিলিয়ে নেই।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1867" y="921605"/>
            <a:ext cx="2353529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4" name="Picture 3" descr="Capture-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2" y="901412"/>
            <a:ext cx="697161" cy="75148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573250"/>
            <a:ext cx="7315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উদ্দীপকের পদ্ধতিসমূহের মধ্যে তুলনামূলক আলোচনা কর।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Images\Others\thermo_c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982" y="2403215"/>
            <a:ext cx="1388815" cy="17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Images\Others\coo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2" y="2244725"/>
            <a:ext cx="1428751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Images\Science\conduction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7927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6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764340"/>
            <a:ext cx="29690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5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5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dirty="0" smtClean="0">
              <a:solidFill>
                <a:srgbClr val="2A01B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5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5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হবো</a:t>
            </a:r>
            <a:endParaRPr lang="en-US" sz="5400" dirty="0">
              <a:solidFill>
                <a:srgbClr val="2A01B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85099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838200" y="381002"/>
            <a:ext cx="7162800" cy="3962399"/>
          </a:xfrm>
          <a:prstGeom prst="round2DiagRect">
            <a:avLst>
              <a:gd name="adj1" fmla="val 33408"/>
              <a:gd name="adj2" fmla="val 35543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1067" y="1668961"/>
            <a:ext cx="2446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জয়দেব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599" y="2325471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2" y="2838273"/>
            <a:ext cx="65181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গিলাতলা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রামপাল,বাগেরহাট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17" y="3957699"/>
            <a:ext cx="21146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অধ্যায়-৯ম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914402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2A01B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4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Images\Science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2" y="2521744"/>
            <a:ext cx="2495551" cy="21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40863" y="1041402"/>
            <a:ext cx="5181600" cy="812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চিত্রগুলো লক্ষ কর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E:\Images\Others\300px-Blacksmith_wor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866" y="2559842"/>
            <a:ext cx="2303796" cy="184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E:\Images\Science\convection of heat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819" y="2590799"/>
            <a:ext cx="2419351" cy="181451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8735" y="4876801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চিত্র-1</a:t>
            </a:r>
            <a:endParaRPr lang="en-US" sz="2400" dirty="0">
              <a:solidFill>
                <a:srgbClr val="2A01B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6399" y="4950767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চিত্র-3</a:t>
            </a:r>
            <a:endParaRPr lang="en-US" sz="2400" dirty="0">
              <a:solidFill>
                <a:srgbClr val="2A01B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3298" y="4950768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চিত্র-2</a:t>
            </a:r>
            <a:endParaRPr lang="en-US" sz="2400" dirty="0">
              <a:solidFill>
                <a:srgbClr val="2A01B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6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15025" y="2742702"/>
            <a:ext cx="2276475" cy="1885949"/>
            <a:chOff x="3625901" y="2933700"/>
            <a:chExt cx="1743075" cy="2171699"/>
          </a:xfrm>
        </p:grpSpPr>
        <p:pic>
          <p:nvPicPr>
            <p:cNvPr id="3" name="Picture 22" descr="E:\Images\Others\Fire-Nicer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02" y="4114800"/>
              <a:ext cx="1743074" cy="990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01" y="2933700"/>
              <a:ext cx="1743075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2" descr="E:\Images\Science\conduction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378" y="2682209"/>
            <a:ext cx="2475849" cy="18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Images\Science\convection of heat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647281"/>
            <a:ext cx="2047875" cy="187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5502" y="4876802"/>
            <a:ext cx="151150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A01B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কঠিণ পদার্থ।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A01B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3" y="4851402"/>
            <a:ext cx="1400175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A01B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তরল পদার্থ।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A01B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3127" y="4851401"/>
            <a:ext cx="168930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A01B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বায়বীয় পদার্থ।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A01B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1253" y="1282702"/>
            <a:ext cx="5327751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bn-I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 তাপ প্রদান করার পর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6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9247" y="990600"/>
            <a:ext cx="6019800" cy="12192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87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7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81225" y="4953002"/>
            <a:ext cx="4953000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8800" dirty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তাপ সঞ্চালন</a:t>
            </a:r>
            <a:endParaRPr lang="th-TH" sz="8800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100000" b="100000"/>
                </a:path>
                <a:tileRect t="-100000" r="-100000"/>
              </a:gra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032" y="2524127"/>
            <a:ext cx="26003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98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19202" y="2854215"/>
            <a:ext cx="685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তাপ </a:t>
            </a: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সঞ্চাল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কী তা বলতে</a:t>
            </a: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7746" y="4884937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kern="11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তাপ সঞ্চা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লনের</a:t>
            </a: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1981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2" y="3810000"/>
            <a:ext cx="6781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kern="11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তাপ সঞ্চালনের 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 পদ্ধতির ব্যাখ্যা </a:t>
            </a:r>
          </a:p>
          <a:p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bn-IN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1" y="914402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u="sng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0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4876802"/>
            <a:ext cx="3581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কীভাবে এক স্থান থেকে অন্য স্থানে যেতে পারি?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Content Placeholder 6" descr="walking-m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914400"/>
            <a:ext cx="2754443" cy="3733800"/>
          </a:xfrm>
          <a:prstGeom prst="rect">
            <a:avLst/>
          </a:prstGeom>
        </p:spPr>
      </p:pic>
      <p:pic>
        <p:nvPicPr>
          <p:cNvPr id="3074" name="Picture 2" descr="E:\Images\Gif\sun gif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29200" y="4919533"/>
            <a:ext cx="312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সুর্য থেকে আমরা কী পাই?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4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146" y="1284581"/>
            <a:ext cx="3562351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1620" y="-152398"/>
            <a:ext cx="172835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4800" dirty="0"/>
          </a:p>
        </p:txBody>
      </p:sp>
      <p:pic>
        <p:nvPicPr>
          <p:cNvPr id="5" name="Picture 6" descr="E:\Images\Science\condu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0301"/>
            <a:ext cx="2362200" cy="9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437" y="3816362"/>
            <a:ext cx="3530163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90764" y="2883373"/>
            <a:ext cx="757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2055020" y="3352800"/>
            <a:ext cx="757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ধাতু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3048001" y="3358738"/>
            <a:ext cx="1050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পরমাণু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849872" y="5166382"/>
            <a:ext cx="757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5486403" y="2949476"/>
            <a:ext cx="25145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কণাগুলো উত্তপ্ত হয়ে নিজের স্থানে কাঁপতে থাকে।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371600"/>
            <a:ext cx="883877" cy="772288"/>
            <a:chOff x="434470" y="1188565"/>
            <a:chExt cx="883877" cy="772288"/>
          </a:xfrm>
        </p:grpSpPr>
        <p:sp>
          <p:nvSpPr>
            <p:cNvPr id="2" name="Oval 1"/>
            <p:cNvSpPr/>
            <p:nvPr/>
          </p:nvSpPr>
          <p:spPr>
            <a:xfrm>
              <a:off x="434470" y="1188565"/>
              <a:ext cx="757238" cy="705509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1110" y="1252967"/>
              <a:ext cx="75723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ধাপ</a:t>
              </a:r>
            </a:p>
            <a:p>
              <a:r>
                <a:rPr lang="bn-IN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১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9878" y="4256912"/>
            <a:ext cx="701722" cy="718174"/>
            <a:chOff x="434470" y="1188565"/>
            <a:chExt cx="849483" cy="718174"/>
          </a:xfrm>
        </p:grpSpPr>
        <p:sp>
          <p:nvSpPr>
            <p:cNvPr id="28" name="Oval 27"/>
            <p:cNvSpPr/>
            <p:nvPr/>
          </p:nvSpPr>
          <p:spPr>
            <a:xfrm>
              <a:off x="434470" y="1188565"/>
              <a:ext cx="757238" cy="705509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6715" y="1198853"/>
              <a:ext cx="75723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ধাপ</a:t>
              </a:r>
            </a:p>
            <a:p>
              <a:r>
                <a:rPr lang="bn-IN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২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09764" y="772180"/>
            <a:ext cx="757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ধাতু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464568" y="772180"/>
            <a:ext cx="1050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পরমাণু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790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0" grpId="0"/>
      <p:bldP spid="21" grpId="0"/>
      <p:bldP spid="22" grpId="0"/>
      <p:bldP spid="2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mages\Gif\condu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3514" y="2743202"/>
            <a:ext cx="2899689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bakingmatters.co.uk/resources/hat_transfer/heat_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2" y="3032124"/>
            <a:ext cx="2286001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1143001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পরিবহন পদ্ধতিতে </a:t>
            </a:r>
            <a:r>
              <a:rPr lang="bn-IN" sz="36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কঠিন </a:t>
            </a:r>
            <a:r>
              <a:rPr lang="bn-IN" sz="3600" dirty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পদার্থে </a:t>
            </a:r>
            <a:r>
              <a:rPr lang="bn-IN" sz="36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IN" sz="3600" dirty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r>
              <a:rPr lang="bn-IN" sz="3600" dirty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 সঞ্চালিত হয়, তা </a:t>
            </a:r>
            <a:r>
              <a:rPr lang="bn-IN" sz="3600" dirty="0" smtClean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IN" sz="3600" dirty="0">
                <a:solidFill>
                  <a:srgbClr val="2A01BF"/>
                </a:solidFill>
                <a:latin typeface="NikoshBAN" pitchFamily="2" charset="0"/>
                <a:cs typeface="NikoshBAN" pitchFamily="2" charset="0"/>
              </a:rPr>
              <a:t>করি।</a:t>
            </a:r>
            <a:endParaRPr lang="en-US" sz="3600" dirty="0">
              <a:solidFill>
                <a:srgbClr val="2A01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6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1678</TotalTime>
  <Words>355</Words>
  <Application>Microsoft Office PowerPoint</Application>
  <PresentationFormat>On-screen Show (4:3)</PresentationFormat>
  <Paragraphs>102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Foundry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User-PC</cp:lastModifiedBy>
  <cp:revision>167</cp:revision>
  <dcterms:created xsi:type="dcterms:W3CDTF">2014-10-09T09:37:23Z</dcterms:created>
  <dcterms:modified xsi:type="dcterms:W3CDTF">2019-10-26T19:12:31Z</dcterms:modified>
</cp:coreProperties>
</file>