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59" r:id="rId3"/>
    <p:sldId id="260" r:id="rId4"/>
    <p:sldId id="266" r:id="rId5"/>
    <p:sldId id="261" r:id="rId6"/>
    <p:sldId id="262" r:id="rId7"/>
    <p:sldId id="263" r:id="rId8"/>
    <p:sldId id="268" r:id="rId9"/>
    <p:sldId id="264" r:id="rId10"/>
    <p:sldId id="265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Z67N72" initials="J" lastIdx="1" clrIdx="0">
    <p:extLst>
      <p:ext uri="{19B8F6BF-5375-455C-9EA6-DF929625EA0E}">
        <p15:presenceInfo xmlns:p15="http://schemas.microsoft.com/office/powerpoint/2012/main" userId="JZ67N72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8607B-D802-4A78-AA8C-209110777537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DFAF7-B244-4FF2-A5C1-9A8A34479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290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8607B-D802-4A78-AA8C-209110777537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DFAF7-B244-4FF2-A5C1-9A8A34479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097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8607B-D802-4A78-AA8C-209110777537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DFAF7-B244-4FF2-A5C1-9A8A34479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1472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8607B-D802-4A78-AA8C-209110777537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DFAF7-B244-4FF2-A5C1-9A8A34479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5323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8607B-D802-4A78-AA8C-209110777537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DFAF7-B244-4FF2-A5C1-9A8A34479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0530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8607B-D802-4A78-AA8C-209110777537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DFAF7-B244-4FF2-A5C1-9A8A34479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6912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8607B-D802-4A78-AA8C-209110777537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DFAF7-B244-4FF2-A5C1-9A8A34479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1992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8607B-D802-4A78-AA8C-209110777537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DFAF7-B244-4FF2-A5C1-9A8A34479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8427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8607B-D802-4A78-AA8C-209110777537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DFAF7-B244-4FF2-A5C1-9A8A34479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788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8607B-D802-4A78-AA8C-209110777537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F49DFAF7-B244-4FF2-A5C1-9A8A34479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228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8607B-D802-4A78-AA8C-209110777537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DFAF7-B244-4FF2-A5C1-9A8A34479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64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8607B-D802-4A78-AA8C-209110777537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DFAF7-B244-4FF2-A5C1-9A8A34479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726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8607B-D802-4A78-AA8C-209110777537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DFAF7-B244-4FF2-A5C1-9A8A34479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720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8607B-D802-4A78-AA8C-209110777537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DFAF7-B244-4FF2-A5C1-9A8A34479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082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8607B-D802-4A78-AA8C-209110777537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DFAF7-B244-4FF2-A5C1-9A8A34479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722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8607B-D802-4A78-AA8C-209110777537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DFAF7-B244-4FF2-A5C1-9A8A34479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597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8607B-D802-4A78-AA8C-209110777537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DFAF7-B244-4FF2-A5C1-9A8A34479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688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998607B-D802-4A78-AA8C-209110777537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49DFAF7-B244-4FF2-A5C1-9A8A34479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757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  <p:sldLayoutId id="2147483743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5270" y="0"/>
            <a:ext cx="12357269" cy="685800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87927" y="554182"/>
            <a:ext cx="1118061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/>
              <a:t>Dear students, welcome to my class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2014544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56509" y="568036"/>
            <a:ext cx="896389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Home work</a:t>
            </a:r>
            <a:endParaRPr lang="en-US" sz="1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17418" y="2991846"/>
            <a:ext cx="94903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800" dirty="0" smtClean="0"/>
              <a:t>Revision of  the above rules.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800" dirty="0" smtClean="0"/>
              <a:t>Practice of the given examples 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8620972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218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03563" y="2008909"/>
            <a:ext cx="1138843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chemeClr val="bg2"/>
                </a:solidFill>
              </a:rPr>
              <a:t>See you again. Good by</a:t>
            </a:r>
            <a:r>
              <a:rPr lang="en-US" sz="6000" dirty="0" smtClean="0"/>
              <a:t>.</a:t>
            </a:r>
            <a:endParaRPr lang="en-US" sz="6000" dirty="0"/>
          </a:p>
        </p:txBody>
      </p:sp>
      <p:sp>
        <p:nvSpPr>
          <p:cNvPr id="2" name="TextBox 1"/>
          <p:cNvSpPr txBox="1"/>
          <p:nvPr/>
        </p:nvSpPr>
        <p:spPr>
          <a:xfrm>
            <a:off x="4059382" y="3622536"/>
            <a:ext cx="921327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 smtClean="0">
                <a:solidFill>
                  <a:schemeClr val="bg2"/>
                </a:solidFill>
              </a:rPr>
              <a:t>Thanks all</a:t>
            </a:r>
            <a:r>
              <a:rPr lang="en-US" sz="11500" dirty="0" smtClean="0"/>
              <a:t>.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733530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1184" y="152400"/>
            <a:ext cx="10018713" cy="1752599"/>
          </a:xfrm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9600" dirty="0" smtClean="0"/>
              <a:t>Introduction</a:t>
            </a:r>
            <a:endParaRPr lang="en-US" sz="9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89858" y="2667000"/>
            <a:ext cx="4895056" cy="31242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u="sng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Lesson`s  Identity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 Nine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Subject: English 2</a:t>
            </a:r>
            <a:r>
              <a:rPr lang="en-US" sz="2800" baseline="30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Paper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Lesson: Grammar(Completing)</a:t>
            </a:r>
            <a:endParaRPr lang="en-US" sz="28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 : 40 minutes</a:t>
            </a:r>
          </a:p>
        </p:txBody>
      </p:sp>
      <p:sp>
        <p:nvSpPr>
          <p:cNvPr id="6" name="Up-Down Arrow 5"/>
          <p:cNvSpPr/>
          <p:nvPr/>
        </p:nvSpPr>
        <p:spPr>
          <a:xfrm>
            <a:off x="6968836" y="2989118"/>
            <a:ext cx="221022" cy="2479964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21" y="2608117"/>
            <a:ext cx="3131127" cy="3131127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57870" y="2864427"/>
            <a:ext cx="3731988" cy="2874817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      </a:t>
            </a:r>
            <a:r>
              <a:rPr lang="en-US" sz="2800" b="1" dirty="0" smtClean="0"/>
              <a:t>Teacher`s </a:t>
            </a:r>
            <a:r>
              <a:rPr lang="en-US" sz="2800" b="1" dirty="0" smtClean="0"/>
              <a:t>Identity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Abul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Kashem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Miah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Assistant Teacher(English)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Shaheed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Alauddin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High School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Mirjapur,Pakundia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Kishoreganj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6760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02328" y="2812472"/>
            <a:ext cx="1054330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Evaluation Of previous Class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600798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9709" y="799091"/>
            <a:ext cx="10030690" cy="32356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021422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0836" y="2632364"/>
            <a:ext cx="12011891" cy="378565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Example: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800" dirty="0" smtClean="0"/>
              <a:t>The man is </a:t>
            </a:r>
            <a:r>
              <a:rPr lang="en-US" sz="4800" u="sng" dirty="0" smtClean="0">
                <a:solidFill>
                  <a:schemeClr val="accent4"/>
                </a:solidFill>
              </a:rPr>
              <a:t>too</a:t>
            </a:r>
            <a:r>
              <a:rPr lang="en-US" sz="4800" dirty="0" smtClean="0"/>
              <a:t> weak </a:t>
            </a:r>
            <a:r>
              <a:rPr lang="en-US" sz="4800" u="sng" dirty="0" smtClean="0">
                <a:solidFill>
                  <a:schemeClr val="accent4"/>
                </a:solidFill>
              </a:rPr>
              <a:t>to</a:t>
            </a:r>
            <a:r>
              <a:rPr lang="en-US" sz="4800" u="sng" dirty="0" smtClean="0"/>
              <a:t> </a:t>
            </a:r>
            <a:r>
              <a:rPr lang="en-US" sz="4800" dirty="0" smtClean="0"/>
              <a:t>walk.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800" dirty="0" smtClean="0"/>
              <a:t>He is </a:t>
            </a:r>
            <a:r>
              <a:rPr lang="en-US" sz="4800" u="sng" dirty="0" smtClean="0">
                <a:solidFill>
                  <a:schemeClr val="accent4"/>
                </a:solidFill>
              </a:rPr>
              <a:t>too</a:t>
            </a:r>
            <a:r>
              <a:rPr lang="en-US" sz="4800" dirty="0" smtClean="0">
                <a:solidFill>
                  <a:schemeClr val="accent4"/>
                </a:solidFill>
              </a:rPr>
              <a:t> </a:t>
            </a:r>
            <a:r>
              <a:rPr lang="en-US" sz="4800" dirty="0" smtClean="0"/>
              <a:t>dishonest </a:t>
            </a:r>
            <a:r>
              <a:rPr lang="en-US" sz="4800" u="sng" dirty="0" smtClean="0">
                <a:solidFill>
                  <a:schemeClr val="accent4"/>
                </a:solidFill>
              </a:rPr>
              <a:t>to</a:t>
            </a:r>
            <a:r>
              <a:rPr lang="en-US" sz="4800" u="sng" dirty="0" smtClean="0"/>
              <a:t> </a:t>
            </a:r>
            <a:r>
              <a:rPr lang="en-US" sz="4800" dirty="0" smtClean="0"/>
              <a:t>speak the truth.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800" dirty="0" smtClean="0"/>
              <a:t>He is </a:t>
            </a:r>
            <a:r>
              <a:rPr lang="en-US" sz="4800" u="sng" dirty="0" smtClean="0">
                <a:solidFill>
                  <a:schemeClr val="accent4"/>
                </a:solidFill>
              </a:rPr>
              <a:t>too</a:t>
            </a:r>
            <a:r>
              <a:rPr lang="en-US" sz="4800" dirty="0" smtClean="0">
                <a:solidFill>
                  <a:schemeClr val="accent4"/>
                </a:solidFill>
              </a:rPr>
              <a:t> </a:t>
            </a:r>
            <a:r>
              <a:rPr lang="en-US" sz="4800" dirty="0" smtClean="0"/>
              <a:t>old </a:t>
            </a:r>
            <a:r>
              <a:rPr lang="en-US" sz="4800" u="sng" dirty="0" smtClean="0">
                <a:solidFill>
                  <a:schemeClr val="accent4"/>
                </a:solidFill>
              </a:rPr>
              <a:t>to</a:t>
            </a:r>
            <a:r>
              <a:rPr lang="en-US" sz="4800" dirty="0" smtClean="0"/>
              <a:t> work.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800" dirty="0" smtClean="0"/>
              <a:t>He is </a:t>
            </a:r>
            <a:r>
              <a:rPr lang="en-US" sz="4800" u="sng" dirty="0" smtClean="0">
                <a:solidFill>
                  <a:schemeClr val="accent4"/>
                </a:solidFill>
              </a:rPr>
              <a:t>too</a:t>
            </a:r>
            <a:r>
              <a:rPr lang="en-US" sz="4800" dirty="0" smtClean="0"/>
              <a:t> silly </a:t>
            </a:r>
            <a:r>
              <a:rPr lang="en-US" sz="4800" u="sng" dirty="0" smtClean="0">
                <a:solidFill>
                  <a:schemeClr val="accent4"/>
                </a:solidFill>
              </a:rPr>
              <a:t>to</a:t>
            </a:r>
            <a:r>
              <a:rPr lang="en-US" sz="4800" dirty="0" smtClean="0"/>
              <a:t> solve the math.  </a:t>
            </a:r>
            <a:endParaRPr lang="en-US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1" y="1233055"/>
            <a:ext cx="12192000" cy="113877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Too……. To : 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3200" dirty="0" smtClean="0"/>
              <a:t>Subject+ verb + too+ </a:t>
            </a:r>
            <a:r>
              <a:rPr lang="en-US" sz="3200" dirty="0" err="1" smtClean="0"/>
              <a:t>adj</a:t>
            </a:r>
            <a:r>
              <a:rPr lang="en-US" sz="3200" dirty="0" smtClean="0"/>
              <a:t>/</a:t>
            </a:r>
            <a:r>
              <a:rPr lang="en-US" sz="3200" dirty="0" err="1" smtClean="0"/>
              <a:t>adv</a:t>
            </a:r>
            <a:r>
              <a:rPr lang="en-US" sz="3200" dirty="0" smtClean="0"/>
              <a:t>+ to+ Verb (base form)+ extension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527244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429491"/>
            <a:ext cx="11817927" cy="193899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Too……….. To: </a:t>
            </a:r>
          </a:p>
          <a:p>
            <a:pPr marL="571500" indent="-571500" algn="just">
              <a:buFont typeface="Wingdings" panose="05000000000000000000" pitchFamily="2" charset="2"/>
              <a:buChar char="v"/>
            </a:pPr>
            <a:r>
              <a:rPr lang="en-US" sz="4000" dirty="0" smtClean="0">
                <a:solidFill>
                  <a:srgbClr val="FF0000"/>
                </a:solidFill>
              </a:rPr>
              <a:t>Subject+ verb + too + </a:t>
            </a:r>
            <a:r>
              <a:rPr lang="en-US" sz="4000" dirty="0" err="1" smtClean="0">
                <a:solidFill>
                  <a:srgbClr val="FF0000"/>
                </a:solidFill>
              </a:rPr>
              <a:t>adj</a:t>
            </a:r>
            <a:r>
              <a:rPr lang="en-US" sz="4000" dirty="0" smtClean="0">
                <a:solidFill>
                  <a:srgbClr val="FF0000"/>
                </a:solidFill>
              </a:rPr>
              <a:t>/</a:t>
            </a:r>
            <a:r>
              <a:rPr lang="en-US" sz="4000" dirty="0" err="1" smtClean="0">
                <a:solidFill>
                  <a:srgbClr val="FF0000"/>
                </a:solidFill>
              </a:rPr>
              <a:t>adv</a:t>
            </a:r>
            <a:r>
              <a:rPr lang="en-US" sz="4000" dirty="0" smtClean="0">
                <a:solidFill>
                  <a:srgbClr val="FF0000"/>
                </a:solidFill>
              </a:rPr>
              <a:t> + for + personal object+ to +  verb(base form) + extension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63236" y="3020290"/>
            <a:ext cx="11817928" cy="3970318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4400" dirty="0" smtClean="0">
                <a:latin typeface="Algerian" panose="04020705040A02060702" pitchFamily="82" charset="0"/>
              </a:rPr>
              <a:t>Example: </a:t>
            </a:r>
          </a:p>
          <a:p>
            <a:pPr marL="571500" indent="-571500" algn="just">
              <a:buFont typeface="Wingdings" panose="05000000000000000000" pitchFamily="2" charset="2"/>
              <a:buChar char="Ø"/>
            </a:pPr>
            <a:r>
              <a:rPr lang="en-US" sz="4400" dirty="0" smtClean="0"/>
              <a:t>The load is too heavy for him to carry.</a:t>
            </a:r>
          </a:p>
          <a:p>
            <a:pPr marL="571500" indent="-571500" algn="just">
              <a:buFont typeface="Wingdings" panose="05000000000000000000" pitchFamily="2" charset="2"/>
              <a:buChar char="Ø"/>
            </a:pPr>
            <a:r>
              <a:rPr lang="en-US" sz="4400" dirty="0" smtClean="0"/>
              <a:t>There was too much snow for us to go walking.</a:t>
            </a:r>
          </a:p>
          <a:p>
            <a:pPr marL="571500" indent="-571500" algn="just">
              <a:buFont typeface="Wingdings" panose="05000000000000000000" pitchFamily="2" charset="2"/>
              <a:buChar char="Ø"/>
            </a:pPr>
            <a:r>
              <a:rPr lang="en-US" sz="4400" dirty="0" smtClean="0"/>
              <a:t>The problem was too hard for them to </a:t>
            </a:r>
            <a:r>
              <a:rPr lang="en-US" sz="4400" dirty="0" err="1" smtClean="0"/>
              <a:t>sovle</a:t>
            </a:r>
            <a:r>
              <a:rPr lang="en-US" sz="4400" dirty="0" smtClean="0"/>
              <a:t>.</a:t>
            </a:r>
          </a:p>
          <a:p>
            <a:pPr marL="571500" indent="-571500" algn="just">
              <a:buFont typeface="Wingdings" panose="05000000000000000000" pitchFamily="2" charset="2"/>
              <a:buChar char="Ø"/>
            </a:pPr>
            <a:r>
              <a:rPr lang="en-US" sz="4400" dirty="0" smtClean="0"/>
              <a:t>It is too interesting a matter for us to overlook</a:t>
            </a:r>
            <a:r>
              <a:rPr lang="en-US" sz="3200" dirty="0" smtClean="0"/>
              <a:t>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396817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0837" y="152400"/>
            <a:ext cx="11942618" cy="2000548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Unless(If not): </a:t>
            </a:r>
          </a:p>
          <a:p>
            <a:pPr marL="685800" indent="-685800">
              <a:buFont typeface="Wingdings" panose="05000000000000000000" pitchFamily="2" charset="2"/>
              <a:buChar char="v"/>
            </a:pPr>
            <a:r>
              <a:rPr lang="en-US" sz="4400" dirty="0" smtClean="0">
                <a:solidFill>
                  <a:srgbClr val="FF0000"/>
                </a:solidFill>
              </a:rPr>
              <a:t>Unless + subject + verb + </a:t>
            </a:r>
            <a:r>
              <a:rPr lang="en-US" sz="4400" dirty="0" err="1" smtClean="0">
                <a:solidFill>
                  <a:srgbClr val="FF0000"/>
                </a:solidFill>
              </a:rPr>
              <a:t>obj</a:t>
            </a:r>
            <a:r>
              <a:rPr lang="en-US" sz="4400" dirty="0" smtClean="0">
                <a:solidFill>
                  <a:srgbClr val="FF0000"/>
                </a:solidFill>
              </a:rPr>
              <a:t>+ , Sub+ verb+ obj.</a:t>
            </a:r>
          </a:p>
          <a:p>
            <a:pPr marL="685800" indent="-685800">
              <a:buFont typeface="Wingdings" panose="05000000000000000000" pitchFamily="2" charset="2"/>
              <a:buChar char="v"/>
            </a:pPr>
            <a:r>
              <a:rPr lang="en-US" sz="4400" dirty="0" smtClean="0">
                <a:solidFill>
                  <a:srgbClr val="FF0000"/>
                </a:solidFill>
              </a:rPr>
              <a:t>Sub+ verb+ </a:t>
            </a:r>
            <a:r>
              <a:rPr lang="en-US" sz="4400" dirty="0" err="1" smtClean="0">
                <a:solidFill>
                  <a:srgbClr val="FF0000"/>
                </a:solidFill>
              </a:rPr>
              <a:t>obj</a:t>
            </a:r>
            <a:r>
              <a:rPr lang="en-US" sz="4400" dirty="0" smtClean="0">
                <a:solidFill>
                  <a:srgbClr val="FF0000"/>
                </a:solidFill>
              </a:rPr>
              <a:t>+ unless+ sub+ verb+ obj</a:t>
            </a:r>
            <a:r>
              <a:rPr lang="en-US" sz="4400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" y="2545432"/>
            <a:ext cx="11824854" cy="440120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sz="4000" dirty="0" smtClean="0"/>
              <a:t>Unless you read attentively , you will fail.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sz="4000" dirty="0" smtClean="0"/>
              <a:t>He will not shine unless he works hard.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sz="4000" dirty="0" smtClean="0"/>
              <a:t>Unless you have good health, you cannot be happy.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sz="4000" dirty="0" smtClean="0"/>
              <a:t>Unless he practices English, he can`t learn it well.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sz="4000" dirty="0" smtClean="0"/>
              <a:t>Unless you are united, you will not be able to face any crisis boldly.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46108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6982" y="0"/>
            <a:ext cx="12095018" cy="3422073"/>
          </a:xfrm>
          <a:prstGeom prst="roundRect">
            <a:avLst/>
          </a:prstGeom>
          <a:solidFill>
            <a:schemeClr val="accent2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Though /although :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Though /although + subject + verb+ object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,………………………………….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…………………………….. 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though 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/although + subject + verb+ 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object.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n-US" sz="32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Though /although + subject + verb+ object, sub+ verb(according to tense of first clause) + object+ extension.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n-US" sz="32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Or, Subject + verb+ object + extension</a:t>
            </a:r>
            <a:r>
              <a:rPr lang="en-US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though/although + Subject </a:t>
            </a:r>
            <a:r>
              <a:rPr lang="en-US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verb+ object </a:t>
            </a:r>
          </a:p>
        </p:txBody>
      </p:sp>
      <p:sp>
        <p:nvSpPr>
          <p:cNvPr id="5" name="Flowchart: Alternate Process 4"/>
          <p:cNvSpPr/>
          <p:nvPr/>
        </p:nvSpPr>
        <p:spPr>
          <a:xfrm>
            <a:off x="221674" y="3671455"/>
            <a:ext cx="11970326" cy="3172691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 smtClean="0">
              <a:solidFill>
                <a:schemeClr val="tx1"/>
              </a:solidFill>
            </a:endParaRPr>
          </a:p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Example: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chemeClr val="tx1"/>
                </a:solidFill>
              </a:rPr>
              <a:t>Though the man is poor, he is large hearted.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chemeClr val="tx1"/>
                </a:solidFill>
              </a:rPr>
              <a:t>He could not catch the bus although he ran fast.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chemeClr val="tx1"/>
                </a:solidFill>
              </a:rPr>
              <a:t>Though cricket is a costly game, it is widely played in our country.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chemeClr val="tx1"/>
                </a:solidFill>
              </a:rPr>
              <a:t>He could not get a job although he had a good educational qualification.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n-US" sz="3200" dirty="0" smtClean="0">
              <a:solidFill>
                <a:schemeClr val="tx1"/>
              </a:solidFill>
            </a:endParaRPr>
          </a:p>
          <a:p>
            <a:pPr algn="just"/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0786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91891" y="41563"/>
            <a:ext cx="4364182" cy="1323439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/>
              <a:t>Exercise </a:t>
            </a:r>
            <a:endParaRPr lang="en-US" sz="80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510145"/>
            <a:ext cx="11970327" cy="5016758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3200" dirty="0" smtClean="0"/>
              <a:t>Unless you have good health ,………………………………………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3200" dirty="0" smtClean="0"/>
              <a:t>The boy is too weak in mathematics ……………………………..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3200" dirty="0" smtClean="0"/>
              <a:t>Unless we stand ,…………………………………………….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3200" dirty="0" smtClean="0"/>
              <a:t>--------------------- unless you work hard.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3200" dirty="0" smtClean="0"/>
              <a:t>Unless you united ,…………………………………..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3200" dirty="0" smtClean="0"/>
              <a:t>Unless he  starts at once,……………………………………..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3200" dirty="0" smtClean="0"/>
              <a:t>Though Bangladesh has limited natural resources,…………..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3200" dirty="0" smtClean="0"/>
              <a:t>Although the slum dwellers do hard </a:t>
            </a:r>
            <a:r>
              <a:rPr lang="en-US" sz="3200" dirty="0" err="1" smtClean="0"/>
              <a:t>lobour</a:t>
            </a:r>
            <a:r>
              <a:rPr lang="en-US" sz="3200" dirty="0" smtClean="0"/>
              <a:t> from dawn to dusk,…….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3200" dirty="0" smtClean="0"/>
              <a:t>Though lost wealth can be regained by hard work, lost time………….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3200" dirty="0" smtClean="0"/>
              <a:t>…………though he did not do hard </a:t>
            </a:r>
            <a:r>
              <a:rPr lang="en-US" sz="3200" dirty="0" err="1" smtClean="0"/>
              <a:t>labour</a:t>
            </a:r>
            <a:r>
              <a:rPr lang="en-US" sz="32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615643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195</TotalTime>
  <Words>479</Words>
  <Application>Microsoft Office PowerPoint</Application>
  <PresentationFormat>Widescreen</PresentationFormat>
  <Paragraphs>62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Algerian</vt:lpstr>
      <vt:lpstr>Arial</vt:lpstr>
      <vt:lpstr>Corbel</vt:lpstr>
      <vt:lpstr>Times New Roman</vt:lpstr>
      <vt:lpstr>Wingdings</vt:lpstr>
      <vt:lpstr>Parallax</vt:lpstr>
      <vt:lpstr>PowerPoint Presentation</vt:lpstr>
      <vt:lpstr>Introduction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JZ67N72</dc:creator>
  <cp:lastModifiedBy>JZ67N72</cp:lastModifiedBy>
  <cp:revision>25</cp:revision>
  <dcterms:created xsi:type="dcterms:W3CDTF">2019-10-24T14:50:00Z</dcterms:created>
  <dcterms:modified xsi:type="dcterms:W3CDTF">2019-10-26T18:53:30Z</dcterms:modified>
</cp:coreProperties>
</file>