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08" r:id="rId4"/>
  </p:sldMasterIdLst>
  <p:sldIdLst>
    <p:sldId id="256" r:id="rId5"/>
    <p:sldId id="257" r:id="rId6"/>
    <p:sldId id="272" r:id="rId7"/>
    <p:sldId id="258" r:id="rId8"/>
    <p:sldId id="259" r:id="rId9"/>
    <p:sldId id="260" r:id="rId10"/>
    <p:sldId id="261" r:id="rId11"/>
    <p:sldId id="262" r:id="rId12"/>
    <p:sldId id="278" r:id="rId13"/>
    <p:sldId id="263" r:id="rId14"/>
    <p:sldId id="275" r:id="rId15"/>
    <p:sldId id="273" r:id="rId16"/>
    <p:sldId id="277" r:id="rId17"/>
    <p:sldId id="264" r:id="rId18"/>
    <p:sldId id="265" r:id="rId19"/>
    <p:sldId id="266" r:id="rId20"/>
    <p:sldId id="267" r:id="rId21"/>
    <p:sldId id="274" r:id="rId22"/>
    <p:sldId id="268" r:id="rId23"/>
    <p:sldId id="269" r:id="rId24"/>
    <p:sldId id="270" r:id="rId25"/>
    <p:sldId id="2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6FC66-6AAA-4589-9DA3-2BCC34492649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6CC748-7003-4086-8A06-AD22360B7AD0}">
      <dgm:prSet phldrT="[Text]"/>
      <dgm:spPr/>
      <dgm:t>
        <a:bodyPr/>
        <a:lstStyle/>
        <a:p>
          <a:r>
            <a:rPr lang="bn-BD" dirty="0" smtClean="0"/>
            <a:t>সহজ সংশ্লেষ</a:t>
          </a:r>
          <a:endParaRPr lang="en-US" dirty="0"/>
        </a:p>
      </dgm:t>
    </dgm:pt>
    <dgm:pt modelId="{5BA8EC1A-8B58-4479-97FC-7937A90DBFE7}" type="parTrans" cxnId="{032EAB14-7053-441B-9067-F08E442FAA58}">
      <dgm:prSet/>
      <dgm:spPr/>
      <dgm:t>
        <a:bodyPr/>
        <a:lstStyle/>
        <a:p>
          <a:endParaRPr lang="en-US"/>
        </a:p>
      </dgm:t>
    </dgm:pt>
    <dgm:pt modelId="{798C2D82-20F4-4EE9-AD5E-4BCEC1CE31A4}" type="sibTrans" cxnId="{032EAB14-7053-441B-9067-F08E442FAA58}">
      <dgm:prSet/>
      <dgm:spPr/>
      <dgm:t>
        <a:bodyPr/>
        <a:lstStyle/>
        <a:p>
          <a:endParaRPr lang="en-US"/>
        </a:p>
      </dgm:t>
    </dgm:pt>
    <dgm:pt modelId="{3EF8C400-E125-436F-886E-445F81CDE82E}">
      <dgm:prSet phldrT="[Text]"/>
      <dgm:spPr/>
      <dgm:t>
        <a:bodyPr/>
        <a:lstStyle/>
        <a:p>
          <a:r>
            <a:rPr lang="bn-BD" dirty="0" smtClean="0"/>
            <a:t>পূর্ণ ধনাত্বক</a:t>
          </a:r>
          <a:endParaRPr lang="en-US" dirty="0"/>
        </a:p>
      </dgm:t>
    </dgm:pt>
    <dgm:pt modelId="{1D03682D-DCDE-4885-ACD8-FCDCCA1FF5E9}" type="parTrans" cxnId="{4BB7703E-C1BB-4FEF-AD26-6E171E92A0C3}">
      <dgm:prSet/>
      <dgm:spPr/>
      <dgm:t>
        <a:bodyPr/>
        <a:lstStyle/>
        <a:p>
          <a:endParaRPr lang="en-US"/>
        </a:p>
      </dgm:t>
    </dgm:pt>
    <dgm:pt modelId="{B94BAC74-67F3-4BA4-8613-20662AFA5812}" type="sibTrans" cxnId="{4BB7703E-C1BB-4FEF-AD26-6E171E92A0C3}">
      <dgm:prSet/>
      <dgm:spPr/>
      <dgm:t>
        <a:bodyPr/>
        <a:lstStyle/>
        <a:p>
          <a:endParaRPr lang="en-US"/>
        </a:p>
      </dgm:t>
    </dgm:pt>
    <dgm:pt modelId="{523995CB-AC1B-4DB8-A68B-ECA40A3718B7}">
      <dgm:prSet phldrT="[Text]"/>
      <dgm:spPr/>
      <dgm:t>
        <a:bodyPr/>
        <a:lstStyle/>
        <a:p>
          <a:r>
            <a:rPr lang="bn-BD" dirty="0" smtClean="0"/>
            <a:t>আংশিক ধনাত্বক</a:t>
          </a:r>
          <a:endParaRPr lang="en-US" dirty="0"/>
        </a:p>
      </dgm:t>
    </dgm:pt>
    <dgm:pt modelId="{1B7F52C2-8976-4206-B0B1-152AA9CBE3B2}" type="parTrans" cxnId="{1612478B-597D-42CD-BFBF-EA074A7FA3FB}">
      <dgm:prSet/>
      <dgm:spPr/>
      <dgm:t>
        <a:bodyPr/>
        <a:lstStyle/>
        <a:p>
          <a:endParaRPr lang="en-US"/>
        </a:p>
      </dgm:t>
    </dgm:pt>
    <dgm:pt modelId="{716C7092-92E4-4668-B649-16F0778A9EFA}" type="sibTrans" cxnId="{1612478B-597D-42CD-BFBF-EA074A7FA3FB}">
      <dgm:prSet/>
      <dgm:spPr/>
      <dgm:t>
        <a:bodyPr/>
        <a:lstStyle/>
        <a:p>
          <a:endParaRPr lang="en-US"/>
        </a:p>
      </dgm:t>
    </dgm:pt>
    <dgm:pt modelId="{FEA23A71-BED8-4217-A26E-89A3D4AC463D}">
      <dgm:prSet phldrT="[Text]"/>
      <dgm:spPr/>
      <dgm:t>
        <a:bodyPr/>
        <a:lstStyle/>
        <a:p>
          <a:r>
            <a:rPr lang="bn-BD" dirty="0" smtClean="0"/>
            <a:t>আংশিক ঋনাত্বক</a:t>
          </a:r>
          <a:endParaRPr lang="en-US" dirty="0"/>
        </a:p>
      </dgm:t>
    </dgm:pt>
    <dgm:pt modelId="{383B07FF-4000-4ADD-8527-415F14AD7A5B}" type="parTrans" cxnId="{398A1CAA-0017-48A5-8F57-E0CCB8DB5DE2}">
      <dgm:prSet/>
      <dgm:spPr/>
      <dgm:t>
        <a:bodyPr/>
        <a:lstStyle/>
        <a:p>
          <a:endParaRPr lang="en-US"/>
        </a:p>
      </dgm:t>
    </dgm:pt>
    <dgm:pt modelId="{8DDAE260-E112-4B16-ADEB-396A30AA3FC3}" type="sibTrans" cxnId="{398A1CAA-0017-48A5-8F57-E0CCB8DB5DE2}">
      <dgm:prSet/>
      <dgm:spPr/>
      <dgm:t>
        <a:bodyPr/>
        <a:lstStyle/>
        <a:p>
          <a:endParaRPr lang="en-US"/>
        </a:p>
      </dgm:t>
    </dgm:pt>
    <dgm:pt modelId="{36D723FC-3A47-4F06-AB6B-B11E3E9D7229}">
      <dgm:prSet phldrT="[Text]"/>
      <dgm:spPr/>
      <dgm:t>
        <a:bodyPr/>
        <a:lstStyle/>
        <a:p>
          <a:r>
            <a:rPr lang="bn-BD" dirty="0" smtClean="0"/>
            <a:t>শূণ্য </a:t>
          </a:r>
          <a:endParaRPr lang="en-US" dirty="0"/>
        </a:p>
      </dgm:t>
    </dgm:pt>
    <dgm:pt modelId="{50295A86-E422-4EB3-870D-6F677F179160}" type="parTrans" cxnId="{3EEC9939-BBE5-4C4D-9C5F-D7DADEC4C372}">
      <dgm:prSet/>
      <dgm:spPr/>
      <dgm:t>
        <a:bodyPr/>
        <a:lstStyle/>
        <a:p>
          <a:endParaRPr lang="en-US"/>
        </a:p>
      </dgm:t>
    </dgm:pt>
    <dgm:pt modelId="{26DB64FC-5FA1-41A3-8473-901A5B5BC55B}" type="sibTrans" cxnId="{3EEC9939-BBE5-4C4D-9C5F-D7DADEC4C372}">
      <dgm:prSet/>
      <dgm:spPr/>
      <dgm:t>
        <a:bodyPr/>
        <a:lstStyle/>
        <a:p>
          <a:endParaRPr lang="en-US"/>
        </a:p>
      </dgm:t>
    </dgm:pt>
    <dgm:pt modelId="{F32614F1-8404-49CB-9900-4050388624E7}">
      <dgm:prSet/>
      <dgm:spPr/>
      <dgm:t>
        <a:bodyPr/>
        <a:lstStyle/>
        <a:p>
          <a:r>
            <a:rPr lang="bn-BD" dirty="0" smtClean="0"/>
            <a:t>পূর্ণ ঋনাত্বক</a:t>
          </a:r>
          <a:endParaRPr lang="en-US" dirty="0"/>
        </a:p>
      </dgm:t>
    </dgm:pt>
    <dgm:pt modelId="{35919DE8-AE13-44EB-BBC0-A54B6B4EF17E}" type="parTrans" cxnId="{27D45525-2312-41E6-B254-36440EBFF1A4}">
      <dgm:prSet/>
      <dgm:spPr/>
      <dgm:t>
        <a:bodyPr/>
        <a:lstStyle/>
        <a:p>
          <a:endParaRPr lang="en-US"/>
        </a:p>
      </dgm:t>
    </dgm:pt>
    <dgm:pt modelId="{3EA9F2C9-AD9A-4801-937A-82B8F99793AA}" type="sibTrans" cxnId="{27D45525-2312-41E6-B254-36440EBFF1A4}">
      <dgm:prSet/>
      <dgm:spPr/>
      <dgm:t>
        <a:bodyPr/>
        <a:lstStyle/>
        <a:p>
          <a:endParaRPr lang="en-US"/>
        </a:p>
      </dgm:t>
    </dgm:pt>
    <dgm:pt modelId="{7A5E6FCB-B14A-4A14-AE6C-057C9A35F6DF}" type="pres">
      <dgm:prSet presAssocID="{60D6FC66-6AAA-4589-9DA3-2BCC3449264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4AF8A4-0448-4EF3-BDDE-DEDF4EE7B204}" type="pres">
      <dgm:prSet presAssocID="{B86CC748-7003-4086-8A06-AD22360B7AD0}" presName="centerShape" presStyleLbl="node0" presStyleIdx="0" presStyleCnt="1" custLinFactNeighborX="-1027" custLinFactNeighborY="-949"/>
      <dgm:spPr/>
      <dgm:t>
        <a:bodyPr/>
        <a:lstStyle/>
        <a:p>
          <a:endParaRPr lang="en-US"/>
        </a:p>
      </dgm:t>
    </dgm:pt>
    <dgm:pt modelId="{3B9FB830-C37D-4A34-BD40-2C482DD88556}" type="pres">
      <dgm:prSet presAssocID="{1D03682D-DCDE-4885-ACD8-FCDCCA1FF5E9}" presName="parTrans" presStyleLbl="sibTrans2D1" presStyleIdx="0" presStyleCnt="5"/>
      <dgm:spPr/>
      <dgm:t>
        <a:bodyPr/>
        <a:lstStyle/>
        <a:p>
          <a:endParaRPr lang="en-US"/>
        </a:p>
      </dgm:t>
    </dgm:pt>
    <dgm:pt modelId="{E298AF9F-53F9-4742-933F-C1422DDBA205}" type="pres">
      <dgm:prSet presAssocID="{1D03682D-DCDE-4885-ACD8-FCDCCA1FF5E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6D82B21-F8D9-48E9-AF7C-C16C79866F2A}" type="pres">
      <dgm:prSet presAssocID="{3EF8C400-E125-436F-886E-445F81CDE82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619A4-27D2-4CD3-85FE-12AD7790AF56}" type="pres">
      <dgm:prSet presAssocID="{1B7F52C2-8976-4206-B0B1-152AA9CBE3B2}" presName="parTrans" presStyleLbl="sibTrans2D1" presStyleIdx="1" presStyleCnt="5"/>
      <dgm:spPr/>
      <dgm:t>
        <a:bodyPr/>
        <a:lstStyle/>
        <a:p>
          <a:endParaRPr lang="en-US"/>
        </a:p>
      </dgm:t>
    </dgm:pt>
    <dgm:pt modelId="{CC346196-56EC-4460-8627-4E0CFBECD9B5}" type="pres">
      <dgm:prSet presAssocID="{1B7F52C2-8976-4206-B0B1-152AA9CBE3B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FF47A46-56DA-4FFC-83FD-C42BA1B6A20D}" type="pres">
      <dgm:prSet presAssocID="{523995CB-AC1B-4DB8-A68B-ECA40A3718B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00359-749B-44C4-849B-27EFB07F4902}" type="pres">
      <dgm:prSet presAssocID="{35919DE8-AE13-44EB-BBC0-A54B6B4EF17E}" presName="parTrans" presStyleLbl="sibTrans2D1" presStyleIdx="2" presStyleCnt="5"/>
      <dgm:spPr/>
      <dgm:t>
        <a:bodyPr/>
        <a:lstStyle/>
        <a:p>
          <a:endParaRPr lang="en-US"/>
        </a:p>
      </dgm:t>
    </dgm:pt>
    <dgm:pt modelId="{43B85AD5-7FF5-40EC-8A6F-B53231468F06}" type="pres">
      <dgm:prSet presAssocID="{35919DE8-AE13-44EB-BBC0-A54B6B4EF17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4EB22B8-F279-4AC1-9D9B-DF6B14C82205}" type="pres">
      <dgm:prSet presAssocID="{F32614F1-8404-49CB-9900-4050388624E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5C6BD-5271-4C91-BDB9-816919ED48D9}" type="pres">
      <dgm:prSet presAssocID="{383B07FF-4000-4ADD-8527-415F14AD7A5B}" presName="parTrans" presStyleLbl="sibTrans2D1" presStyleIdx="3" presStyleCnt="5"/>
      <dgm:spPr/>
      <dgm:t>
        <a:bodyPr/>
        <a:lstStyle/>
        <a:p>
          <a:endParaRPr lang="en-US"/>
        </a:p>
      </dgm:t>
    </dgm:pt>
    <dgm:pt modelId="{80FC58B4-2FD1-47A3-AC47-4CE0D90CFD61}" type="pres">
      <dgm:prSet presAssocID="{383B07FF-4000-4ADD-8527-415F14AD7A5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34113A2-CCAE-4A09-9325-3E8255867760}" type="pres">
      <dgm:prSet presAssocID="{FEA23A71-BED8-4217-A26E-89A3D4AC463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354FB-90BB-4B73-B7B8-CA1B0DB77797}" type="pres">
      <dgm:prSet presAssocID="{50295A86-E422-4EB3-870D-6F677F179160}" presName="parTrans" presStyleLbl="sibTrans2D1" presStyleIdx="4" presStyleCnt="5"/>
      <dgm:spPr/>
      <dgm:t>
        <a:bodyPr/>
        <a:lstStyle/>
        <a:p>
          <a:endParaRPr lang="en-US"/>
        </a:p>
      </dgm:t>
    </dgm:pt>
    <dgm:pt modelId="{4E080603-2599-435D-A0E5-FEE6A5B2F7BF}" type="pres">
      <dgm:prSet presAssocID="{50295A86-E422-4EB3-870D-6F677F179160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C00AF163-4543-400F-A507-481AE5FA3A33}" type="pres">
      <dgm:prSet presAssocID="{36D723FC-3A47-4F06-AB6B-B11E3E9D722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E5C09D-4180-4B8C-B729-3FC12BC3B6E7}" type="presOf" srcId="{36D723FC-3A47-4F06-AB6B-B11E3E9D7229}" destId="{C00AF163-4543-400F-A507-481AE5FA3A33}" srcOrd="0" destOrd="0" presId="urn:microsoft.com/office/officeart/2005/8/layout/radial5"/>
    <dgm:cxn modelId="{D27ACB61-79F9-40C1-AA1F-484BF17BD055}" type="presOf" srcId="{1B7F52C2-8976-4206-B0B1-152AA9CBE3B2}" destId="{F16619A4-27D2-4CD3-85FE-12AD7790AF56}" srcOrd="0" destOrd="0" presId="urn:microsoft.com/office/officeart/2005/8/layout/radial5"/>
    <dgm:cxn modelId="{C1DCBDE6-F023-4388-978C-F57A7F77E58C}" type="presOf" srcId="{1B7F52C2-8976-4206-B0B1-152AA9CBE3B2}" destId="{CC346196-56EC-4460-8627-4E0CFBECD9B5}" srcOrd="1" destOrd="0" presId="urn:microsoft.com/office/officeart/2005/8/layout/radial5"/>
    <dgm:cxn modelId="{2F1A82C1-2A95-4386-9604-752FC424C303}" type="presOf" srcId="{FEA23A71-BED8-4217-A26E-89A3D4AC463D}" destId="{E34113A2-CCAE-4A09-9325-3E8255867760}" srcOrd="0" destOrd="0" presId="urn:microsoft.com/office/officeart/2005/8/layout/radial5"/>
    <dgm:cxn modelId="{65011CB2-04B2-4302-A0A4-028DA6EB3BA5}" type="presOf" srcId="{383B07FF-4000-4ADD-8527-415F14AD7A5B}" destId="{80FC58B4-2FD1-47A3-AC47-4CE0D90CFD61}" srcOrd="1" destOrd="0" presId="urn:microsoft.com/office/officeart/2005/8/layout/radial5"/>
    <dgm:cxn modelId="{032EAB14-7053-441B-9067-F08E442FAA58}" srcId="{60D6FC66-6AAA-4589-9DA3-2BCC34492649}" destId="{B86CC748-7003-4086-8A06-AD22360B7AD0}" srcOrd="0" destOrd="0" parTransId="{5BA8EC1A-8B58-4479-97FC-7937A90DBFE7}" sibTransId="{798C2D82-20F4-4EE9-AD5E-4BCEC1CE31A4}"/>
    <dgm:cxn modelId="{4BB7703E-C1BB-4FEF-AD26-6E171E92A0C3}" srcId="{B86CC748-7003-4086-8A06-AD22360B7AD0}" destId="{3EF8C400-E125-436F-886E-445F81CDE82E}" srcOrd="0" destOrd="0" parTransId="{1D03682D-DCDE-4885-ACD8-FCDCCA1FF5E9}" sibTransId="{B94BAC74-67F3-4BA4-8613-20662AFA5812}"/>
    <dgm:cxn modelId="{64094D9E-9ADA-4460-B945-ED7287DF8CB5}" type="presOf" srcId="{60D6FC66-6AAA-4589-9DA3-2BCC34492649}" destId="{7A5E6FCB-B14A-4A14-AE6C-057C9A35F6DF}" srcOrd="0" destOrd="0" presId="urn:microsoft.com/office/officeart/2005/8/layout/radial5"/>
    <dgm:cxn modelId="{126A91C5-3F6B-4B59-A5C9-8E291894AEC9}" type="presOf" srcId="{35919DE8-AE13-44EB-BBC0-A54B6B4EF17E}" destId="{43B85AD5-7FF5-40EC-8A6F-B53231468F06}" srcOrd="1" destOrd="0" presId="urn:microsoft.com/office/officeart/2005/8/layout/radial5"/>
    <dgm:cxn modelId="{804D4D70-8519-4B7D-9269-84FDB2388015}" type="presOf" srcId="{523995CB-AC1B-4DB8-A68B-ECA40A3718B7}" destId="{BFF47A46-56DA-4FFC-83FD-C42BA1B6A20D}" srcOrd="0" destOrd="0" presId="urn:microsoft.com/office/officeart/2005/8/layout/radial5"/>
    <dgm:cxn modelId="{27D45525-2312-41E6-B254-36440EBFF1A4}" srcId="{B86CC748-7003-4086-8A06-AD22360B7AD0}" destId="{F32614F1-8404-49CB-9900-4050388624E7}" srcOrd="2" destOrd="0" parTransId="{35919DE8-AE13-44EB-BBC0-A54B6B4EF17E}" sibTransId="{3EA9F2C9-AD9A-4801-937A-82B8F99793AA}"/>
    <dgm:cxn modelId="{1612478B-597D-42CD-BFBF-EA074A7FA3FB}" srcId="{B86CC748-7003-4086-8A06-AD22360B7AD0}" destId="{523995CB-AC1B-4DB8-A68B-ECA40A3718B7}" srcOrd="1" destOrd="0" parTransId="{1B7F52C2-8976-4206-B0B1-152AA9CBE3B2}" sibTransId="{716C7092-92E4-4668-B649-16F0778A9EFA}"/>
    <dgm:cxn modelId="{5E1C4342-2699-4239-A716-BDCDF7915FDB}" type="presOf" srcId="{1D03682D-DCDE-4885-ACD8-FCDCCA1FF5E9}" destId="{3B9FB830-C37D-4A34-BD40-2C482DD88556}" srcOrd="0" destOrd="0" presId="urn:microsoft.com/office/officeart/2005/8/layout/radial5"/>
    <dgm:cxn modelId="{87EFE0D0-B4A3-43D4-93A5-FE14F810145E}" type="presOf" srcId="{3EF8C400-E125-436F-886E-445F81CDE82E}" destId="{26D82B21-F8D9-48E9-AF7C-C16C79866F2A}" srcOrd="0" destOrd="0" presId="urn:microsoft.com/office/officeart/2005/8/layout/radial5"/>
    <dgm:cxn modelId="{3EEC9939-BBE5-4C4D-9C5F-D7DADEC4C372}" srcId="{B86CC748-7003-4086-8A06-AD22360B7AD0}" destId="{36D723FC-3A47-4F06-AB6B-B11E3E9D7229}" srcOrd="4" destOrd="0" parTransId="{50295A86-E422-4EB3-870D-6F677F179160}" sibTransId="{26DB64FC-5FA1-41A3-8473-901A5B5BC55B}"/>
    <dgm:cxn modelId="{9BF48DBA-F305-47C4-BEAF-517A19C4DE60}" type="presOf" srcId="{1D03682D-DCDE-4885-ACD8-FCDCCA1FF5E9}" destId="{E298AF9F-53F9-4742-933F-C1422DDBA205}" srcOrd="1" destOrd="0" presId="urn:microsoft.com/office/officeart/2005/8/layout/radial5"/>
    <dgm:cxn modelId="{C40A3CD5-AF45-4576-9ACB-D7C5B9853FDE}" type="presOf" srcId="{383B07FF-4000-4ADD-8527-415F14AD7A5B}" destId="{25D5C6BD-5271-4C91-BDB9-816919ED48D9}" srcOrd="0" destOrd="0" presId="urn:microsoft.com/office/officeart/2005/8/layout/radial5"/>
    <dgm:cxn modelId="{C16A21BB-FC1F-407C-9647-3EA58B0A4A59}" type="presOf" srcId="{F32614F1-8404-49CB-9900-4050388624E7}" destId="{B4EB22B8-F279-4AC1-9D9B-DF6B14C82205}" srcOrd="0" destOrd="0" presId="urn:microsoft.com/office/officeart/2005/8/layout/radial5"/>
    <dgm:cxn modelId="{0ECE089B-736B-4DA2-B9BC-C4605E6FBA98}" type="presOf" srcId="{50295A86-E422-4EB3-870D-6F677F179160}" destId="{DDB354FB-90BB-4B73-B7B8-CA1B0DB77797}" srcOrd="0" destOrd="0" presId="urn:microsoft.com/office/officeart/2005/8/layout/radial5"/>
    <dgm:cxn modelId="{ADBBB8B2-DFB8-400C-ACB4-82E9F202947A}" type="presOf" srcId="{35919DE8-AE13-44EB-BBC0-A54B6B4EF17E}" destId="{EDC00359-749B-44C4-849B-27EFB07F4902}" srcOrd="0" destOrd="0" presId="urn:microsoft.com/office/officeart/2005/8/layout/radial5"/>
    <dgm:cxn modelId="{A878E295-EC8B-4C9F-9EC6-37A751FE5FEC}" type="presOf" srcId="{50295A86-E422-4EB3-870D-6F677F179160}" destId="{4E080603-2599-435D-A0E5-FEE6A5B2F7BF}" srcOrd="1" destOrd="0" presId="urn:microsoft.com/office/officeart/2005/8/layout/radial5"/>
    <dgm:cxn modelId="{398A1CAA-0017-48A5-8F57-E0CCB8DB5DE2}" srcId="{B86CC748-7003-4086-8A06-AD22360B7AD0}" destId="{FEA23A71-BED8-4217-A26E-89A3D4AC463D}" srcOrd="3" destOrd="0" parTransId="{383B07FF-4000-4ADD-8527-415F14AD7A5B}" sibTransId="{8DDAE260-E112-4B16-ADEB-396A30AA3FC3}"/>
    <dgm:cxn modelId="{8A4B51BE-A032-4149-B9D5-7D314FB9F8C9}" type="presOf" srcId="{B86CC748-7003-4086-8A06-AD22360B7AD0}" destId="{F74AF8A4-0448-4EF3-BDDE-DEDF4EE7B204}" srcOrd="0" destOrd="0" presId="urn:microsoft.com/office/officeart/2005/8/layout/radial5"/>
    <dgm:cxn modelId="{DE03B3E0-C19A-402D-B36F-9B6974B7599B}" type="presParOf" srcId="{7A5E6FCB-B14A-4A14-AE6C-057C9A35F6DF}" destId="{F74AF8A4-0448-4EF3-BDDE-DEDF4EE7B204}" srcOrd="0" destOrd="0" presId="urn:microsoft.com/office/officeart/2005/8/layout/radial5"/>
    <dgm:cxn modelId="{435BBD35-2FB6-4DE9-8950-3994DD5A8F97}" type="presParOf" srcId="{7A5E6FCB-B14A-4A14-AE6C-057C9A35F6DF}" destId="{3B9FB830-C37D-4A34-BD40-2C482DD88556}" srcOrd="1" destOrd="0" presId="urn:microsoft.com/office/officeart/2005/8/layout/radial5"/>
    <dgm:cxn modelId="{AF54455C-423D-4D83-AB55-FFA6571DA1C3}" type="presParOf" srcId="{3B9FB830-C37D-4A34-BD40-2C482DD88556}" destId="{E298AF9F-53F9-4742-933F-C1422DDBA205}" srcOrd="0" destOrd="0" presId="urn:microsoft.com/office/officeart/2005/8/layout/radial5"/>
    <dgm:cxn modelId="{055371AE-2B1F-4118-91BB-5DC27BEE3D81}" type="presParOf" srcId="{7A5E6FCB-B14A-4A14-AE6C-057C9A35F6DF}" destId="{26D82B21-F8D9-48E9-AF7C-C16C79866F2A}" srcOrd="2" destOrd="0" presId="urn:microsoft.com/office/officeart/2005/8/layout/radial5"/>
    <dgm:cxn modelId="{6AD5C8A1-23D2-43A2-966F-EA1F9E641B2B}" type="presParOf" srcId="{7A5E6FCB-B14A-4A14-AE6C-057C9A35F6DF}" destId="{F16619A4-27D2-4CD3-85FE-12AD7790AF56}" srcOrd="3" destOrd="0" presId="urn:microsoft.com/office/officeart/2005/8/layout/radial5"/>
    <dgm:cxn modelId="{E824F4A2-E143-4234-8F88-689486697D60}" type="presParOf" srcId="{F16619A4-27D2-4CD3-85FE-12AD7790AF56}" destId="{CC346196-56EC-4460-8627-4E0CFBECD9B5}" srcOrd="0" destOrd="0" presId="urn:microsoft.com/office/officeart/2005/8/layout/radial5"/>
    <dgm:cxn modelId="{9D82D805-E567-4D63-8880-D6AF6A5AB850}" type="presParOf" srcId="{7A5E6FCB-B14A-4A14-AE6C-057C9A35F6DF}" destId="{BFF47A46-56DA-4FFC-83FD-C42BA1B6A20D}" srcOrd="4" destOrd="0" presId="urn:microsoft.com/office/officeart/2005/8/layout/radial5"/>
    <dgm:cxn modelId="{B96CC93F-769E-4842-8E3D-492C810A28FC}" type="presParOf" srcId="{7A5E6FCB-B14A-4A14-AE6C-057C9A35F6DF}" destId="{EDC00359-749B-44C4-849B-27EFB07F4902}" srcOrd="5" destOrd="0" presId="urn:microsoft.com/office/officeart/2005/8/layout/radial5"/>
    <dgm:cxn modelId="{4098A943-430C-4FC8-939B-1ED161B3C587}" type="presParOf" srcId="{EDC00359-749B-44C4-849B-27EFB07F4902}" destId="{43B85AD5-7FF5-40EC-8A6F-B53231468F06}" srcOrd="0" destOrd="0" presId="urn:microsoft.com/office/officeart/2005/8/layout/radial5"/>
    <dgm:cxn modelId="{F1A07496-609E-4D70-9FC2-D1D14CD30C4D}" type="presParOf" srcId="{7A5E6FCB-B14A-4A14-AE6C-057C9A35F6DF}" destId="{B4EB22B8-F279-4AC1-9D9B-DF6B14C82205}" srcOrd="6" destOrd="0" presId="urn:microsoft.com/office/officeart/2005/8/layout/radial5"/>
    <dgm:cxn modelId="{D78B8415-D2B1-4FBC-85C7-A594766D77BF}" type="presParOf" srcId="{7A5E6FCB-B14A-4A14-AE6C-057C9A35F6DF}" destId="{25D5C6BD-5271-4C91-BDB9-816919ED48D9}" srcOrd="7" destOrd="0" presId="urn:microsoft.com/office/officeart/2005/8/layout/radial5"/>
    <dgm:cxn modelId="{70F3FFE5-C88D-4BBF-9893-FEA346E524D9}" type="presParOf" srcId="{25D5C6BD-5271-4C91-BDB9-816919ED48D9}" destId="{80FC58B4-2FD1-47A3-AC47-4CE0D90CFD61}" srcOrd="0" destOrd="0" presId="urn:microsoft.com/office/officeart/2005/8/layout/radial5"/>
    <dgm:cxn modelId="{EAE1A447-5CC0-4CAB-9704-0F2505447D78}" type="presParOf" srcId="{7A5E6FCB-B14A-4A14-AE6C-057C9A35F6DF}" destId="{E34113A2-CCAE-4A09-9325-3E8255867760}" srcOrd="8" destOrd="0" presId="urn:microsoft.com/office/officeart/2005/8/layout/radial5"/>
    <dgm:cxn modelId="{49FDE4C8-D3F0-47E8-B5F3-6255496E5996}" type="presParOf" srcId="{7A5E6FCB-B14A-4A14-AE6C-057C9A35F6DF}" destId="{DDB354FB-90BB-4B73-B7B8-CA1B0DB77797}" srcOrd="9" destOrd="0" presId="urn:microsoft.com/office/officeart/2005/8/layout/radial5"/>
    <dgm:cxn modelId="{425709E4-FB90-4DE3-A6DE-6EF3D8228445}" type="presParOf" srcId="{DDB354FB-90BB-4B73-B7B8-CA1B0DB77797}" destId="{4E080603-2599-435D-A0E5-FEE6A5B2F7BF}" srcOrd="0" destOrd="0" presId="urn:microsoft.com/office/officeart/2005/8/layout/radial5"/>
    <dgm:cxn modelId="{C267B3B2-3464-4867-9728-A4D657658E5D}" type="presParOf" srcId="{7A5E6FCB-B14A-4A14-AE6C-057C9A35F6DF}" destId="{C00AF163-4543-400F-A507-481AE5FA3A33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AF8A4-0448-4EF3-BDDE-DEDF4EE7B204}">
      <dsp:nvSpPr>
        <dsp:cNvPr id="0" name=""/>
        <dsp:cNvSpPr/>
      </dsp:nvSpPr>
      <dsp:spPr>
        <a:xfrm>
          <a:off x="3991028" y="2452390"/>
          <a:ext cx="1782671" cy="1782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/>
            <a:t>সহজ সংশ্লেষ</a:t>
          </a:r>
          <a:endParaRPr lang="en-US" sz="3000" kern="1200" dirty="0"/>
        </a:p>
      </dsp:txBody>
      <dsp:txXfrm>
        <a:off x="4252094" y="2713456"/>
        <a:ext cx="1260539" cy="1260539"/>
      </dsp:txXfrm>
    </dsp:sp>
    <dsp:sp modelId="{3B9FB830-C37D-4A34-BD40-2C482DD88556}">
      <dsp:nvSpPr>
        <dsp:cNvPr id="0" name=""/>
        <dsp:cNvSpPr/>
      </dsp:nvSpPr>
      <dsp:spPr>
        <a:xfrm rot="16271967">
          <a:off x="4730773" y="1825601"/>
          <a:ext cx="354062" cy="606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782771" y="1999921"/>
        <a:ext cx="247843" cy="363664"/>
      </dsp:txXfrm>
    </dsp:sp>
    <dsp:sp modelId="{26D82B21-F8D9-48E9-AF7C-C16C79866F2A}">
      <dsp:nvSpPr>
        <dsp:cNvPr id="0" name=""/>
        <dsp:cNvSpPr/>
      </dsp:nvSpPr>
      <dsp:spPr>
        <a:xfrm>
          <a:off x="4042329" y="2212"/>
          <a:ext cx="1782671" cy="17826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/>
            <a:t>পূর্ণ ধনাত্বক</a:t>
          </a:r>
          <a:endParaRPr lang="en-US" sz="2600" kern="1200" dirty="0"/>
        </a:p>
      </dsp:txBody>
      <dsp:txXfrm>
        <a:off x="4303395" y="263278"/>
        <a:ext cx="1260539" cy="1260539"/>
      </dsp:txXfrm>
    </dsp:sp>
    <dsp:sp modelId="{F16619A4-27D2-4CD3-85FE-12AD7790AF56}">
      <dsp:nvSpPr>
        <dsp:cNvPr id="0" name=""/>
        <dsp:cNvSpPr/>
      </dsp:nvSpPr>
      <dsp:spPr>
        <a:xfrm rot="20602728">
          <a:off x="5886216" y="2681693"/>
          <a:ext cx="397385" cy="606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888707" y="2819965"/>
        <a:ext cx="278170" cy="363664"/>
      </dsp:txXfrm>
    </dsp:sp>
    <dsp:sp modelId="{BFF47A46-56DA-4FFC-83FD-C42BA1B6A20D}">
      <dsp:nvSpPr>
        <dsp:cNvPr id="0" name=""/>
        <dsp:cNvSpPr/>
      </dsp:nvSpPr>
      <dsp:spPr>
        <a:xfrm>
          <a:off x="6417670" y="1727999"/>
          <a:ext cx="1782671" cy="17826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/>
            <a:t>আংশিক ধনাত্বক</a:t>
          </a:r>
          <a:endParaRPr lang="en-US" sz="2600" kern="1200" dirty="0"/>
        </a:p>
      </dsp:txBody>
      <dsp:txXfrm>
        <a:off x="6678736" y="1989065"/>
        <a:ext cx="1260539" cy="1260539"/>
      </dsp:txXfrm>
    </dsp:sp>
    <dsp:sp modelId="{EDC00359-749B-44C4-849B-27EFB07F4902}">
      <dsp:nvSpPr>
        <dsp:cNvPr id="0" name=""/>
        <dsp:cNvSpPr/>
      </dsp:nvSpPr>
      <dsp:spPr>
        <a:xfrm rot="3221728">
          <a:off x="5427463" y="4065197"/>
          <a:ext cx="415228" cy="606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452870" y="4136225"/>
        <a:ext cx="290660" cy="363664"/>
      </dsp:txXfrm>
    </dsp:sp>
    <dsp:sp modelId="{B4EB22B8-F279-4AC1-9D9B-DF6B14C82205}">
      <dsp:nvSpPr>
        <dsp:cNvPr id="0" name=""/>
        <dsp:cNvSpPr/>
      </dsp:nvSpPr>
      <dsp:spPr>
        <a:xfrm>
          <a:off x="5510371" y="4520381"/>
          <a:ext cx="1782671" cy="17826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/>
            <a:t>পূর্ণ ঋনাত্বক</a:t>
          </a:r>
          <a:endParaRPr lang="en-US" sz="2600" kern="1200" dirty="0"/>
        </a:p>
      </dsp:txBody>
      <dsp:txXfrm>
        <a:off x="5771437" y="4781447"/>
        <a:ext cx="1260539" cy="1260539"/>
      </dsp:txXfrm>
    </dsp:sp>
    <dsp:sp modelId="{25D5C6BD-5271-4C91-BDB9-816919ED48D9}">
      <dsp:nvSpPr>
        <dsp:cNvPr id="0" name=""/>
        <dsp:cNvSpPr/>
      </dsp:nvSpPr>
      <dsp:spPr>
        <a:xfrm rot="7464859">
          <a:off x="3988254" y="4065707"/>
          <a:ext cx="383755" cy="606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078350" y="4139441"/>
        <a:ext cx="268629" cy="363664"/>
      </dsp:txXfrm>
    </dsp:sp>
    <dsp:sp modelId="{E34113A2-CCAE-4A09-9325-3E8255867760}">
      <dsp:nvSpPr>
        <dsp:cNvPr id="0" name=""/>
        <dsp:cNvSpPr/>
      </dsp:nvSpPr>
      <dsp:spPr>
        <a:xfrm>
          <a:off x="2574287" y="4520381"/>
          <a:ext cx="1782671" cy="17826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/>
            <a:t>আংশিক ঋনাত্বক</a:t>
          </a:r>
          <a:endParaRPr lang="en-US" sz="2600" kern="1200" dirty="0"/>
        </a:p>
      </dsp:txBody>
      <dsp:txXfrm>
        <a:off x="2835353" y="4781447"/>
        <a:ext cx="1260539" cy="1260539"/>
      </dsp:txXfrm>
    </dsp:sp>
    <dsp:sp modelId="{DDB354FB-90BB-4B73-B7B8-CA1B0DB77797}">
      <dsp:nvSpPr>
        <dsp:cNvPr id="0" name=""/>
        <dsp:cNvSpPr/>
      </dsp:nvSpPr>
      <dsp:spPr>
        <a:xfrm rot="11838719">
          <a:off x="3556989" y="2681385"/>
          <a:ext cx="345373" cy="606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658254" y="2818023"/>
        <a:ext cx="241761" cy="363664"/>
      </dsp:txXfrm>
    </dsp:sp>
    <dsp:sp modelId="{C00AF163-4543-400F-A507-481AE5FA3A33}">
      <dsp:nvSpPr>
        <dsp:cNvPr id="0" name=""/>
        <dsp:cNvSpPr/>
      </dsp:nvSpPr>
      <dsp:spPr>
        <a:xfrm>
          <a:off x="1666987" y="1727999"/>
          <a:ext cx="1782671" cy="178267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/>
            <a:t>শূণ্য </a:t>
          </a:r>
          <a:endParaRPr lang="en-US" sz="2600" kern="1200" dirty="0"/>
        </a:p>
      </dsp:txBody>
      <dsp:txXfrm>
        <a:off x="1928053" y="1989065"/>
        <a:ext cx="1260539" cy="1260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5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30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1927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41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70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26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42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91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55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0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11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61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09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09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77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79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75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28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6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58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5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51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11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477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06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205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431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51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75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44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153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91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160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53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006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286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7197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4092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183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5473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060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5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056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0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42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932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140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751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010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194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6649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759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52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745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68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66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6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7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6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2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57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965CDCF-28F8-4516-B9B2-E938A8FBD82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7EF83DA-1E44-4C7A-9A8F-F83FBFE9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56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6.png"/><Relationship Id="rId7" Type="http://schemas.openxmlformats.org/officeDocument/2006/relationships/image" Target="../media/image23.wmf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2.w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212288" y="360613"/>
            <a:ext cx="5085046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10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4643" y="2877969"/>
            <a:ext cx="11524444" cy="120032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পূর্ণ ধনাত্বক সংশ্লেষঃ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দুটি চলকের পরিবর্তন সমমুখী ও সমহারে হলে।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 – বৃত্তের ব্যাসার্ধ বৃদ্ধির ফলে উহার পরিধি বৃদ্ধি পায়।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738280" y="4447503"/>
            <a:ext cx="1678675" cy="1684006"/>
            <a:chOff x="1585415" y="4970060"/>
            <a:chExt cx="1678675" cy="1684006"/>
          </a:xfrm>
        </p:grpSpPr>
        <p:sp>
          <p:nvSpPr>
            <p:cNvPr id="9" name="Oval 8"/>
            <p:cNvSpPr/>
            <p:nvPr/>
          </p:nvSpPr>
          <p:spPr>
            <a:xfrm>
              <a:off x="1585415" y="4970060"/>
              <a:ext cx="1678675" cy="168400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424752" y="5812063"/>
              <a:ext cx="839338" cy="13648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9600110" y="4197269"/>
            <a:ext cx="2368977" cy="2184475"/>
            <a:chOff x="4681182" y="4455483"/>
            <a:chExt cx="2368977" cy="2184475"/>
          </a:xfrm>
        </p:grpSpPr>
        <p:sp>
          <p:nvSpPr>
            <p:cNvPr id="8" name="Oval 7"/>
            <p:cNvSpPr/>
            <p:nvPr/>
          </p:nvSpPr>
          <p:spPr>
            <a:xfrm>
              <a:off x="4681182" y="4455483"/>
              <a:ext cx="2368977" cy="2184475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5865670" y="5539500"/>
              <a:ext cx="1184489" cy="82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030662"/>
              </p:ext>
            </p:extLst>
          </p:nvPr>
        </p:nvGraphicFramePr>
        <p:xfrm>
          <a:off x="444642" y="4447503"/>
          <a:ext cx="7163013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043"/>
                <a:gridCol w="1135994"/>
                <a:gridCol w="1135994"/>
                <a:gridCol w="1135994"/>
                <a:gridCol w="1135994"/>
                <a:gridCol w="11359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পরিধি (</a:t>
                      </a:r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x</a:t>
                      </a:r>
                      <a:r>
                        <a:rPr lang="bn-BD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)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5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10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15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20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25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ব্যাসার্ধ</a:t>
                      </a:r>
                      <a:r>
                        <a:rPr lang="bn-BD" sz="2800" b="1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(</a:t>
                      </a:r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y</a:t>
                      </a:r>
                      <a:r>
                        <a:rPr lang="bn-BD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)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2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4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6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8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10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ight Arrow 12"/>
          <p:cNvSpPr/>
          <p:nvPr/>
        </p:nvSpPr>
        <p:spPr>
          <a:xfrm rot="19870693">
            <a:off x="712945" y="5783236"/>
            <a:ext cx="2814550" cy="696546"/>
          </a:xfrm>
          <a:prstGeom prst="right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 ব্যাসার্ধ বৃদ্ধি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781747">
            <a:off x="534639" y="3914627"/>
            <a:ext cx="2814550" cy="696546"/>
          </a:xfrm>
          <a:prstGeom prst="rightArrow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 পরিধি বৃদ্ধি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9870693">
            <a:off x="712945" y="5783237"/>
            <a:ext cx="2814550" cy="696546"/>
          </a:xfrm>
          <a:prstGeom prst="right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 ব্যাসার্ধ বৃদ্ধি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781747">
            <a:off x="534639" y="3914628"/>
            <a:ext cx="2814550" cy="696546"/>
          </a:xfrm>
          <a:prstGeom prst="rightArrow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 পরিধি বৃদ্ধি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7772" y="461234"/>
            <a:ext cx="3684896" cy="946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 </a:t>
            </a:r>
            <a:r>
              <a:rPr lang="bn-BD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ধনাত্বক </a:t>
            </a:r>
            <a:r>
              <a:rPr lang="bn-BD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</a:t>
            </a:r>
            <a:endParaRPr lang="en-US" sz="4400" dirty="0"/>
          </a:p>
        </p:txBody>
      </p:sp>
      <p:sp>
        <p:nvSpPr>
          <p:cNvPr id="21" name="Right Arrow 20"/>
          <p:cNvSpPr/>
          <p:nvPr/>
        </p:nvSpPr>
        <p:spPr>
          <a:xfrm rot="16200000">
            <a:off x="3335957" y="437710"/>
            <a:ext cx="2833877" cy="1732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বৃত্তের ব্যাসার্ধ বৃদ্ধি</a:t>
            </a:r>
            <a:endParaRPr lang="en-US" sz="2800" dirty="0"/>
          </a:p>
        </p:txBody>
      </p:sp>
      <p:sp>
        <p:nvSpPr>
          <p:cNvPr id="22" name="Right Arrow 21"/>
          <p:cNvSpPr/>
          <p:nvPr/>
        </p:nvSpPr>
        <p:spPr>
          <a:xfrm rot="16200000">
            <a:off x="5369739" y="376982"/>
            <a:ext cx="2609150" cy="1794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বৃত্তের পরিধি </a:t>
            </a:r>
            <a:r>
              <a:rPr lang="bn-BD" sz="2400" dirty="0" smtClean="0"/>
              <a:t> </a:t>
            </a:r>
            <a:r>
              <a:rPr lang="bn-BD" sz="2400" dirty="0" smtClean="0"/>
              <a:t>বৃদ্ধি</a:t>
            </a:r>
            <a:endParaRPr lang="en-US" sz="2400" dirty="0"/>
          </a:p>
        </p:txBody>
      </p:sp>
      <p:sp>
        <p:nvSpPr>
          <p:cNvPr id="23" name="Rounded Rectangle 22"/>
          <p:cNvSpPr/>
          <p:nvPr/>
        </p:nvSpPr>
        <p:spPr>
          <a:xfrm>
            <a:off x="2395190" y="2103534"/>
            <a:ext cx="1992573" cy="606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সমহারে </a:t>
            </a:r>
            <a:endParaRPr lang="en-US" sz="2800" dirty="0"/>
          </a:p>
        </p:txBody>
      </p:sp>
      <p:sp>
        <p:nvSpPr>
          <p:cNvPr id="24" name="Rounded Rectangle 23"/>
          <p:cNvSpPr/>
          <p:nvPr/>
        </p:nvSpPr>
        <p:spPr>
          <a:xfrm>
            <a:off x="7056392" y="1971840"/>
            <a:ext cx="1992573" cy="606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সমহারে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99413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9" grpId="0" animBg="1"/>
      <p:bldP spid="14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 rot="16200000">
            <a:off x="4413091" y="785078"/>
            <a:ext cx="3100689" cy="1732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দ্রব্যের মূল্য বৃদ্ধি</a:t>
            </a:r>
            <a:endParaRPr lang="en-US" sz="2800" dirty="0"/>
          </a:p>
        </p:txBody>
      </p:sp>
      <p:sp>
        <p:nvSpPr>
          <p:cNvPr id="3" name="Right Arrow 2"/>
          <p:cNvSpPr/>
          <p:nvPr/>
        </p:nvSpPr>
        <p:spPr>
          <a:xfrm rot="16200000">
            <a:off x="6374580" y="753993"/>
            <a:ext cx="3100689" cy="1794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দ্রব্যের যোগান বৃদ্ধি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4752896" y="3268312"/>
            <a:ext cx="1992573" cy="436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সমহারে নয়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829631" y="3260056"/>
            <a:ext cx="1992573" cy="436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সমহারে নয়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0" y="1239156"/>
            <a:ext cx="5379491" cy="946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আংশিক ধনাত্বক </a:t>
            </a:r>
            <a:r>
              <a:rPr lang="bn-BD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</a:t>
            </a:r>
            <a:endParaRPr lang="en-US" sz="4400" dirty="0"/>
          </a:p>
        </p:txBody>
      </p:sp>
      <p:sp>
        <p:nvSpPr>
          <p:cNvPr id="7" name="Rounded Rectangle 6"/>
          <p:cNvSpPr/>
          <p:nvPr/>
        </p:nvSpPr>
        <p:spPr>
          <a:xfrm>
            <a:off x="-7743" y="4665988"/>
            <a:ext cx="5379491" cy="946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 ঋনাত্বক </a:t>
            </a:r>
            <a:r>
              <a:rPr lang="bn-BD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</a:t>
            </a:r>
            <a:endParaRPr lang="en-US" sz="4400" dirty="0"/>
          </a:p>
        </p:txBody>
      </p:sp>
      <p:sp>
        <p:nvSpPr>
          <p:cNvPr id="8" name="Right Arrow 7"/>
          <p:cNvSpPr/>
          <p:nvPr/>
        </p:nvSpPr>
        <p:spPr>
          <a:xfrm rot="16200000">
            <a:off x="5002962" y="4193835"/>
            <a:ext cx="2938043" cy="2060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গ্যাসের চাপ বৃদ্ধি</a:t>
            </a:r>
            <a:endParaRPr lang="en-US" sz="3200" dirty="0"/>
          </a:p>
        </p:txBody>
      </p:sp>
      <p:sp>
        <p:nvSpPr>
          <p:cNvPr id="10" name="Left Arrow 9"/>
          <p:cNvSpPr/>
          <p:nvPr/>
        </p:nvSpPr>
        <p:spPr>
          <a:xfrm rot="16200000">
            <a:off x="7097395" y="4532830"/>
            <a:ext cx="2799994" cy="18503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গ্যাসের </a:t>
            </a:r>
            <a:r>
              <a:rPr lang="bn-BD" sz="2800" dirty="0" smtClean="0"/>
              <a:t>আয়তন হ্রাস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3920384" y="6085356"/>
            <a:ext cx="1992573" cy="436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সমহারে 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9269243" y="6085356"/>
            <a:ext cx="1992573" cy="436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সমহারে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15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234" y="532263"/>
            <a:ext cx="11210544" cy="10772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আংশিক ধনাত্বক সংশ্লেষঃ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চলকের পরিবর্তন সমমুখী ও সমহারে না হলে।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 – কোন দ্রব্যের মূল্য বৃদ্ধির ফলে দ্রব্যটির যোগান বৃদ্ধি পায়।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234" y="3439235"/>
            <a:ext cx="11360670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৩।পূর্ণ ঋনাত্বক সংশ্লেষঃ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চলকের পরিবর্তন বিপরীতমুখী ও সমহারে হলে।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 – স্থির তাপমাত্রায়  গ্যাসর চাপ বৃদ্ধিতে একই অনুপাতে উহার আয়তন হ্রাস পায়।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820351"/>
              </p:ext>
            </p:extLst>
          </p:nvPr>
        </p:nvGraphicFramePr>
        <p:xfrm>
          <a:off x="1117600" y="1659567"/>
          <a:ext cx="10352105" cy="1137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080"/>
                <a:gridCol w="1663005"/>
                <a:gridCol w="1663005"/>
                <a:gridCol w="1663005"/>
                <a:gridCol w="1663005"/>
                <a:gridCol w="1663005"/>
              </a:tblGrid>
              <a:tr h="619609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মূল্য</a:t>
                      </a:r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(x)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30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32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38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40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45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যোগান</a:t>
                      </a:r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(y)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25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27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30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30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34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56939"/>
              </p:ext>
            </p:extLst>
          </p:nvPr>
        </p:nvGraphicFramePr>
        <p:xfrm>
          <a:off x="1119876" y="4637053"/>
          <a:ext cx="10357889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8399"/>
                <a:gridCol w="1515898"/>
                <a:gridCol w="1515898"/>
                <a:gridCol w="1515898"/>
                <a:gridCol w="1515898"/>
                <a:gridCol w="1515898"/>
              </a:tblGrid>
              <a:tr h="479265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গ্যাসের</a:t>
                      </a:r>
                      <a:r>
                        <a:rPr lang="bn-BD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চাপ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(x)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5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10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15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20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25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479265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আয়তন</a:t>
                      </a:r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(y)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10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8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6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4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2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63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 rot="16200000">
            <a:off x="4856519" y="402142"/>
            <a:ext cx="2683525" cy="1879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দ্রব্যের মূল্য বৃদ্ধি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4983833" y="2732282"/>
            <a:ext cx="1992573" cy="436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সমহারে নয়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7231446" y="2732282"/>
            <a:ext cx="1992573" cy="436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সমহারে নয়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0" y="1239156"/>
            <a:ext cx="5379491" cy="946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আংশিক ঋ</a:t>
            </a:r>
            <a:r>
              <a:rPr lang="bn-BD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নাত্বক সংশ্লেষ</a:t>
            </a:r>
            <a:endParaRPr lang="en-US" sz="4400" dirty="0"/>
          </a:p>
        </p:txBody>
      </p:sp>
      <p:sp>
        <p:nvSpPr>
          <p:cNvPr id="7" name="Rounded Rectangle 6"/>
          <p:cNvSpPr/>
          <p:nvPr/>
        </p:nvSpPr>
        <p:spPr>
          <a:xfrm>
            <a:off x="-1" y="4337198"/>
            <a:ext cx="5379491" cy="946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শূণ্য সংশ্লেষ</a:t>
            </a:r>
            <a:endParaRPr lang="en-US" sz="4400" dirty="0"/>
          </a:p>
        </p:txBody>
      </p:sp>
      <p:sp>
        <p:nvSpPr>
          <p:cNvPr id="8" name="Right Arrow 7"/>
          <p:cNvSpPr/>
          <p:nvPr/>
        </p:nvSpPr>
        <p:spPr>
          <a:xfrm rot="16200000">
            <a:off x="5379792" y="3984770"/>
            <a:ext cx="2373368" cy="1915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লবনের মূল্য বৃদ্ধি</a:t>
            </a:r>
            <a:endParaRPr lang="en-US" sz="3200" dirty="0"/>
          </a:p>
        </p:txBody>
      </p:sp>
      <p:sp>
        <p:nvSpPr>
          <p:cNvPr id="14" name="Left Arrow 13"/>
          <p:cNvSpPr/>
          <p:nvPr/>
        </p:nvSpPr>
        <p:spPr>
          <a:xfrm rot="16200000">
            <a:off x="6674850" y="603170"/>
            <a:ext cx="2699528" cy="17734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দ্রব্যের চাহিদা হ্রাস</a:t>
            </a:r>
            <a:endParaRPr lang="en-US" sz="2800" dirty="0"/>
          </a:p>
        </p:txBody>
      </p:sp>
      <p:sp>
        <p:nvSpPr>
          <p:cNvPr id="15" name="Left Arrow 14"/>
          <p:cNvSpPr/>
          <p:nvPr/>
        </p:nvSpPr>
        <p:spPr>
          <a:xfrm rot="16200000">
            <a:off x="6965284" y="4306294"/>
            <a:ext cx="2524897" cy="17734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লবনের মূল্য </a:t>
            </a:r>
            <a:r>
              <a:rPr lang="bn-BD" sz="2800" dirty="0" smtClean="0"/>
              <a:t>হ্রাস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9444250" y="4337198"/>
            <a:ext cx="2297373" cy="1310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লবনের ব্যবহার স্থির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567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5428" y="3343532"/>
            <a:ext cx="11384602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শূণ্য সংশ্লেষঃ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চলকদ্বয়ের পরিবর্তন সম্পর্কহীন অর্থাৎ একটি চলকের মানের হ্রাস বা বৃদ্ধির ফলে অপর চলকের কোন পরিবর্তন ঘটে না।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 – লবনের মূল্য হ্রাস বা বৃদ্ধির ফলে এর ব্যবহারের কোন পরিবর্তন হয় না।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428" y="627795"/>
            <a:ext cx="11510796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৪।আংশিক ঋনাত্বক সংশ্লেষঃ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দুটি চলকের পরিবর্তন বিপরীতমুখী ও সমহারে না হলে।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 – কোন দ্রব্যের মূল্য বৃদ্ধির ফলে দ্রব্যটির চাহিদা হ্রাস পায়।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567039"/>
              </p:ext>
            </p:extLst>
          </p:nvPr>
        </p:nvGraphicFramePr>
        <p:xfrm>
          <a:off x="1027701" y="1755102"/>
          <a:ext cx="1027146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555"/>
                <a:gridCol w="1674181"/>
                <a:gridCol w="1674181"/>
                <a:gridCol w="1674181"/>
                <a:gridCol w="1674181"/>
                <a:gridCol w="1674181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মূল্য</a:t>
                      </a:r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(x)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30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32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38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40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45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চাহিদা</a:t>
                      </a:r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(y)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40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34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30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30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27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062761"/>
              </p:ext>
            </p:extLst>
          </p:nvPr>
        </p:nvGraphicFramePr>
        <p:xfrm>
          <a:off x="1049361" y="5016916"/>
          <a:ext cx="1092736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4230"/>
                <a:gridCol w="1512626"/>
                <a:gridCol w="1512626"/>
                <a:gridCol w="1512626"/>
                <a:gridCol w="1512626"/>
                <a:gridCol w="1512626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লবনের মূল্য</a:t>
                      </a:r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(x)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15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22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25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30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32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লবনের ব্যবহার</a:t>
                      </a:r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(y)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20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20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20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20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20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97843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0167" y="565329"/>
            <a:ext cx="399821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9433" y="2811438"/>
            <a:ext cx="2879678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 কি?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24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3799" y="647216"/>
            <a:ext cx="4647427" cy="1446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5403" y="2852382"/>
            <a:ext cx="792935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সংশ্লেষাংক একটি বিশুদ্ধ সংখ্যা – ব্যাখ্যা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622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4829" y="210487"/>
            <a:ext cx="3241593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6427" y="1569493"/>
            <a:ext cx="6537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তথ্যসারির সংশ্লেষাংক নির্ণয়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289455"/>
              </p:ext>
            </p:extLst>
          </p:nvPr>
        </p:nvGraphicFramePr>
        <p:xfrm>
          <a:off x="986427" y="2422409"/>
          <a:ext cx="9785444" cy="2303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9514"/>
                <a:gridCol w="1321186"/>
                <a:gridCol w="1321186"/>
                <a:gridCol w="1321186"/>
                <a:gridCol w="1321186"/>
                <a:gridCol w="1321186"/>
              </a:tblGrid>
              <a:tr h="767722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কর্মচারী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খ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গ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ঘ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ঙ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767722">
                <a:tc>
                  <a:txBody>
                    <a:bodyPr/>
                    <a:lstStyle/>
                    <a:p>
                      <a:r>
                        <a:rPr lang="bn-BD" sz="32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চাকুরীর বয়স (</a:t>
                      </a:r>
                      <a:r>
                        <a:rPr lang="en-US" sz="32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x</a:t>
                      </a:r>
                      <a:r>
                        <a:rPr lang="bn-BD" sz="32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)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3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5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7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2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8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767722">
                <a:tc>
                  <a:txBody>
                    <a:bodyPr/>
                    <a:lstStyle/>
                    <a:p>
                      <a:r>
                        <a:rPr lang="bn-BD" sz="3600" b="1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নৈপূণ্য স্কোর (</a:t>
                      </a:r>
                      <a:r>
                        <a:rPr lang="en-US" sz="3600" b="1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y</a:t>
                      </a:r>
                      <a:r>
                        <a:rPr lang="bn-BD" sz="3600" b="1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)</a:t>
                      </a:r>
                      <a:endParaRPr lang="en-US" sz="36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5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6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2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3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4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8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9553868"/>
                  </p:ext>
                </p:extLst>
              </p:nvPr>
            </p:nvGraphicFramePr>
            <p:xfrm>
              <a:off x="1943005" y="974157"/>
              <a:ext cx="8128002" cy="3208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/>
                    <a:gridCol w="1354667"/>
                    <a:gridCol w="1354667"/>
                    <a:gridCol w="1354667"/>
                    <a:gridCol w="1354667"/>
                    <a:gridCol w="1354667"/>
                  </a:tblGrid>
                  <a:tr h="358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কর্মচারী</a:t>
                          </a:r>
                          <a:endParaRPr lang="en-US" sz="2400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x</a:t>
                          </a:r>
                          <a:endParaRPr lang="en-US" sz="2400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y</a:t>
                          </a:r>
                          <a:endParaRPr lang="en-US" sz="2400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xy</a:t>
                          </a:r>
                          <a:endParaRPr lang="en-US" sz="2400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352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ক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3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5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15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9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25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352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খ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5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6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30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25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36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352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গ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7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12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84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49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144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352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ঘ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2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3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6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4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9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352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ঙ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8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4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32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64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16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35208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5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25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30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167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151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230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9553868"/>
                  </p:ext>
                </p:extLst>
              </p:nvPr>
            </p:nvGraphicFramePr>
            <p:xfrm>
              <a:off x="1943005" y="974157"/>
              <a:ext cx="8128002" cy="3208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/>
                    <a:gridCol w="1354667"/>
                    <a:gridCol w="1354667"/>
                    <a:gridCol w="1354667"/>
                    <a:gridCol w="1354667"/>
                    <a:gridCol w="1354667"/>
                  </a:tblGrid>
                  <a:tr h="4654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কর্মচারী</a:t>
                          </a:r>
                          <a:endParaRPr lang="en-US" sz="2400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x</a:t>
                          </a:r>
                          <a:endParaRPr lang="en-US" sz="2400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y</a:t>
                          </a:r>
                          <a:endParaRPr lang="en-US" sz="2400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xy</a:t>
                          </a:r>
                          <a:endParaRPr lang="en-US" sz="2400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9552" t="-9091" r="-101345" b="-6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1802" t="-9091" r="-1802" b="-614286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ক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3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5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15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9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25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খ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5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6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30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25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36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গ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7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12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84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49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144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ঘ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2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3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6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4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9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ঙ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8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4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32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64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16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5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25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30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167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151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bn-BD" sz="2400" b="1" dirty="0" smtClean="0">
                              <a:latin typeface="Nikosh" panose="02000000000000000000" pitchFamily="2" charset="0"/>
                              <a:cs typeface="Nikosh" panose="02000000000000000000" pitchFamily="2" charset="0"/>
                            </a:rPr>
                            <a:t>230</a:t>
                          </a:r>
                          <a:endParaRPr lang="en-US" sz="2400" b="1" dirty="0">
                            <a:latin typeface="Nikosh" panose="02000000000000000000" pitchFamily="2" charset="0"/>
                            <a:cs typeface="Nikosh" panose="02000000000000000000" pitchFamily="2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2579427" y="204716"/>
            <a:ext cx="3179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গণনা সারণী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323559"/>
              </p:ext>
            </p:extLst>
          </p:nvPr>
        </p:nvGraphicFramePr>
        <p:xfrm>
          <a:off x="6159618" y="3797953"/>
          <a:ext cx="62547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" name="Equation" r:id="rId4" imgW="495000" imgH="253800" progId="Equation.3">
                  <p:embed/>
                </p:oleObj>
              </mc:Choice>
              <mc:Fallback>
                <p:oleObj name="Equation" r:id="rId4" imgW="4950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59618" y="3797953"/>
                        <a:ext cx="625475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529297"/>
              </p:ext>
            </p:extLst>
          </p:nvPr>
        </p:nvGraphicFramePr>
        <p:xfrm>
          <a:off x="7517926" y="3810309"/>
          <a:ext cx="495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" name="Equation" r:id="rId6" imgW="495000" imgH="253800" progId="Equation.3">
                  <p:embed/>
                </p:oleObj>
              </mc:Choice>
              <mc:Fallback>
                <p:oleObj name="Equation" r:id="rId6" imgW="4950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17926" y="3810309"/>
                        <a:ext cx="495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640290"/>
              </p:ext>
            </p:extLst>
          </p:nvPr>
        </p:nvGraphicFramePr>
        <p:xfrm>
          <a:off x="8853417" y="3810309"/>
          <a:ext cx="508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" name="Equation" r:id="rId8" imgW="507960" imgH="253800" progId="Equation.3">
                  <p:embed/>
                </p:oleObj>
              </mc:Choice>
              <mc:Fallback>
                <p:oleObj name="Equation" r:id="rId8" imgW="5079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853417" y="3810309"/>
                        <a:ext cx="508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70731" y="4804012"/>
                <a:ext cx="5394845" cy="123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 panose="02040503050406030204" pitchFamily="18" charset="0"/>
                          </a:rPr>
                          <m:t>167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BD" sz="2800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bn-BD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num>
                          <m:den>
                            <m:r>
                              <a:rPr lang="bn-BD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bn-BD" sz="2800" b="0" i="1" smtClean="0">
                                    <a:latin typeface="Cambria Math" panose="02040503050406030204" pitchFamily="18" charset="0"/>
                                  </a:rPr>
                                  <m:t>151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bn-BD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25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bn-BD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bn-BD" sz="2800" b="0" i="1" smtClean="0">
                                <a:latin typeface="Cambria Math" panose="02040503050406030204" pitchFamily="18" charset="0"/>
                              </a:rPr>
                              <m:t>230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bn-BD" sz="2800" b="0" i="1" smtClean="0">
                                            <a:latin typeface="Cambria Math" panose="02040503050406030204" pitchFamily="18" charset="0"/>
                                          </a:rPr>
                                          <m:t>30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bn-BD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bn-BD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bn-BD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bn-BD" sz="2800" b="0" i="1" smtClean="0">
                        <a:latin typeface="Cambria Math" panose="02040503050406030204" pitchFamily="18" charset="0"/>
                      </a:rPr>
                      <m:t>47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31" y="4804012"/>
                <a:ext cx="5394845" cy="1237070"/>
              </a:xfrm>
              <a:prstGeom prst="rect">
                <a:avLst/>
              </a:prstGeom>
              <a:blipFill rotWithShape="0">
                <a:blip r:embed="rId10"/>
                <a:stretch>
                  <a:fillRect l="-2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00413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" name="Equation" r:id="rId11" imgW="114120" imgH="215640" progId="Equation.3">
                  <p:embed/>
                </p:oleObj>
              </mc:Choice>
              <mc:Fallback>
                <p:oleObj name="Equation" r:id="rId11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7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4118" y="101306"/>
            <a:ext cx="237597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842" y="1301635"/>
            <a:ext cx="11436823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১। দুটি চলকের মধ্যে একই দিকে বা বিপরীত দিকে পরিবর্তনের সম্পর্ককে কি বলে?</a:t>
            </a:r>
          </a:p>
          <a:p>
            <a:r>
              <a:rPr lang="bn-BD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(ক) সরল সংশ্লেষ (খ) বহুদা সংশ্লেষ (গ) শূণ্য সংশ্লেষ (ঘ) নির্ভরণ</a:t>
            </a:r>
          </a:p>
          <a:p>
            <a:endParaRPr lang="bn-BD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2800" dirty="0" smtClean="0">
                <a:solidFill>
                  <a:schemeClr val="bg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২। চলকদ্বয়ের মধ্যে অসমান হারে সমমুখী পরিবর্তনের সম্পর্ককে কি বলে?</a:t>
            </a:r>
          </a:p>
          <a:p>
            <a:r>
              <a:rPr lang="bn-BD" sz="2800" dirty="0" smtClean="0">
                <a:solidFill>
                  <a:schemeClr val="bg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(ক) আংশিক ধনাত্বক সংশ্লেষ  (খ) পূর্ণ ধনাত্বক সংশ্লেষ </a:t>
            </a:r>
          </a:p>
          <a:p>
            <a:r>
              <a:rPr lang="bn-BD" sz="2800" dirty="0" smtClean="0">
                <a:solidFill>
                  <a:schemeClr val="bg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(গ) আংশিক ঋনাত্বক সংশ্লেষ  (ঘ) পূর্ণ ঋনাত্বক সংশ্লেষ</a:t>
            </a:r>
          </a:p>
          <a:p>
            <a:endParaRPr lang="bn-BD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৩। যে চলকের সম্পর্কে পূর্বাভাস দেয়া হয় তাকে কি বলে ?</a:t>
            </a:r>
          </a:p>
          <a:p>
            <a:r>
              <a:rPr lang="bn-BD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(ক) বিচ্ছিন্ন  (খ) অধীন  (গ) স্বাধীন  (ঘ) অবিচ্ছিন্ন</a:t>
            </a:r>
          </a:p>
          <a:p>
            <a:endParaRPr lang="bn-BD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2800" dirty="0" smtClean="0">
                <a:solidFill>
                  <a:schemeClr val="bg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৪। সংশ্লেষাংকের সীমা কত?</a:t>
            </a:r>
          </a:p>
          <a:p>
            <a:r>
              <a:rPr lang="bn-BD" sz="2800" dirty="0" smtClean="0">
                <a:solidFill>
                  <a:schemeClr val="bg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(ক) 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-1&lt;r&lt;+1    (</a:t>
            </a:r>
            <a:r>
              <a:rPr lang="bn-BD" sz="2800" dirty="0" smtClean="0">
                <a:solidFill>
                  <a:schemeClr val="bg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bn-BD" sz="2800" dirty="0" smtClean="0">
                <a:solidFill>
                  <a:schemeClr val="bg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1&lt;r&lt;+1 </a:t>
            </a:r>
            <a:r>
              <a:rPr lang="bn-BD" sz="2800" dirty="0" smtClean="0">
                <a:solidFill>
                  <a:schemeClr val="bg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(গ)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-1&gt;r&gt;+1  </a:t>
            </a:r>
            <a:r>
              <a:rPr lang="bn-BD" sz="2800" dirty="0" smtClean="0">
                <a:solidFill>
                  <a:schemeClr val="bg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(ঘ)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-1&gt;r&gt;+1 </a:t>
            </a:r>
          </a:p>
        </p:txBody>
      </p:sp>
    </p:spTree>
    <p:extLst>
      <p:ext uri="{BB962C8B-B14F-4D97-AF65-F5344CB8AC3E}">
        <p14:creationId xmlns:p14="http://schemas.microsoft.com/office/powerpoint/2010/main" val="82550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150" y="2731686"/>
            <a:ext cx="1973525" cy="16147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27750" y="559082"/>
            <a:ext cx="4272323" cy="1323439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পরিচিতি</a:t>
            </a:r>
            <a:endParaRPr lang="en-US" sz="8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012" y="2651933"/>
            <a:ext cx="3916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আমিনুল ইসলাম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 (পরিসংখ্যান)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পাকড়ী মহাবিদ্যালয়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গোদাগাড়ী, রাজশাহী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1051" y="2651933"/>
            <a:ext cx="4926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৭ম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(সংশ্লেষ ও নির্ভরণ)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১৯/০৯/২০১৯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3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2678" y="824637"/>
            <a:ext cx="3778599" cy="132343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80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80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9743" y="2606722"/>
            <a:ext cx="8407021" cy="76944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সংশ্লেষাংকের ব্যবহারিক সূত্রটি উদ্ভাবন কর।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2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469" y="2606723"/>
            <a:ext cx="1022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সকলে সুস্থ্য থাকো, সুন্দর থাকো এই কামনায় আজকের মত বিদায় নিচ্ছি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7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221599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38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US" sz="1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5992"/>
            <a:ext cx="12192000" cy="46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08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" y="3835020"/>
            <a:ext cx="5882184" cy="3022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4" y="655093"/>
            <a:ext cx="5897111" cy="3139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48" y="655093"/>
            <a:ext cx="6091452" cy="3139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49" y="3835020"/>
            <a:ext cx="6091452" cy="30229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3953" y="0"/>
            <a:ext cx="5131558" cy="655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55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5410" y="606272"/>
            <a:ext cx="4413388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8802" y="2748971"/>
            <a:ext cx="6346609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000" b="1" cap="none" spc="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সংশ্লেষ বা সংশ্লেষণ</a:t>
            </a:r>
            <a:endParaRPr lang="en-US" sz="80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1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8032" y="483443"/>
            <a:ext cx="2771913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0185" y="2306471"/>
            <a:ext cx="10031105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–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দ্বিচলক বিশিষ্ট তথ্য ও সংশ্লেষের ধারণা বর্ণনা করতে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সহজ সংশ্লেষ ও এর ধরণ ব্যাখ্যা করতে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দ্বিচলক বিশিষ্ট তথ্যের সংশ্লেষ পরিমাপ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644991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946" y="559558"/>
            <a:ext cx="9594374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দ্বিচলক তথ্যঃ পরস্পর সম্পর্কযুক্ত দুটি চলকের তথ্য একত্রে নিয়ে  যে তথ্যসেট সংঘটিত হয় তাকে দ্বিচলক বিশিষ্ঠ তথ্য বলে।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5591" y="5390865"/>
            <a:ext cx="9580729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সংশ্লেষঃ সংশ্লেষ অর্থ পরস্পর সম্পর্কযুক্ত। পরস্পর সম্পর্কযুক্ত দুটি চলকের মধ্যে যে পারস্পরিক সম্পর্ক তাকে সংশ্লেষ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1946" y="1801504"/>
            <a:ext cx="958072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– উচ্চতা ও ওজন, বয়স ও রক্তচাপ, আয় ও ব্যয় ইত্যাদি।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21" y="2551008"/>
            <a:ext cx="4974040" cy="279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957" y="4640239"/>
            <a:ext cx="9758149" cy="14465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সহজ সংশ্লেষঃ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দুটি চলকের মধ্যে বিদ্যমান সরলরৈখিক সম্পর্ককে সহজ সংশ্লেষ বলে।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56" y="491320"/>
            <a:ext cx="9758150" cy="380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0" y="559559"/>
            <a:ext cx="974450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সংশ্লেষাংকঃ দুটি চলকের মধ্যে বিদ্যমান সরলরৈখিক সম্পকের মাত্রা ও প্রকৃতি যে পদ্ধতির সাহায্যে পরিমাপ করা হয় তাকে সংশ্লেষাংক বলে। এটি একটি আপেক্ষিক পরিমাপ। এটি এককমুক্ত। একে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 প্রকাশ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1820" y="2248535"/>
            <a:ext cx="10085696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যদি</a:t>
            </a:r>
            <a:r>
              <a:rPr lang="bn-BD" sz="20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40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x</a:t>
            </a:r>
            <a:r>
              <a:rPr lang="en-US" sz="20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1,</a:t>
            </a:r>
            <a:r>
              <a:rPr lang="en-US" sz="36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y</a:t>
            </a:r>
            <a:r>
              <a:rPr lang="en-US" sz="20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</a:t>
            </a:r>
            <a:r>
              <a:rPr lang="en-US" sz="36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en-US" sz="20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40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x</a:t>
            </a:r>
            <a:r>
              <a:rPr lang="en-US" sz="20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2,</a:t>
            </a:r>
            <a:r>
              <a:rPr lang="en-US" sz="40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y</a:t>
            </a:r>
            <a:r>
              <a:rPr lang="en-US" sz="20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2</a:t>
            </a:r>
            <a:r>
              <a:rPr lang="en-US" sz="36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en-US" sz="20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……………</a:t>
            </a:r>
            <a:r>
              <a:rPr lang="en-US" sz="36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4000" dirty="0" err="1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x</a:t>
            </a:r>
            <a:r>
              <a:rPr lang="en-US" sz="2000" dirty="0" err="1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n,</a:t>
            </a:r>
            <a:r>
              <a:rPr lang="en-US" sz="4000" dirty="0" err="1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y</a:t>
            </a:r>
            <a:r>
              <a:rPr lang="en-US" sz="2000" dirty="0" err="1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n</a:t>
            </a:r>
            <a:r>
              <a:rPr lang="en-US" sz="36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en-US" sz="20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দ্বিচলক</a:t>
            </a:r>
            <a:r>
              <a:rPr lang="bn-BD" sz="20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600" dirty="0" err="1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x</a:t>
            </a:r>
            <a:r>
              <a:rPr lang="en-US" sz="2000" dirty="0" err="1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en-US" sz="3600" dirty="0" err="1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y</a:t>
            </a:r>
            <a:r>
              <a:rPr lang="en-US" sz="36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en-US" sz="20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 </a:t>
            </a:r>
            <a:r>
              <a:rPr lang="en-US" sz="32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n </a:t>
            </a:r>
            <a:r>
              <a:rPr lang="bn-BD" sz="32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সংখ্যক মান হয় তবে,</a:t>
            </a:r>
            <a:endParaRPr lang="bn-BD" sz="2000" dirty="0" smtClean="0">
              <a:solidFill>
                <a:srgbClr val="FFC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264087"/>
              </p:ext>
            </p:extLst>
          </p:nvPr>
        </p:nvGraphicFramePr>
        <p:xfrm>
          <a:off x="1091820" y="3530182"/>
          <a:ext cx="4427372" cy="1638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Equation" r:id="rId3" imgW="1803240" imgH="545760" progId="Equation.3">
                  <p:embed/>
                </p:oleObj>
              </mc:Choice>
              <mc:Fallback>
                <p:oleObj name="Equation" r:id="rId3" imgW="1803240" imgH="545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1820" y="3530182"/>
                        <a:ext cx="4427372" cy="163806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1820" y="5377218"/>
            <a:ext cx="10235822" cy="120032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মান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-1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+1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মধ্যে অবস্থান করে। এই সূত্রটি প্রদান করেছেন বিজ্ঞানী কার্লপিয়ারসন।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834065"/>
              </p:ext>
            </p:extLst>
          </p:nvPr>
        </p:nvGraphicFramePr>
        <p:xfrm>
          <a:off x="5540303" y="3568181"/>
          <a:ext cx="5637213" cy="1600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Equation" r:id="rId5" imgW="2489040" imgH="1041120" progId="Equation.3">
                  <p:embed/>
                </p:oleObj>
              </mc:Choice>
              <mc:Fallback>
                <p:oleObj name="Equation" r:id="rId5" imgW="2489040" imgH="1041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40303" y="3568181"/>
                        <a:ext cx="5637213" cy="1600069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475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72621211"/>
              </p:ext>
            </p:extLst>
          </p:nvPr>
        </p:nvGraphicFramePr>
        <p:xfrm>
          <a:off x="1310186" y="409433"/>
          <a:ext cx="9867330" cy="6305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471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4AF8A4-0448-4EF3-BDDE-DEDF4EE7B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74AF8A4-0448-4EF3-BDDE-DEDF4EE7B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74AF8A4-0448-4EF3-BDDE-DEDF4EE7B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F74AF8A4-0448-4EF3-BDDE-DEDF4EE7B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9FB830-C37D-4A34-BD40-2C482DD8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3B9FB830-C37D-4A34-BD40-2C482DD8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3B9FB830-C37D-4A34-BD40-2C482DD8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3B9FB830-C37D-4A34-BD40-2C482DD8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D82B21-F8D9-48E9-AF7C-C16C79866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26D82B21-F8D9-48E9-AF7C-C16C79866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26D82B21-F8D9-48E9-AF7C-C16C79866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26D82B21-F8D9-48E9-AF7C-C16C79866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6619A4-27D2-4CD3-85FE-12AD7790A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F16619A4-27D2-4CD3-85FE-12AD7790A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F16619A4-27D2-4CD3-85FE-12AD7790A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F16619A4-27D2-4CD3-85FE-12AD7790A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F47A46-56DA-4FFC-83FD-C42BA1B6A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BFF47A46-56DA-4FFC-83FD-C42BA1B6A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BFF47A46-56DA-4FFC-83FD-C42BA1B6A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BFF47A46-56DA-4FFC-83FD-C42BA1B6A2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C00359-749B-44C4-849B-27EFB07F4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DC00359-749B-44C4-849B-27EFB07F4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EDC00359-749B-44C4-849B-27EFB07F4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EDC00359-749B-44C4-849B-27EFB07F4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EB22B8-F279-4AC1-9D9B-DF6B14C82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B4EB22B8-F279-4AC1-9D9B-DF6B14C82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B4EB22B8-F279-4AC1-9D9B-DF6B14C82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B4EB22B8-F279-4AC1-9D9B-DF6B14C82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D5C6BD-5271-4C91-BDB9-816919ED4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25D5C6BD-5271-4C91-BDB9-816919ED4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25D5C6BD-5271-4C91-BDB9-816919ED4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25D5C6BD-5271-4C91-BDB9-816919ED48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4113A2-CCAE-4A09-9325-3E8255867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E34113A2-CCAE-4A09-9325-3E8255867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E34113A2-CCAE-4A09-9325-3E8255867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E34113A2-CCAE-4A09-9325-3E8255867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B354FB-90BB-4B73-B7B8-CA1B0DB77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DDB354FB-90BB-4B73-B7B8-CA1B0DB77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DDB354FB-90BB-4B73-B7B8-CA1B0DB77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DDB354FB-90BB-4B73-B7B8-CA1B0DB777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0AF163-4543-400F-A507-481AE5FA3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C00AF163-4543-400F-A507-481AE5FA3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C00AF163-4543-400F-A507-481AE5FA3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C00AF163-4543-400F-A507-481AE5FA3A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610</TotalTime>
  <Words>778</Words>
  <Application>Microsoft Office PowerPoint</Application>
  <PresentationFormat>Widescreen</PresentationFormat>
  <Paragraphs>214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Century Gothic</vt:lpstr>
      <vt:lpstr>Garamond</vt:lpstr>
      <vt:lpstr>Nikosh</vt:lpstr>
      <vt:lpstr>NikoshBAN</vt:lpstr>
      <vt:lpstr>Vrinda</vt:lpstr>
      <vt:lpstr>Wingdings</vt:lpstr>
      <vt:lpstr>Wingdings 3</vt:lpstr>
      <vt:lpstr>Ion</vt:lpstr>
      <vt:lpstr>Office Theme</vt:lpstr>
      <vt:lpstr>Organic</vt:lpstr>
      <vt:lpstr>Slice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147</cp:revision>
  <dcterms:created xsi:type="dcterms:W3CDTF">2019-09-24T05:11:51Z</dcterms:created>
  <dcterms:modified xsi:type="dcterms:W3CDTF">2019-10-27T07:53:56Z</dcterms:modified>
</cp:coreProperties>
</file>