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9"/>
  </p:notesMasterIdLst>
  <p:sldIdLst>
    <p:sldId id="279" r:id="rId2"/>
    <p:sldId id="275" r:id="rId3"/>
    <p:sldId id="257" r:id="rId4"/>
    <p:sldId id="258" r:id="rId5"/>
    <p:sldId id="259" r:id="rId6"/>
    <p:sldId id="276" r:id="rId7"/>
    <p:sldId id="272" r:id="rId8"/>
    <p:sldId id="281" r:id="rId9"/>
    <p:sldId id="282" r:id="rId10"/>
    <p:sldId id="273" r:id="rId11"/>
    <p:sldId id="274" r:id="rId12"/>
    <p:sldId id="269" r:id="rId13"/>
    <p:sldId id="280" r:id="rId14"/>
    <p:sldId id="261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077D1-C764-4C77-A4E6-F14541438C24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1D399-F3D4-4A19-9FAA-E9311C02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7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6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2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3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D399-F3D4-4A19-9FAA-E9311C02E3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3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2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3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8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5738-0D8C-42E7-94AD-76F422E4A17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51B1-A4AC-4862-8A84-CE922AAAE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2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304295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0" y="192506"/>
            <a:ext cx="12150025" cy="66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46" y="1412949"/>
            <a:ext cx="7706196" cy="255552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951743" y="275690"/>
            <a:ext cx="10204214" cy="878446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[[[[[[[</a:t>
            </a:r>
          </a:p>
          <a:p>
            <a:pPr algn="just"/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      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ঈশ্বর</a:t>
            </a:r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যখন</a:t>
            </a:r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ব্রহ্ম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7785" y="4817905"/>
            <a:ext cx="10859317" cy="1325563"/>
          </a:xfrm>
        </p:spPr>
        <p:txBody>
          <a:bodyPr>
            <a:noAutofit/>
          </a:bodyPr>
          <a:lstStyle/>
          <a:p>
            <a:pPr algn="just"/>
            <a:r>
              <a:rPr lang="en-US" sz="3600" spc="-100" dirty="0" err="1" smtClean="0">
                <a:latin typeface="NikoshBAN"/>
              </a:rPr>
              <a:t>ব্রহ্মঃ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হিন্দুধর্ম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অনুসারে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বিশ্বব্রহ্মাণ্ড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ব্রহ্মেরই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সৃষ্টি</a:t>
            </a:r>
            <a:r>
              <a:rPr lang="en-US" sz="3600" spc="-100" dirty="0" smtClean="0">
                <a:latin typeface="NikoshBAN"/>
              </a:rPr>
              <a:t>। </a:t>
            </a:r>
            <a:r>
              <a:rPr lang="en-US" sz="3600" spc="-100" dirty="0" err="1" smtClean="0">
                <a:latin typeface="NikoshBAN"/>
              </a:rPr>
              <a:t>ব্রহ্ম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সর্বজ্ঞ</a:t>
            </a:r>
            <a:r>
              <a:rPr lang="en-US" sz="3600" spc="-100" dirty="0" smtClean="0">
                <a:latin typeface="NikoshBAN"/>
              </a:rPr>
              <a:t>, </a:t>
            </a:r>
            <a:r>
              <a:rPr lang="en-US" sz="3600" spc="-100" dirty="0" err="1" smtClean="0">
                <a:latin typeface="NikoshBAN"/>
              </a:rPr>
              <a:t>সর্বশক্তিমান</a:t>
            </a:r>
            <a:r>
              <a:rPr lang="en-US" sz="3600" spc="-100" dirty="0" smtClean="0">
                <a:latin typeface="NikoshBAN"/>
              </a:rPr>
              <a:t>, </a:t>
            </a:r>
            <a:r>
              <a:rPr lang="en-US" sz="3600" spc="-100" dirty="0" err="1" smtClean="0">
                <a:latin typeface="NikoshBAN"/>
              </a:rPr>
              <a:t>সকল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জীব</a:t>
            </a:r>
            <a:r>
              <a:rPr lang="en-US" sz="3600" spc="-100" dirty="0" smtClean="0">
                <a:latin typeface="NikoshBAN"/>
              </a:rPr>
              <a:t> ও </a:t>
            </a:r>
            <a:r>
              <a:rPr lang="en-US" sz="3600" spc="-100" dirty="0" err="1" smtClean="0">
                <a:latin typeface="NikoshBAN"/>
              </a:rPr>
              <a:t>জড়ের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স্রষ্টা</a:t>
            </a:r>
            <a:r>
              <a:rPr lang="en-US" sz="3600" spc="-100" dirty="0">
                <a:latin typeface="NikoshBAN"/>
              </a:rPr>
              <a:t> </a:t>
            </a:r>
            <a:r>
              <a:rPr lang="en-US" sz="3600" spc="-100" dirty="0" smtClean="0">
                <a:latin typeface="NikoshBAN"/>
              </a:rPr>
              <a:t>। এ </a:t>
            </a:r>
            <a:r>
              <a:rPr lang="en-US" sz="3600" spc="-100" dirty="0" err="1" smtClean="0">
                <a:latin typeface="NikoshBAN"/>
              </a:rPr>
              <a:t>বিশ্বব্রহ্মাণ্ডে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যা-কিছু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ঘটছে</a:t>
            </a:r>
            <a:r>
              <a:rPr lang="en-US" sz="3600" spc="-100" dirty="0" smtClean="0">
                <a:latin typeface="NikoshBAN"/>
              </a:rPr>
              <a:t>, </a:t>
            </a:r>
            <a:r>
              <a:rPr lang="en-US" sz="3600" spc="-100" dirty="0" err="1" smtClean="0">
                <a:latin typeface="NikoshBAN"/>
              </a:rPr>
              <a:t>সবই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তাঁর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কারণে</a:t>
            </a:r>
            <a:r>
              <a:rPr lang="en-US" sz="3600" spc="-100" dirty="0" smtClean="0">
                <a:latin typeface="NikoshBAN"/>
              </a:rPr>
              <a:t>। </a:t>
            </a:r>
            <a:r>
              <a:rPr lang="en-US" sz="3600" spc="-100" dirty="0" err="1" smtClean="0">
                <a:latin typeface="NikoshBAN"/>
              </a:rPr>
              <a:t>নিরাকার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ব্রহ্মকে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বোঝানোর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জন্য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ঋষিরা</a:t>
            </a:r>
            <a:r>
              <a:rPr lang="en-US" sz="3600" spc="-100" dirty="0" smtClean="0">
                <a:latin typeface="NikoshBAN"/>
              </a:rPr>
              <a:t> ‘‘</a:t>
            </a:r>
            <a:r>
              <a:rPr lang="en-US" sz="3600" spc="-100" dirty="0" err="1" smtClean="0">
                <a:latin typeface="NikoshBAN"/>
              </a:rPr>
              <a:t>ঔঁ</a:t>
            </a:r>
            <a:r>
              <a:rPr lang="en-US" sz="3600" spc="-100" dirty="0" smtClean="0">
                <a:latin typeface="NikoshBAN"/>
              </a:rPr>
              <a:t>”-এ </a:t>
            </a:r>
            <a:r>
              <a:rPr lang="en-US" sz="3600" spc="-100" dirty="0" err="1" smtClean="0">
                <a:latin typeface="NikoshBAN"/>
              </a:rPr>
              <a:t>প্রতিকী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শব্দটি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ব্যবহার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করেছেন</a:t>
            </a:r>
            <a:r>
              <a:rPr lang="en-US" sz="3600" spc="-100" dirty="0" smtClean="0">
                <a:latin typeface="NikoshBAN"/>
              </a:rPr>
              <a:t>। </a:t>
            </a:r>
            <a:r>
              <a:rPr lang="en-US" sz="3600" spc="-100" dirty="0" err="1" smtClean="0">
                <a:latin typeface="NikoshBAN"/>
              </a:rPr>
              <a:t>ব্রহ্ম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শব্দের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অর্থ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বৃহ</a:t>
            </a:r>
            <a:r>
              <a:rPr lang="en-US" sz="3600" spc="-100" dirty="0" smtClean="0">
                <a:latin typeface="NikoshBAN"/>
              </a:rPr>
              <a:t>ৎ। </a:t>
            </a:r>
            <a:r>
              <a:rPr lang="en-US" sz="3600" spc="-100" dirty="0" err="1" smtClean="0">
                <a:latin typeface="NikoshBAN"/>
              </a:rPr>
              <a:t>বৃহত্ত্বা</a:t>
            </a:r>
            <a:r>
              <a:rPr lang="en-US" sz="3600" spc="-100" dirty="0" smtClean="0">
                <a:latin typeface="NikoshBAN"/>
              </a:rPr>
              <a:t>ৎ </a:t>
            </a:r>
            <a:r>
              <a:rPr lang="en-US" sz="3600" spc="-100" dirty="0" err="1" smtClean="0">
                <a:latin typeface="NikoshBAN"/>
              </a:rPr>
              <a:t>ব্রহ্ম</a:t>
            </a:r>
            <a:r>
              <a:rPr lang="en-US" sz="3600" spc="-100" dirty="0" smtClean="0">
                <a:latin typeface="NikoshBAN"/>
              </a:rPr>
              <a:t>, </a:t>
            </a:r>
            <a:r>
              <a:rPr lang="en-US" sz="3600" spc="-100" dirty="0" err="1" smtClean="0">
                <a:latin typeface="NikoshBAN"/>
              </a:rPr>
              <a:t>বা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বৃহ</a:t>
            </a:r>
            <a:r>
              <a:rPr lang="en-US" sz="3600" spc="-100" dirty="0" smtClean="0">
                <a:latin typeface="NikoshBAN"/>
              </a:rPr>
              <a:t>ৎ </a:t>
            </a:r>
            <a:r>
              <a:rPr lang="en-US" sz="3600" spc="-100" dirty="0" err="1" smtClean="0">
                <a:latin typeface="NikoshBAN"/>
              </a:rPr>
              <a:t>বলেই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তাঁর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নাম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ব্রহ্ম</a:t>
            </a:r>
            <a:r>
              <a:rPr lang="en-US" sz="3600" spc="-100" dirty="0" smtClean="0">
                <a:latin typeface="NikoshBAN"/>
              </a:rPr>
              <a:t>। </a:t>
            </a:r>
            <a:r>
              <a:rPr lang="en-US" sz="3600" spc="-100" dirty="0" err="1" smtClean="0">
                <a:latin typeface="NikoshBAN"/>
              </a:rPr>
              <a:t>আবার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ব্রহ্মকে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বলা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হয়েছে,তিনি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সত্য</a:t>
            </a:r>
            <a:r>
              <a:rPr lang="en-US" sz="3600" spc="-100" dirty="0" smtClean="0">
                <a:latin typeface="NikoshBAN"/>
              </a:rPr>
              <a:t>। </a:t>
            </a:r>
            <a:r>
              <a:rPr lang="en-US" sz="3600" spc="-100" dirty="0" err="1" smtClean="0">
                <a:latin typeface="NikoshBAN"/>
              </a:rPr>
              <a:t>অর্থা</a:t>
            </a:r>
            <a:r>
              <a:rPr lang="en-US" sz="3600" spc="-100" dirty="0" smtClean="0">
                <a:latin typeface="NikoshBAN"/>
              </a:rPr>
              <a:t>ৎ </a:t>
            </a:r>
            <a:r>
              <a:rPr lang="en-US" sz="3600" spc="-100" dirty="0" err="1" smtClean="0">
                <a:latin typeface="NikoshBAN"/>
              </a:rPr>
              <a:t>সত্যই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ব্রহ্ম</a:t>
            </a:r>
            <a:r>
              <a:rPr lang="en-US" sz="3600" spc="-100" dirty="0" smtClean="0">
                <a:latin typeface="NikoshBAN"/>
              </a:rPr>
              <a:t>। </a:t>
            </a:r>
            <a:r>
              <a:rPr lang="en-US" sz="3600" spc="-100" dirty="0" err="1" smtClean="0">
                <a:latin typeface="NikoshBAN"/>
              </a:rPr>
              <a:t>ব্রহ্মকে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বলা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হয়েছে</a:t>
            </a:r>
            <a:r>
              <a:rPr lang="en-US" sz="3600" spc="-100" dirty="0" smtClean="0">
                <a:latin typeface="NikoshBAN"/>
              </a:rPr>
              <a:t> </a:t>
            </a:r>
            <a:r>
              <a:rPr lang="en-US" sz="3600" spc="-100" dirty="0" err="1" smtClean="0">
                <a:latin typeface="NikoshBAN"/>
              </a:rPr>
              <a:t>পরমাত্মা</a:t>
            </a:r>
            <a:r>
              <a:rPr lang="en-US" sz="3600" spc="-100" dirty="0" smtClean="0">
                <a:latin typeface="NikoshBAN"/>
              </a:rPr>
              <a:t>।  </a:t>
            </a:r>
            <a:endParaRPr lang="en-US" sz="3600" spc="-1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359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2" y="1423354"/>
            <a:ext cx="6587784" cy="356388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951743" y="275690"/>
            <a:ext cx="10204214" cy="878446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[[[[[[[</a:t>
            </a:r>
          </a:p>
          <a:p>
            <a:pPr algn="ctr"/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ব্রহ্ম</a:t>
            </a:r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যখন</a:t>
            </a:r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ঈশ্বর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99" y="5256455"/>
            <a:ext cx="11505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pc="-100" dirty="0" err="1">
                <a:latin typeface="NikoshBAN"/>
              </a:rPr>
              <a:t>ঈশ্বরঃ</a:t>
            </a:r>
            <a:r>
              <a:rPr lang="en-US" sz="2800" spc="-100" dirty="0">
                <a:latin typeface="NikoshBAN"/>
              </a:rPr>
              <a:t> ‘‘</a:t>
            </a:r>
            <a:r>
              <a:rPr lang="en-US" sz="2800" spc="-100" dirty="0" err="1">
                <a:latin typeface="NikoshBAN"/>
              </a:rPr>
              <a:t>ঈশ্বর</a:t>
            </a:r>
            <a:r>
              <a:rPr lang="en-US" sz="2800" spc="-100" dirty="0">
                <a:latin typeface="NikoshBAN"/>
              </a:rPr>
              <a:t>” </a:t>
            </a:r>
            <a:r>
              <a:rPr lang="en-US" sz="2800" spc="-100" dirty="0" err="1">
                <a:latin typeface="NikoshBAN"/>
              </a:rPr>
              <a:t>শব্দের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অর্থ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প্রভূ</a:t>
            </a:r>
            <a:r>
              <a:rPr lang="en-US" sz="2800" spc="-100" dirty="0">
                <a:latin typeface="NikoshBAN"/>
              </a:rPr>
              <a:t>। </a:t>
            </a:r>
            <a:r>
              <a:rPr lang="en-US" sz="2800" spc="-100" dirty="0" err="1">
                <a:latin typeface="NikoshBAN"/>
              </a:rPr>
              <a:t>তিনি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সকল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জীবের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সকল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কাজের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প্রভুত্বকারী</a:t>
            </a:r>
            <a:r>
              <a:rPr lang="en-US" sz="2800" spc="-100" dirty="0">
                <a:latin typeface="NikoshBAN"/>
              </a:rPr>
              <a:t>। </a:t>
            </a:r>
            <a:r>
              <a:rPr lang="en-US" sz="2800" spc="-100" dirty="0" err="1">
                <a:latin typeface="NikoshBAN"/>
              </a:rPr>
              <a:t>ব্রহ্ম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যখন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জীবের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ওপর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প্রভূত্ব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করেন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এবং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জীবকুলের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সকল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কাজ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পরিচালনা</a:t>
            </a:r>
            <a:r>
              <a:rPr lang="en-US" sz="2800" spc="-100" dirty="0">
                <a:latin typeface="NikoshBAN"/>
              </a:rPr>
              <a:t> ও </a:t>
            </a:r>
            <a:r>
              <a:rPr lang="en-US" sz="2800" spc="-100" dirty="0" err="1">
                <a:latin typeface="NikoshBAN"/>
              </a:rPr>
              <a:t>নিয়ন্ত্রণ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করেন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তখন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তাঁকে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ঈশ্বর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বলা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হয়</a:t>
            </a:r>
            <a:r>
              <a:rPr lang="en-US" sz="2800" spc="-100" dirty="0">
                <a:latin typeface="NikoshBAN"/>
              </a:rPr>
              <a:t>। </a:t>
            </a:r>
            <a:r>
              <a:rPr lang="en-US" sz="2800" spc="-100" dirty="0" err="1">
                <a:latin typeface="NikoshBAN"/>
              </a:rPr>
              <a:t>ঈশ্বর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এক</a:t>
            </a:r>
            <a:r>
              <a:rPr lang="en-US" sz="2800" spc="-100" dirty="0">
                <a:latin typeface="NikoshBAN"/>
              </a:rPr>
              <a:t>। </a:t>
            </a:r>
            <a:r>
              <a:rPr lang="en-US" sz="2800" spc="-100" dirty="0" err="1">
                <a:latin typeface="NikoshBAN"/>
              </a:rPr>
              <a:t>বিভিন্ন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অবতার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বা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দেব-দেবী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এক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ঈশ্বরেরই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বিভিন্ন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শক্তির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প্রকাশ</a:t>
            </a:r>
            <a:r>
              <a:rPr lang="en-US" sz="2800" spc="-100" dirty="0">
                <a:latin typeface="NikoshBAN"/>
              </a:rPr>
              <a:t>। </a:t>
            </a:r>
            <a:r>
              <a:rPr lang="en-US" sz="2800" spc="-100" dirty="0" err="1" smtClean="0">
                <a:latin typeface="NikoshBAN"/>
              </a:rPr>
              <a:t>সবই</a:t>
            </a:r>
            <a:r>
              <a:rPr lang="en-US" sz="2800" spc="-100" dirty="0" smtClean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এক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ঈশ্বরের</a:t>
            </a:r>
            <a:r>
              <a:rPr lang="en-US" sz="2800" spc="-100" dirty="0">
                <a:latin typeface="NikoshBAN"/>
              </a:rPr>
              <a:t> </a:t>
            </a:r>
            <a:r>
              <a:rPr lang="en-US" sz="2800" spc="-100" dirty="0" err="1">
                <a:latin typeface="NikoshBAN"/>
              </a:rPr>
              <a:t>লীলা</a:t>
            </a:r>
            <a:r>
              <a:rPr lang="en-US" sz="2800" spc="-100" dirty="0">
                <a:latin typeface="NikoshBAN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4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73" y="4067610"/>
            <a:ext cx="11633455" cy="2918355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en-US" sz="2800" b="1" dirty="0" err="1" smtClean="0">
                <a:latin typeface="NikoshBAN" panose="02000000000000000000"/>
              </a:rPr>
              <a:t>ভগবান</a:t>
            </a:r>
            <a:r>
              <a:rPr lang="en-US" sz="2800" b="1" dirty="0" smtClean="0">
                <a:latin typeface="NikoshBAN" panose="02000000000000000000"/>
              </a:rPr>
              <a:t>- </a:t>
            </a:r>
            <a:r>
              <a:rPr lang="en-US" sz="2800" dirty="0" err="1" smtClean="0">
                <a:latin typeface="NikoshBAN" panose="02000000000000000000"/>
              </a:rPr>
              <a:t>ঈশ্বরকে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আমরা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সর্বশক্তিমান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হিসেবে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শ্রদ্ধা</a:t>
            </a:r>
            <a:r>
              <a:rPr lang="en-US" sz="2800" dirty="0" smtClean="0">
                <a:latin typeface="NikoshBAN" panose="02000000000000000000"/>
              </a:rPr>
              <a:t> ও </a:t>
            </a:r>
            <a:r>
              <a:rPr lang="en-US" sz="2800" dirty="0" err="1" smtClean="0">
                <a:latin typeface="NikoshBAN" panose="02000000000000000000"/>
              </a:rPr>
              <a:t>ভক্তি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করি</a:t>
            </a:r>
            <a:r>
              <a:rPr lang="en-US" sz="2800" dirty="0" smtClean="0">
                <a:latin typeface="NikoshBAN" panose="02000000000000000000"/>
              </a:rPr>
              <a:t> । </a:t>
            </a:r>
            <a:r>
              <a:rPr lang="en-US" sz="2800" dirty="0" err="1" smtClean="0">
                <a:latin typeface="NikoshBAN" panose="02000000000000000000"/>
              </a:rPr>
              <a:t>ঈশ্বর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সবকিছু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নিয়ন্ত্রক</a:t>
            </a:r>
            <a:r>
              <a:rPr lang="en-US" sz="2800" dirty="0" smtClean="0">
                <a:latin typeface="NikoshBAN" panose="02000000000000000000"/>
              </a:rPr>
              <a:t> ও  </a:t>
            </a:r>
            <a:r>
              <a:rPr lang="en-US" sz="2800" dirty="0" err="1" smtClean="0">
                <a:latin typeface="NikoshBAN" panose="02000000000000000000"/>
              </a:rPr>
              <a:t>তিনি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আ</a:t>
            </a:r>
            <a:r>
              <a:rPr lang="en-US" sz="2800" dirty="0" err="1" smtClean="0">
                <a:latin typeface="NikoshBAN" panose="02000000000000000000"/>
              </a:rPr>
              <a:t>মাদেরকে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ভাল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বাসে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ভালবাসার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অপর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নাম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মায়া</a:t>
            </a:r>
            <a:r>
              <a:rPr lang="en-US" sz="2800" dirty="0" smtClean="0">
                <a:latin typeface="NikoshBAN" panose="02000000000000000000"/>
              </a:rPr>
              <a:t>। </a:t>
            </a:r>
            <a:r>
              <a:rPr lang="en-US" sz="2800" dirty="0" err="1" smtClean="0">
                <a:latin typeface="NikoshBAN" panose="02000000000000000000"/>
              </a:rPr>
              <a:t>আর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এই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মায়ার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জালে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সকল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জীব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আবদ্ধ</a:t>
            </a:r>
            <a:r>
              <a:rPr lang="en-US" sz="2800" dirty="0" smtClean="0">
                <a:latin typeface="NikoshBAN" panose="02000000000000000000"/>
              </a:rPr>
              <a:t> । </a:t>
            </a:r>
            <a:r>
              <a:rPr lang="en-US" sz="2800" dirty="0" err="1" smtClean="0">
                <a:latin typeface="NikoshBAN" panose="02000000000000000000"/>
              </a:rPr>
              <a:t>আমাদের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কোনকিছুর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অভাব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ঘটলে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গুরুতর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সমস্যার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সম্মুখীন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হলে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ঈশ্বর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আমাদের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কাছে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এসে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উপস্থিত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হন</a:t>
            </a:r>
            <a:r>
              <a:rPr lang="en-US" sz="2800" dirty="0" smtClean="0">
                <a:latin typeface="NikoshBAN" panose="02000000000000000000"/>
              </a:rPr>
              <a:t> । </a:t>
            </a:r>
            <a:r>
              <a:rPr lang="en-US" sz="2800" dirty="0" err="1" smtClean="0">
                <a:latin typeface="NikoshBAN" panose="02000000000000000000"/>
              </a:rPr>
              <a:t>তবে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আমরা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তাঁকে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দেখতে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কিন্তু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উপলদ্ধি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পারি</a:t>
            </a:r>
            <a:r>
              <a:rPr lang="en-US" sz="2800" dirty="0" smtClean="0">
                <a:latin typeface="NikoshBAN" panose="02000000000000000000"/>
              </a:rPr>
              <a:t> । </a:t>
            </a:r>
            <a:r>
              <a:rPr lang="en-US" sz="2800" dirty="0" err="1" smtClean="0">
                <a:latin typeface="NikoshBAN" panose="02000000000000000000"/>
              </a:rPr>
              <a:t>ভক্তের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নিকট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ঈশ্বর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ভগবানরূপে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আবির্ভূত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হয়ে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থাকেন</a:t>
            </a:r>
            <a:r>
              <a:rPr lang="en-US" sz="2800" dirty="0" smtClean="0">
                <a:latin typeface="NikoshBAN" panose="02000000000000000000"/>
              </a:rPr>
              <a:t> । ‘</a:t>
            </a:r>
            <a:r>
              <a:rPr lang="en-US" sz="2800" dirty="0" err="1" smtClean="0">
                <a:latin typeface="NikoshBAN" panose="02000000000000000000"/>
              </a:rPr>
              <a:t>ভগ</a:t>
            </a:r>
            <a:r>
              <a:rPr lang="en-US" sz="2800" dirty="0" smtClean="0">
                <a:latin typeface="NikoshBAN" panose="02000000000000000000"/>
              </a:rPr>
              <a:t>’ </a:t>
            </a:r>
            <a:r>
              <a:rPr lang="en-US" sz="2800" dirty="0" err="1" smtClean="0">
                <a:latin typeface="NikoshBAN" panose="02000000000000000000"/>
              </a:rPr>
              <a:t>শব্দটির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অর্থ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ঐশ্বর্য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গুন</a:t>
            </a:r>
            <a:r>
              <a:rPr lang="en-US" sz="2800" dirty="0" smtClean="0">
                <a:latin typeface="NikoshBAN" panose="02000000000000000000"/>
              </a:rPr>
              <a:t> । </a:t>
            </a:r>
            <a:r>
              <a:rPr lang="en-US" sz="2800" dirty="0" err="1" smtClean="0">
                <a:latin typeface="NikoshBAN" panose="02000000000000000000"/>
              </a:rPr>
              <a:t>ঈশ্বরের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ছয়টি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গুন</a:t>
            </a:r>
            <a:r>
              <a:rPr lang="en-US" sz="2800" dirty="0" smtClean="0">
                <a:latin typeface="NikoshBAN" panose="02000000000000000000"/>
              </a:rPr>
              <a:t> – </a:t>
            </a:r>
            <a:r>
              <a:rPr lang="en-US" sz="2800" dirty="0" err="1" smtClean="0">
                <a:latin typeface="NikoshBAN" panose="02000000000000000000"/>
              </a:rPr>
              <a:t>ঐশ্বর্য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বীর্য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যশ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শ্রী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জ্ঞান</a:t>
            </a:r>
            <a:r>
              <a:rPr lang="en-US" sz="2800" dirty="0" smtClean="0">
                <a:latin typeface="NikoshBAN" panose="02000000000000000000"/>
              </a:rPr>
              <a:t> ও </a:t>
            </a:r>
            <a:r>
              <a:rPr lang="en-US" sz="2800" dirty="0" err="1" smtClean="0">
                <a:latin typeface="NikoshBAN" panose="02000000000000000000"/>
              </a:rPr>
              <a:t>বৈরাগ্য</a:t>
            </a:r>
            <a:r>
              <a:rPr lang="en-US" sz="2800" dirty="0" smtClean="0">
                <a:latin typeface="NikoshBAN" panose="02000000000000000000"/>
              </a:rPr>
              <a:t> । </a:t>
            </a:r>
            <a:r>
              <a:rPr lang="en-US" sz="2800" dirty="0" err="1" smtClean="0">
                <a:latin typeface="NikoshBAN" panose="02000000000000000000"/>
              </a:rPr>
              <a:t>এই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ছয়টি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ঐশ্বর্য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আছে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বলে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ঈশ্বরকে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ভগবান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বলা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হয়</a:t>
            </a:r>
            <a:r>
              <a:rPr lang="en-US" sz="2800" dirty="0" smtClean="0">
                <a:latin typeface="NikoshBAN" panose="02000000000000000000"/>
              </a:rPr>
              <a:t> । </a:t>
            </a:r>
            <a:r>
              <a:rPr lang="en-US" sz="2800" dirty="0" err="1" smtClean="0">
                <a:latin typeface="NikoshBAN" panose="02000000000000000000"/>
              </a:rPr>
              <a:t>সুতরাং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ঈশ্বর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যখন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ভক্তদের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কৃপা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করেন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তাদের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দুঃখ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দুর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তাদের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মঙ্গল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করেন</a:t>
            </a:r>
            <a:r>
              <a:rPr lang="en-US" sz="2800" dirty="0" smtClean="0">
                <a:latin typeface="NikoshBAN" panose="02000000000000000000"/>
              </a:rPr>
              <a:t>, </a:t>
            </a:r>
            <a:r>
              <a:rPr lang="en-US" sz="2800" dirty="0" err="1" smtClean="0">
                <a:latin typeface="NikoshBAN" panose="02000000000000000000"/>
              </a:rPr>
              <a:t>তখন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তাঁকে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ভগবান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বলা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হয়</a:t>
            </a:r>
            <a:r>
              <a:rPr lang="en-US" sz="2800" dirty="0" smtClean="0">
                <a:latin typeface="NikoshBAN" panose="02000000000000000000"/>
              </a:rPr>
              <a:t> । </a:t>
            </a:r>
            <a:endParaRPr lang="en-US" sz="2800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74" y="1265866"/>
            <a:ext cx="6285054" cy="287267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951743" y="275690"/>
            <a:ext cx="10204214" cy="878446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ঈশ্বর</a:t>
            </a:r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কখন</a:t>
            </a:r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ভগবান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1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082" y="4477405"/>
            <a:ext cx="11081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pc="-100" dirty="0" err="1">
                <a:latin typeface="NikoshBAN"/>
              </a:rPr>
              <a:t>জীবাত্মাঃ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আত্মা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বা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পরমাত্মা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যখন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জীবের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মধ্যে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অবস্থান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করেন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তখন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তাঁকে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বলা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হয়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জীবাত্মা</a:t>
            </a:r>
            <a:r>
              <a:rPr lang="en-US" sz="3200" spc="-100" dirty="0">
                <a:latin typeface="NikoshBAN"/>
              </a:rPr>
              <a:t>। </a:t>
            </a:r>
            <a:r>
              <a:rPr lang="en-US" sz="3200" spc="-100" dirty="0" err="1">
                <a:latin typeface="NikoshBAN"/>
              </a:rPr>
              <a:t>জীবাত্মারূপে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তিনি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মানুষ</a:t>
            </a:r>
            <a:r>
              <a:rPr lang="en-US" sz="3200" spc="-100" dirty="0">
                <a:latin typeface="NikoshBAN"/>
              </a:rPr>
              <a:t>, </a:t>
            </a:r>
            <a:r>
              <a:rPr lang="en-US" sz="3200" spc="-100" dirty="0" err="1">
                <a:latin typeface="NikoshBAN"/>
              </a:rPr>
              <a:t>পশু-পাখি</a:t>
            </a:r>
            <a:r>
              <a:rPr lang="en-US" sz="3200" spc="-100" dirty="0">
                <a:latin typeface="NikoshBAN"/>
              </a:rPr>
              <a:t>, </a:t>
            </a:r>
            <a:r>
              <a:rPr lang="en-US" sz="3200" spc="-100" dirty="0" err="1">
                <a:latin typeface="NikoshBAN"/>
              </a:rPr>
              <a:t>কীট-পতঙ্গ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সব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কিছুর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মধ্যেই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অব্স্থান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করেন</a:t>
            </a:r>
            <a:r>
              <a:rPr lang="en-US" sz="3200" spc="-100" dirty="0">
                <a:latin typeface="NikoshBAN"/>
              </a:rPr>
              <a:t>। </a:t>
            </a:r>
            <a:r>
              <a:rPr lang="en-US" sz="3200" spc="-100" dirty="0" err="1">
                <a:latin typeface="NikoshBAN"/>
              </a:rPr>
              <a:t>তাই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ঈশ্বরভক্ত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যাঁরা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তাঁরা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সব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জীবকে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সমান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দৃষ্টিতে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দেখেন</a:t>
            </a:r>
            <a:r>
              <a:rPr lang="en-US" sz="3200" spc="-100" dirty="0">
                <a:latin typeface="NikoshBAN"/>
              </a:rPr>
              <a:t>। </a:t>
            </a:r>
            <a:r>
              <a:rPr lang="en-US" sz="3200" spc="-100" dirty="0" err="1">
                <a:latin typeface="NikoshBAN"/>
              </a:rPr>
              <a:t>কারো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প্রতি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হিংসা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করেন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না</a:t>
            </a:r>
            <a:r>
              <a:rPr lang="en-US" sz="3200" spc="-100" dirty="0">
                <a:latin typeface="NikoshBAN"/>
              </a:rPr>
              <a:t> । </a:t>
            </a:r>
            <a:r>
              <a:rPr lang="en-US" sz="3200" spc="-100" dirty="0" err="1">
                <a:latin typeface="NikoshBAN"/>
              </a:rPr>
              <a:t>কারণ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জীবের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প্রতি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হিংসা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করলে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ঈশ্বরকেই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হিংসা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করা</a:t>
            </a:r>
            <a:r>
              <a:rPr lang="en-US" sz="3200" spc="-100" dirty="0">
                <a:latin typeface="NikoshBAN"/>
              </a:rPr>
              <a:t> </a:t>
            </a:r>
            <a:r>
              <a:rPr lang="en-US" sz="3200" spc="-100" dirty="0" err="1">
                <a:latin typeface="NikoshBAN"/>
              </a:rPr>
              <a:t>হয়</a:t>
            </a:r>
            <a:r>
              <a:rPr lang="en-US" sz="3200" spc="-100" dirty="0">
                <a:latin typeface="NikoshBAN"/>
              </a:rPr>
              <a:t>। </a:t>
            </a:r>
            <a:endParaRPr lang="bn-IN" sz="320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04" y="1371601"/>
            <a:ext cx="4256689" cy="2869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34" y="1371601"/>
            <a:ext cx="4017052" cy="2869323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1430738" y="256674"/>
            <a:ext cx="10204214" cy="878446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hialkhanMJ" panose="00000400000000000000" pitchFamily="2" charset="0"/>
              </a:rPr>
              <a:t>পরমাত্মা যখন জীবের</a:t>
            </a:r>
            <a:r>
              <a:rPr lang="en-US" sz="20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bn-IN" sz="20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hialkhanMJ" panose="00000400000000000000" pitchFamily="2" charset="0"/>
              </a:rPr>
              <a:t>মধ্যে</a:t>
            </a:r>
            <a:r>
              <a:rPr lang="bn-BD" sz="20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hialkhanMJ" panose="00000400000000000000" pitchFamily="2" charset="0"/>
              </a:rPr>
              <a:t>  </a:t>
            </a:r>
            <a:r>
              <a:rPr lang="bn-IN" sz="20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hialkhanMJ" panose="00000400000000000000" pitchFamily="2" charset="0"/>
              </a:rPr>
              <a:t>অবস্থান করেন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1999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04833" y="281485"/>
            <a:ext cx="8763000" cy="114300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71" y="1551822"/>
            <a:ext cx="5636525" cy="390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355" y="5458324"/>
            <a:ext cx="9527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/>
              </a:rPr>
              <a:t>ঈশ্বর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কি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ভাবে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ভক্তের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ডাকে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সারা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দেন</a:t>
            </a:r>
            <a:r>
              <a:rPr lang="en-US" sz="6000" dirty="0" smtClean="0">
                <a:latin typeface="NikoshBAN" panose="02000000000000000000"/>
              </a:rPr>
              <a:t>?</a:t>
            </a:r>
            <a:endParaRPr lang="en-US" sz="6000" dirty="0"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6" y="1705970"/>
            <a:ext cx="3632580" cy="36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89663" y="272716"/>
            <a:ext cx="8763000" cy="850231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2CEB2F-31F8-4F44-BB00-22939AC0914E}"/>
              </a:ext>
            </a:extLst>
          </p:cNvPr>
          <p:cNvSpPr txBox="1"/>
          <p:nvPr/>
        </p:nvSpPr>
        <p:spPr>
          <a:xfrm>
            <a:off x="963683" y="1528605"/>
            <a:ext cx="216946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29C1C5-D1D1-4FB6-969D-3F8DE3424B25}"/>
              </a:ext>
            </a:extLst>
          </p:cNvPr>
          <p:cNvSpPr txBox="1"/>
          <p:nvPr/>
        </p:nvSpPr>
        <p:spPr>
          <a:xfrm>
            <a:off x="3643315" y="1472035"/>
            <a:ext cx="3286125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16D3CE-9C5F-478F-B391-F0CF0D820B81}"/>
              </a:ext>
            </a:extLst>
          </p:cNvPr>
          <p:cNvSpPr txBox="1"/>
          <p:nvPr/>
        </p:nvSpPr>
        <p:spPr>
          <a:xfrm>
            <a:off x="744747" y="2226075"/>
            <a:ext cx="2388404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16FD74-AAC1-4D47-A04F-02E8C3693CD1}"/>
              </a:ext>
            </a:extLst>
          </p:cNvPr>
          <p:cNvSpPr txBox="1"/>
          <p:nvPr/>
        </p:nvSpPr>
        <p:spPr>
          <a:xfrm>
            <a:off x="771526" y="2687255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2FF2FD-67B5-46C7-B441-6E63B5F0BBE1}"/>
              </a:ext>
            </a:extLst>
          </p:cNvPr>
          <p:cNvSpPr txBox="1"/>
          <p:nvPr/>
        </p:nvSpPr>
        <p:spPr>
          <a:xfrm>
            <a:off x="834445" y="3164595"/>
            <a:ext cx="663087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16DA76-9841-4646-9122-8B7DE90C3370}"/>
              </a:ext>
            </a:extLst>
          </p:cNvPr>
          <p:cNvSpPr txBox="1"/>
          <p:nvPr/>
        </p:nvSpPr>
        <p:spPr>
          <a:xfrm>
            <a:off x="771522" y="3752189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081E3E-406F-409C-861E-D12AE9249F91}"/>
              </a:ext>
            </a:extLst>
          </p:cNvPr>
          <p:cNvSpPr txBox="1"/>
          <p:nvPr/>
        </p:nvSpPr>
        <p:spPr>
          <a:xfrm>
            <a:off x="834446" y="4355458"/>
            <a:ext cx="2946300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EEAFBE-AF9C-4A7E-9935-7CD511A89178}"/>
              </a:ext>
            </a:extLst>
          </p:cNvPr>
          <p:cNvSpPr txBox="1"/>
          <p:nvPr/>
        </p:nvSpPr>
        <p:spPr>
          <a:xfrm>
            <a:off x="771521" y="4865823"/>
            <a:ext cx="958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আজ্ঞাবাহী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	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B93F34-5075-4149-8BCB-1022B672C117}"/>
              </a:ext>
            </a:extLst>
          </p:cNvPr>
          <p:cNvSpPr txBox="1"/>
          <p:nvPr/>
        </p:nvSpPr>
        <p:spPr>
          <a:xfrm>
            <a:off x="858312" y="5358388"/>
            <a:ext cx="2898568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D793BA-2E85-42D9-848A-FAB18FC90498}"/>
              </a:ext>
            </a:extLst>
          </p:cNvPr>
          <p:cNvSpPr txBox="1"/>
          <p:nvPr/>
        </p:nvSpPr>
        <p:spPr>
          <a:xfrm>
            <a:off x="771521" y="5946214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অদ্বিতীয়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="" xmlns:a16="http://schemas.microsoft.com/office/drawing/2014/main" id="{44C3B132-0D5B-4F82-8552-CEC7D1CDF9CD}"/>
              </a:ext>
            </a:extLst>
          </p:cNvPr>
          <p:cNvSpPr/>
          <p:nvPr/>
        </p:nvSpPr>
        <p:spPr>
          <a:xfrm rot="12501848">
            <a:off x="3656480" y="2532331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="" xmlns:a16="http://schemas.microsoft.com/office/drawing/2014/main" id="{AE9A8071-74CF-49EB-BB62-F0F9B042D154}"/>
              </a:ext>
            </a:extLst>
          </p:cNvPr>
          <p:cNvSpPr/>
          <p:nvPr/>
        </p:nvSpPr>
        <p:spPr>
          <a:xfrm rot="12501848">
            <a:off x="938636" y="3622940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="" xmlns:a16="http://schemas.microsoft.com/office/drawing/2014/main" id="{270F7FF5-F127-42B1-BD8E-FE6C02919F36}"/>
              </a:ext>
            </a:extLst>
          </p:cNvPr>
          <p:cNvSpPr/>
          <p:nvPr/>
        </p:nvSpPr>
        <p:spPr>
          <a:xfrm rot="12501848">
            <a:off x="3676521" y="4731067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="" xmlns:a16="http://schemas.microsoft.com/office/drawing/2014/main" id="{04144147-6BA8-4A13-9DE7-D98A17D4CCC7}"/>
              </a:ext>
            </a:extLst>
          </p:cNvPr>
          <p:cNvSpPr/>
          <p:nvPr/>
        </p:nvSpPr>
        <p:spPr>
          <a:xfrm rot="12501848">
            <a:off x="7566994" y="5814577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46592" y="256674"/>
            <a:ext cx="8763000" cy="802105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549" y="5714820"/>
            <a:ext cx="11085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“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ঈশ্বর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কিভাবে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জীবের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মধ্যে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আত্মা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অবস্থান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করে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তা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ব্যাখ্যা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19" y="1252731"/>
            <a:ext cx="6466875" cy="42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1999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058" y="343480"/>
            <a:ext cx="119389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নিচ্ছি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71" y="1949926"/>
            <a:ext cx="3453968" cy="2349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84" y="1696037"/>
            <a:ext cx="3453968" cy="23492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63" y="1311340"/>
            <a:ext cx="3453968" cy="2349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82" y="1868039"/>
            <a:ext cx="3453968" cy="2349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52" y="912696"/>
            <a:ext cx="3453968" cy="23492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52" y="2266683"/>
            <a:ext cx="3453968" cy="23492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94" y="1179047"/>
            <a:ext cx="6044855" cy="37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417 0.445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97 -0.13102 L -0.24244 0.22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0.04514 L -0.24244 0.5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0157 0.306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26679 0.196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0.01991 L 0.15352 0.393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" y="0"/>
            <a:ext cx="12191999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8702585" y="385010"/>
            <a:ext cx="3489415" cy="3936240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স্বাগতম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12956" y="385010"/>
            <a:ext cx="567976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56" y="3429000"/>
            <a:ext cx="43181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77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355308" y="342591"/>
            <a:ext cx="7724272" cy="114300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5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0" y="1485591"/>
            <a:ext cx="4451670" cy="5342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280" y="2054032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সমরেশ</a:t>
            </a:r>
            <a:r>
              <a:rPr lang="en-US" sz="6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66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চন্দ্র</a:t>
            </a:r>
            <a:r>
              <a:rPr lang="en-US" sz="6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66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সাহা</a:t>
            </a:r>
            <a:endParaRPr lang="en-US" sz="6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SutonnyMJ" pitchFamily="2" charset="0"/>
            </a:endParaRPr>
          </a:p>
          <a:p>
            <a:pPr algn="ctr">
              <a:defRPr/>
            </a:pPr>
            <a:r>
              <a:rPr lang="en-US" sz="4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সাবেরুন্নেছা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বালিকা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কেন্দুয়া</a:t>
            </a:r>
            <a:r>
              <a:rPr lang="en-US" sz="4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- </a:t>
            </a:r>
            <a:r>
              <a:rPr lang="en-US" sz="4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নেত্রকোনা</a:t>
            </a:r>
            <a:endParaRPr lang="en-US" sz="4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SutonnyMJ" pitchFamily="2" charset="0"/>
            </a:endParaRPr>
          </a:p>
          <a:p>
            <a:pPr algn="ctr">
              <a:defRPr/>
            </a:pPr>
            <a:r>
              <a:rPr lang="en-US" sz="4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01712394899</a:t>
            </a:r>
            <a:endParaRPr lang="en-US" sz="4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atin typeface="NikoshBAN" panose="02000000000000000000"/>
              </a:rPr>
              <a:t>Email- saha2178@yahoo.com</a:t>
            </a:r>
            <a:endParaRPr lang="en-US" sz="32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403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037113" y="248877"/>
            <a:ext cx="7724272" cy="114300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480" y="1921790"/>
            <a:ext cx="59195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 defTabSz="457200"/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২৭-১০-২০১৯</a:t>
            </a:r>
            <a:endParaRPr lang="bn-BD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4" y="1304172"/>
            <a:ext cx="26670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507" y="1216466"/>
            <a:ext cx="2667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22004" y="217621"/>
            <a:ext cx="8763000" cy="114300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আজকে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/>
              </a:rPr>
              <a:t>বিষয়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2186" y="5997844"/>
            <a:ext cx="10515600" cy="13497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ও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55" y="1541096"/>
            <a:ext cx="4976481" cy="394958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743" y="5460529"/>
            <a:ext cx="10697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NikoshBAN" panose="02000000000000000000"/>
              </a:rPr>
              <a:t>“</a:t>
            </a:r>
            <a:r>
              <a:rPr lang="en-US" sz="6000" dirty="0" err="1" smtClean="0">
                <a:latin typeface="NikoshBAN" panose="02000000000000000000"/>
              </a:rPr>
              <a:t>ঔঁ</a:t>
            </a:r>
            <a:r>
              <a:rPr lang="en-US" sz="6000" dirty="0" smtClean="0">
                <a:latin typeface="NikoshBAN" panose="02000000000000000000"/>
              </a:rPr>
              <a:t> “</a:t>
            </a:r>
            <a:r>
              <a:rPr lang="en-US" sz="6000" dirty="0" err="1" smtClean="0">
                <a:latin typeface="NikoshBAN" panose="02000000000000000000"/>
              </a:rPr>
              <a:t>এই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প্রতীক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>
                <a:latin typeface="NikoshBAN" panose="02000000000000000000"/>
              </a:rPr>
              <a:t>দ্বারা</a:t>
            </a:r>
            <a:r>
              <a:rPr lang="en-US" sz="6000" dirty="0">
                <a:latin typeface="NikoshBAN" panose="02000000000000000000"/>
              </a:rPr>
              <a:t> </a:t>
            </a:r>
            <a:r>
              <a:rPr lang="en-US" sz="6000" dirty="0" err="1">
                <a:latin typeface="NikoshBAN" panose="02000000000000000000"/>
              </a:rPr>
              <a:t>কি</a:t>
            </a:r>
            <a:r>
              <a:rPr lang="en-US" sz="6000" dirty="0">
                <a:latin typeface="NikoshBAN" panose="02000000000000000000"/>
              </a:rPr>
              <a:t> </a:t>
            </a:r>
            <a:r>
              <a:rPr lang="en-US" sz="6000" dirty="0" err="1">
                <a:latin typeface="NikoshBAN" panose="02000000000000000000"/>
              </a:rPr>
              <a:t>বোঝানো</a:t>
            </a:r>
            <a:r>
              <a:rPr lang="en-US" sz="6000" dirty="0">
                <a:latin typeface="NikoshBAN" panose="02000000000000000000"/>
              </a:rPr>
              <a:t> </a:t>
            </a:r>
            <a:r>
              <a:rPr lang="en-US" sz="6000" dirty="0" err="1">
                <a:latin typeface="NikoshBAN" panose="02000000000000000000"/>
              </a:rPr>
              <a:t>হয়েছে</a:t>
            </a:r>
            <a:r>
              <a:rPr lang="en-US" sz="6000" dirty="0">
                <a:latin typeface="NikoshBAN" panose="0200000000000000000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6940" y="5488051"/>
            <a:ext cx="10166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/>
              </a:rPr>
              <a:t>ঈশ্বরের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প্রতীক</a:t>
            </a:r>
            <a:r>
              <a:rPr lang="en-US" sz="4800" dirty="0" smtClean="0">
                <a:latin typeface="NikoshBAN" panose="02000000000000000000"/>
              </a:rPr>
              <a:t>  </a:t>
            </a:r>
            <a:r>
              <a:rPr lang="en-US" sz="4800" dirty="0" err="1" smtClean="0">
                <a:latin typeface="NikoshBAN" panose="02000000000000000000"/>
              </a:rPr>
              <a:t>হিসেবে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ঔঁ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শব্দটি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ব্যবহার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করা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হয়েছে</a:t>
            </a:r>
            <a:r>
              <a:rPr lang="en-US" sz="4800" dirty="0" smtClean="0">
                <a:latin typeface="NikoshBAN" panose="02000000000000000000"/>
              </a:rPr>
              <a:t> ।</a:t>
            </a:r>
            <a:endParaRPr lang="en-US" sz="4800" dirty="0">
              <a:latin typeface="NikoshBAN" panose="0200000000000000000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542545" y="564997"/>
            <a:ext cx="10515600" cy="1349725"/>
          </a:xfrm>
        </p:spPr>
        <p:txBody>
          <a:bodyPr>
            <a:normAutofit fontScale="90000"/>
          </a:bodyPr>
          <a:lstStyle/>
          <a:p>
            <a:pPr defTabSz="457200"/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73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   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24" y="1513616"/>
            <a:ext cx="3668898" cy="36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53 -0.29121 C 0.13802 -0.29121 0.21407 -0.1706 0.21407 -0.02084 C 0.21407 0.12824 0.13802 0.25 0.04453 0.25 C -0.04935 0.25 -0.125 0.12824 -0.125 -0.02084 C -0.125 -0.1706 -0.04935 -0.29121 0.04453 -0.29121 Z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6696" y="387457"/>
            <a:ext cx="5006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/>
              </a:rPr>
              <a:t>শিখন</a:t>
            </a:r>
            <a:r>
              <a:rPr lang="en-US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/>
              </a:rPr>
              <a:t>ফল</a:t>
            </a:r>
            <a:endParaRPr lang="en-US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029" y="2748256"/>
            <a:ext cx="8732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/>
              </a:rPr>
              <a:t>* </a:t>
            </a:r>
            <a:r>
              <a:rPr lang="en-US" sz="3600" b="1" dirty="0" err="1" smtClean="0">
                <a:latin typeface="NikoshBAN" panose="02000000000000000000"/>
              </a:rPr>
              <a:t>ঈশ্বরের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একত্ব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সম্পর্কে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ধারনা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লাভ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করতে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পারবে</a:t>
            </a:r>
            <a:r>
              <a:rPr lang="en-US" sz="3600" b="1" dirty="0" smtClean="0">
                <a:latin typeface="NikoshBAN" panose="02000000000000000000"/>
              </a:rPr>
              <a:t>;</a:t>
            </a:r>
            <a:endParaRPr lang="en-US" sz="3600" b="1" dirty="0"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3144" y="3791990"/>
            <a:ext cx="9066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/>
              </a:rPr>
              <a:t>* </a:t>
            </a:r>
            <a:r>
              <a:rPr lang="en-US" sz="4000" b="1" dirty="0" err="1" smtClean="0">
                <a:latin typeface="NikoshBAN" panose="02000000000000000000"/>
              </a:rPr>
              <a:t>ব্রহ্ম</a:t>
            </a:r>
            <a:r>
              <a:rPr lang="en-US" sz="4000" b="1" dirty="0" smtClean="0">
                <a:latin typeface="NikoshBAN" panose="02000000000000000000"/>
              </a:rPr>
              <a:t>, </a:t>
            </a:r>
            <a:r>
              <a:rPr lang="en-US" sz="4000" b="1" dirty="0" err="1" smtClean="0">
                <a:latin typeface="NikoshBAN" panose="02000000000000000000"/>
              </a:rPr>
              <a:t>ঈশ্বর</a:t>
            </a:r>
            <a:r>
              <a:rPr lang="en-US" sz="4000" b="1" dirty="0" smtClean="0">
                <a:latin typeface="NikoshBAN" panose="02000000000000000000"/>
              </a:rPr>
              <a:t>, </a:t>
            </a:r>
            <a:r>
              <a:rPr lang="en-US" sz="4000" b="1" dirty="0" err="1" smtClean="0">
                <a:latin typeface="NikoshBAN" panose="02000000000000000000"/>
              </a:rPr>
              <a:t>ভগবান</a:t>
            </a:r>
            <a:r>
              <a:rPr lang="en-US" sz="4000" b="1" dirty="0" smtClean="0">
                <a:latin typeface="NikoshBAN" panose="02000000000000000000"/>
              </a:rPr>
              <a:t>-এ </a:t>
            </a:r>
            <a:r>
              <a:rPr lang="en-US" sz="4000" b="1" dirty="0" err="1" smtClean="0">
                <a:latin typeface="NikoshBAN" panose="02000000000000000000"/>
              </a:rPr>
              <a:t>ধারনাসমূহ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ব্যাখ্যা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করতে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পারবে</a:t>
            </a:r>
            <a:r>
              <a:rPr lang="en-US" sz="4000" b="1" dirty="0" smtClean="0">
                <a:latin typeface="NikoshBAN" panose="02000000000000000000"/>
              </a:rPr>
              <a:t>;</a:t>
            </a:r>
            <a:endParaRPr lang="en-US" sz="4000" b="1" dirty="0"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129" y="4853754"/>
            <a:ext cx="9993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/>
              </a:rPr>
              <a:t>* </a:t>
            </a:r>
            <a:r>
              <a:rPr lang="en-US" sz="4000" b="1" dirty="0" err="1" smtClean="0">
                <a:latin typeface="NikoshBAN" panose="02000000000000000000"/>
              </a:rPr>
              <a:t>ঈশ্বরের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আত্মারূপে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অবস্থান</a:t>
            </a:r>
            <a:r>
              <a:rPr lang="en-US" sz="4000" b="1" dirty="0" smtClean="0">
                <a:latin typeface="NikoshBAN" panose="02000000000000000000"/>
              </a:rPr>
              <a:t> ও </a:t>
            </a:r>
            <a:r>
              <a:rPr lang="en-US" sz="4000" b="1" dirty="0" err="1" smtClean="0">
                <a:latin typeface="NikoshBAN" panose="02000000000000000000"/>
              </a:rPr>
              <a:t>স্বরূপ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ব্যাখ্যা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করতে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পারবে</a:t>
            </a:r>
            <a:r>
              <a:rPr lang="en-US" sz="4000" b="1" dirty="0" smtClean="0">
                <a:latin typeface="NikoshBAN" panose="02000000000000000000"/>
              </a:rPr>
              <a:t>। </a:t>
            </a:r>
            <a:endParaRPr lang="en-US" sz="4000" b="1" dirty="0"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1325" y="1892856"/>
            <a:ext cx="4050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6000" baseline="-25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6000" baseline="-25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aseline="-25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aseline="-25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aseline="-25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6000" baseline="-25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82" y="982635"/>
            <a:ext cx="9360976" cy="37753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6696" y="201478"/>
            <a:ext cx="5006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en-US" sz="5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/>
              </a:rPr>
              <a:t>ঈশ্বরের</a:t>
            </a:r>
            <a:r>
              <a:rPr lang="en-US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/>
              </a:rPr>
              <a:t>স্বরূপ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93" y="5090610"/>
            <a:ext cx="117012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/>
              </a:rPr>
              <a:t>ঈশ্বর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এক</a:t>
            </a:r>
            <a:r>
              <a:rPr lang="en-US" sz="2800" b="1" dirty="0" smtClean="0">
                <a:latin typeface="NikoshBAN" panose="02000000000000000000"/>
              </a:rPr>
              <a:t> ও </a:t>
            </a:r>
            <a:r>
              <a:rPr lang="en-US" sz="2800" b="1" dirty="0" err="1" smtClean="0">
                <a:latin typeface="NikoshBAN" panose="02000000000000000000"/>
              </a:rPr>
              <a:t>অদ্বিতীয়</a:t>
            </a:r>
            <a:r>
              <a:rPr lang="en-US" sz="2800" b="1" dirty="0" smtClean="0">
                <a:latin typeface="NikoshBAN" panose="02000000000000000000"/>
              </a:rPr>
              <a:t> । </a:t>
            </a:r>
            <a:r>
              <a:rPr lang="en-US" sz="2800" b="1" dirty="0" err="1" smtClean="0">
                <a:latin typeface="NikoshBAN" panose="02000000000000000000"/>
              </a:rPr>
              <a:t>তিনি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নিরাকার</a:t>
            </a:r>
            <a:r>
              <a:rPr lang="en-US" sz="2800" b="1" dirty="0" smtClean="0">
                <a:latin typeface="NikoshBAN" panose="02000000000000000000"/>
              </a:rPr>
              <a:t>, </a:t>
            </a:r>
            <a:r>
              <a:rPr lang="en-US" sz="2800" b="1" dirty="0" err="1" smtClean="0">
                <a:latin typeface="NikoshBAN" panose="02000000000000000000"/>
              </a:rPr>
              <a:t>শাশ্বত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বা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নিত্য</a:t>
            </a:r>
            <a:r>
              <a:rPr lang="en-US" sz="2800" b="1" dirty="0" smtClean="0">
                <a:latin typeface="NikoshBAN" panose="02000000000000000000"/>
              </a:rPr>
              <a:t> ও </a:t>
            </a:r>
            <a:r>
              <a:rPr lang="en-US" sz="2800" b="1" dirty="0" err="1" smtClean="0">
                <a:latin typeface="NikoshBAN" panose="02000000000000000000"/>
              </a:rPr>
              <a:t>অবিনশ্বর</a:t>
            </a:r>
            <a:r>
              <a:rPr lang="en-US" sz="2800" b="1" dirty="0" smtClean="0">
                <a:latin typeface="NikoshBAN" panose="02000000000000000000"/>
              </a:rPr>
              <a:t> । এ- </a:t>
            </a:r>
            <a:r>
              <a:rPr lang="en-US" sz="2800" b="1" dirty="0" err="1" smtClean="0">
                <a:latin typeface="NikoshBAN" panose="02000000000000000000"/>
              </a:rPr>
              <a:t>বিশ্বে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যা</a:t>
            </a:r>
            <a:r>
              <a:rPr lang="en-US" sz="2800" b="1" dirty="0" smtClean="0">
                <a:latin typeface="NikoshBAN" panose="02000000000000000000"/>
              </a:rPr>
              <a:t>- </a:t>
            </a:r>
            <a:r>
              <a:rPr lang="en-US" sz="2800" b="1" dirty="0" err="1" smtClean="0">
                <a:latin typeface="NikoshBAN" panose="02000000000000000000"/>
              </a:rPr>
              <a:t>কিছু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ঘটছে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তার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প্রত্যেকটির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পেছনেই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একটি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কারণ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আছে</a:t>
            </a:r>
            <a:r>
              <a:rPr lang="en-US" sz="2800" b="1" dirty="0" smtClean="0">
                <a:latin typeface="NikoshBAN" panose="02000000000000000000"/>
              </a:rPr>
              <a:t>। এ-</a:t>
            </a:r>
            <a:r>
              <a:rPr lang="en-US" sz="2800" b="1" dirty="0" err="1" smtClean="0">
                <a:latin typeface="NikoshBAN" panose="02000000000000000000"/>
              </a:rPr>
              <a:t>কারণেরও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কারণ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আছে</a:t>
            </a:r>
            <a:r>
              <a:rPr lang="en-US" sz="2800" b="1" dirty="0" smtClean="0">
                <a:latin typeface="NikoshBAN" panose="02000000000000000000"/>
              </a:rPr>
              <a:t> । </a:t>
            </a:r>
            <a:r>
              <a:rPr lang="en-US" sz="2800" b="1" dirty="0" err="1" smtClean="0">
                <a:latin typeface="NikoshBAN" panose="02000000000000000000"/>
              </a:rPr>
              <a:t>মহাবিশ্ব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সৃষ্টির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কারণ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অনুসন্ধান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করলে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অনেক</a:t>
            </a:r>
            <a:r>
              <a:rPr lang="en-US" sz="2800" b="1" dirty="0" smtClean="0">
                <a:latin typeface="NikoshBAN" panose="02000000000000000000"/>
              </a:rPr>
              <a:t>  </a:t>
            </a:r>
            <a:r>
              <a:rPr lang="en-US" sz="2800" b="1" dirty="0" err="1" smtClean="0">
                <a:latin typeface="NikoshBAN" panose="02000000000000000000"/>
              </a:rPr>
              <a:t>কারণ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খুঁজে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পাওয়া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যাবে</a:t>
            </a:r>
            <a:r>
              <a:rPr lang="en-US" sz="2800" b="1" dirty="0" smtClean="0">
                <a:latin typeface="NikoshBAN" panose="02000000000000000000"/>
              </a:rPr>
              <a:t> । </a:t>
            </a:r>
            <a:r>
              <a:rPr lang="en-US" sz="2800" b="1" dirty="0" err="1" smtClean="0">
                <a:latin typeface="NikoshBAN" panose="02000000000000000000"/>
              </a:rPr>
              <a:t>তবে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সৃষ্টির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প্রথম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কারণকে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বলা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হয়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ঈশ্বর</a:t>
            </a:r>
            <a:r>
              <a:rPr lang="en-US" sz="2800" b="1" dirty="0" smtClean="0">
                <a:latin typeface="NikoshBAN" panose="02000000000000000000"/>
              </a:rPr>
              <a:t> ।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 algn="ctr"/>
            <a:endParaRPr lang="bn-BD" sz="2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920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8716" y="666241"/>
            <a:ext cx="4479010" cy="131612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199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99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66" y="1982363"/>
            <a:ext cx="7608711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1" y="0"/>
            <a:ext cx="12192000" cy="6992900"/>
          </a:xfrm>
          <a:prstGeom prst="frame">
            <a:avLst>
              <a:gd name="adj1" fmla="val 2923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45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837</Words>
  <Application>Microsoft Office PowerPoint</Application>
  <PresentationFormat>Widescreen</PresentationFormat>
  <Paragraphs>104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ArhialkhanMJ</vt:lpstr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নিচে ভাল ভাবে দেখ..       </vt:lpstr>
      <vt:lpstr>PowerPoint Presentation</vt:lpstr>
      <vt:lpstr>PowerPoint Presentation</vt:lpstr>
      <vt:lpstr>PowerPoint Presentation</vt:lpstr>
      <vt:lpstr>ব্রহ্মঃ হিন্দুধর্ম অনুসারে বিশ্বব্রহ্মাণ্ড ব্রহ্মেরই সৃষ্টি। ব্রহ্ম সর্বজ্ঞ, সর্বশক্তিমান, সকল জীব ও জড়ের স্রষ্টা । এ বিশ্বব্রহ্মাণ্ডে যা-কিছু ঘটছে, সবই তাঁর কারণে। নিরাকার ব্রহ্মকে বোঝানোর জন্য ঋষিরা ‘‘ঔঁ”-এ প্রতিকী শব্দটি ব্যবহার করেছেন। ব্রহ্ম শব্দের অর্থ বৃহৎ। বৃহত্ত্বাৎ ব্রহ্ম, বা বৃহৎ বলেই তাঁর নাম ব্রহ্ম। আবার ব্রহ্মকে বলা হয়েছে,তিনি সত্য। অর্থাৎ সত্যই ব্রহ্ম। ব্রহ্মকে বলা হয়েছে পরমাত্মা।  </vt:lpstr>
      <vt:lpstr>PowerPoint Presentation</vt:lpstr>
      <vt:lpstr> ভগবান- ঈশ্বরকে আমরা সর্বশক্তিমান হিসেবে শ্রদ্ধা ও ভক্তি করি । ঈশ্বর সবকিছু নিয়ন্ত্রক ও  তিনি আমাদেরকে ভাল বাসে, ভালবাসার অপর নাম মায়া। আর এই মায়ার জালে সকল জীব আবদ্ধ । আমাদের কোনকিছুর অভাব ঘটলে, গুরুতর সমস্যার সম্মুখীন হলে ঈশ্বর আমাদের কাছে এসে উপস্থিত হন । তবে আমরা তাঁকে দেখতে পাই না কিন্তু উপলদ্ধি করতে পারি । ভক্তের নিকট ঈশ্বর ভগবানরূপে আবির্ভূত হয়ে থাকেন । ‘ভগ’ শব্দটির অর্থ ঐশ্বর্য বা গুন । ঈশ্বরের ছয়টি গুন – ঐশ্বর্য, বীর্য, যশ, শ্রী, জ্ঞান ও বৈরাগ্য । এই ছয়টি ঐশ্বর্য আছে বলে  ঈশ্বরকে ভগবান বলা হয় । সুতরাং, ঈশ্বর যখন ভক্তদের কৃপা করেন, তাদের দুঃখ দুর করে তাদের মঙ্গল করেন, তখন তাঁকে ভগবান বলা হয় ।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304</cp:revision>
  <dcterms:created xsi:type="dcterms:W3CDTF">2019-08-30T09:25:17Z</dcterms:created>
  <dcterms:modified xsi:type="dcterms:W3CDTF">2019-10-27T07:48:32Z</dcterms:modified>
</cp:coreProperties>
</file>