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56" r:id="rId3"/>
    <p:sldId id="257" r:id="rId4"/>
    <p:sldId id="260" r:id="rId5"/>
    <p:sldId id="262" r:id="rId6"/>
    <p:sldId id="263" r:id="rId7"/>
    <p:sldId id="267" r:id="rId8"/>
    <p:sldId id="265" r:id="rId9"/>
    <p:sldId id="266" r:id="rId10"/>
    <p:sldId id="26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64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1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07AD1-F490-4255-ADEB-3EA2F939AFC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E595B-3E34-46A9-89B8-69EF7E15F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5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4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02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08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23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87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69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67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85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54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6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1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16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60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1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5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99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81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5B-3E34-46A9-89B8-69EF7E15FA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EED3-CC25-4EF3-9EF1-EA71FE783D5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70A-D420-4C0B-A36D-93DEC4EF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9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EED3-CC25-4EF3-9EF1-EA71FE783D5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70A-D420-4C0B-A36D-93DEC4EF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0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EED3-CC25-4EF3-9EF1-EA71FE783D5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70A-D420-4C0B-A36D-93DEC4EF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EED3-CC25-4EF3-9EF1-EA71FE783D5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70A-D420-4C0B-A36D-93DEC4EF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2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EED3-CC25-4EF3-9EF1-EA71FE783D5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70A-D420-4C0B-A36D-93DEC4EF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2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EED3-CC25-4EF3-9EF1-EA71FE783D5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70A-D420-4C0B-A36D-93DEC4EF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6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EED3-CC25-4EF3-9EF1-EA71FE783D5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70A-D420-4C0B-A36D-93DEC4EF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5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EED3-CC25-4EF3-9EF1-EA71FE783D5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70A-D420-4C0B-A36D-93DEC4EF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EED3-CC25-4EF3-9EF1-EA71FE783D5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70A-D420-4C0B-A36D-93DEC4EF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8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EED3-CC25-4EF3-9EF1-EA71FE783D5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70A-D420-4C0B-A36D-93DEC4EF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1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EED3-CC25-4EF3-9EF1-EA71FE783D5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770A-D420-4C0B-A36D-93DEC4EF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5EED3-CC25-4EF3-9EF1-EA71FE783D5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9770A-D420-4C0B-A36D-93DEC4EF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1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0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1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19.jpg"/><Relationship Id="rId10" Type="http://schemas.openxmlformats.org/officeDocument/2006/relationships/image" Target="../media/image35.jpg"/><Relationship Id="rId4" Type="http://schemas.microsoft.com/office/2007/relationships/hdphoto" Target="../media/hdphoto1.wdp"/><Relationship Id="rId9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microsoft.com/office/2007/relationships/hdphoto" Target="../media/hdphoto1.wdp"/><Relationship Id="rId7" Type="http://schemas.openxmlformats.org/officeDocument/2006/relationships/image" Target="../media/image3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9" y="144298"/>
            <a:ext cx="11914494" cy="6597695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2257577" y="538402"/>
            <a:ext cx="3332608" cy="4559681"/>
            <a:chOff x="6224441" y="339715"/>
            <a:chExt cx="3332608" cy="45596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15993" flipH="1">
              <a:off x="6897733" y="339715"/>
              <a:ext cx="2659316" cy="240980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224441" y="1454802"/>
              <a:ext cx="1621104" cy="3444594"/>
              <a:chOff x="-5705319" y="1302803"/>
              <a:chExt cx="1621104" cy="3304662"/>
            </a:xfrm>
          </p:grpSpPr>
          <p:grpSp>
            <p:nvGrpSpPr>
              <p:cNvPr id="11" name="Group 10"/>
              <p:cNvGrpSpPr/>
              <p:nvPr/>
            </p:nvGrpSpPr>
            <p:grpSpPr>
              <a:xfrm rot="18980215" flipV="1">
                <a:off x="-5483417" y="1302803"/>
                <a:ext cx="1233055" cy="1356360"/>
                <a:chOff x="4592782" y="1995055"/>
                <a:chExt cx="1356360" cy="1356360"/>
              </a:xfrm>
              <a:solidFill>
                <a:srgbClr val="FFC000"/>
              </a:solidFill>
            </p:grpSpPr>
            <p:sp>
              <p:nvSpPr>
                <p:cNvPr id="12" name="Oval 11"/>
                <p:cNvSpPr/>
                <p:nvPr/>
              </p:nvSpPr>
              <p:spPr>
                <a:xfrm>
                  <a:off x="4592782" y="1995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745182" y="2147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897582" y="2299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049982" y="2452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202382" y="26046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354782" y="2757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507182" y="2909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659582" y="3061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705319" y="2733209"/>
                <a:ext cx="1621104" cy="1874256"/>
              </a:xfrm>
              <a:prstGeom prst="rect">
                <a:avLst/>
              </a:prstGeom>
            </p:spPr>
          </p:pic>
          <p:sp>
            <p:nvSpPr>
              <p:cNvPr id="9" name="Flowchart: Connector 8"/>
              <p:cNvSpPr/>
              <p:nvPr/>
            </p:nvSpPr>
            <p:spPr>
              <a:xfrm>
                <a:off x="-4931798" y="3062109"/>
                <a:ext cx="166255" cy="1828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4875648" y="291789"/>
            <a:ext cx="3288956" cy="4928055"/>
            <a:chOff x="5831334" y="756961"/>
            <a:chExt cx="3288956" cy="45612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15993" flipH="1">
              <a:off x="6460974" y="756961"/>
              <a:ext cx="2659316" cy="2409800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5831334" y="1799566"/>
              <a:ext cx="1900466" cy="3518656"/>
              <a:chOff x="-4328571" y="1324076"/>
              <a:chExt cx="1900466" cy="3375712"/>
            </a:xfrm>
          </p:grpSpPr>
          <p:grpSp>
            <p:nvGrpSpPr>
              <p:cNvPr id="71" name="Group 70"/>
              <p:cNvGrpSpPr/>
              <p:nvPr/>
            </p:nvGrpSpPr>
            <p:grpSpPr>
              <a:xfrm rot="18980215" flipV="1">
                <a:off x="-4077328" y="1324076"/>
                <a:ext cx="1233055" cy="1356359"/>
                <a:chOff x="4592792" y="1995056"/>
                <a:chExt cx="1356350" cy="1356359"/>
              </a:xfrm>
              <a:solidFill>
                <a:srgbClr val="00B050"/>
              </a:solidFill>
            </p:grpSpPr>
            <p:sp>
              <p:nvSpPr>
                <p:cNvPr id="74" name="Oval 73"/>
                <p:cNvSpPr/>
                <p:nvPr/>
              </p:nvSpPr>
              <p:spPr>
                <a:xfrm>
                  <a:off x="4592792" y="199505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745191" y="2147457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897589" y="2299857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049989" y="2452257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202393" y="2604657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354789" y="275705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507188" y="2909457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659580" y="3061854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89495">
                <a:off x="-4328571" y="2799324"/>
                <a:ext cx="1900466" cy="1900464"/>
              </a:xfrm>
              <a:prstGeom prst="rect">
                <a:avLst/>
              </a:prstGeom>
            </p:spPr>
          </p:pic>
          <p:sp>
            <p:nvSpPr>
              <p:cNvPr id="73" name="Flowchart: Connector 72"/>
              <p:cNvSpPr/>
              <p:nvPr/>
            </p:nvSpPr>
            <p:spPr>
              <a:xfrm>
                <a:off x="-3525709" y="3035257"/>
                <a:ext cx="166255" cy="1828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20157957" y="480882"/>
            <a:ext cx="3486991" cy="4795250"/>
            <a:chOff x="1831534" y="1145585"/>
            <a:chExt cx="3486991" cy="4795250"/>
          </a:xfrm>
        </p:grpSpPr>
        <p:grpSp>
          <p:nvGrpSpPr>
            <p:cNvPr id="51" name="Group 50"/>
            <p:cNvGrpSpPr/>
            <p:nvPr/>
          </p:nvGrpSpPr>
          <p:grpSpPr>
            <a:xfrm>
              <a:off x="1831534" y="2260151"/>
              <a:ext cx="1910101" cy="3680684"/>
              <a:chOff x="-1757688" y="1302049"/>
              <a:chExt cx="1910101" cy="3531161"/>
            </a:xfrm>
          </p:grpSpPr>
          <p:grpSp>
            <p:nvGrpSpPr>
              <p:cNvPr id="56" name="Group 55"/>
              <p:cNvGrpSpPr/>
              <p:nvPr/>
            </p:nvGrpSpPr>
            <p:grpSpPr>
              <a:xfrm rot="18980215" flipV="1">
                <a:off x="-1353707" y="1302049"/>
                <a:ext cx="1233055" cy="1356360"/>
                <a:chOff x="4592782" y="1995055"/>
                <a:chExt cx="1356360" cy="1356360"/>
              </a:xfrm>
              <a:solidFill>
                <a:srgbClr val="7030A0"/>
              </a:solidFill>
            </p:grpSpPr>
            <p:sp>
              <p:nvSpPr>
                <p:cNvPr id="57" name="Oval 56"/>
                <p:cNvSpPr/>
                <p:nvPr/>
              </p:nvSpPr>
              <p:spPr>
                <a:xfrm>
                  <a:off x="4592782" y="1995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745182" y="2147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4897582" y="2299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049982" y="2452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202382" y="26046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5354782" y="2757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5507182" y="2909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5659582" y="3061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57688" y="2709362"/>
                <a:ext cx="1910101" cy="2123848"/>
              </a:xfrm>
              <a:prstGeom prst="rect">
                <a:avLst/>
              </a:prstGeom>
            </p:spPr>
          </p:pic>
          <p:sp>
            <p:nvSpPr>
              <p:cNvPr id="54" name="Flowchart: Connector 53"/>
              <p:cNvSpPr/>
              <p:nvPr/>
            </p:nvSpPr>
            <p:spPr>
              <a:xfrm>
                <a:off x="-816631" y="2997563"/>
                <a:ext cx="166255" cy="1828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15993" flipH="1">
              <a:off x="2659209" y="1145585"/>
              <a:ext cx="2659316" cy="2409800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17779494" y="471414"/>
            <a:ext cx="3189644" cy="4526094"/>
            <a:chOff x="4964162" y="1499559"/>
            <a:chExt cx="3189644" cy="4526094"/>
          </a:xfrm>
        </p:grpSpPr>
        <p:grpSp>
          <p:nvGrpSpPr>
            <p:cNvPr id="36" name="Group 35"/>
            <p:cNvGrpSpPr/>
            <p:nvPr/>
          </p:nvGrpSpPr>
          <p:grpSpPr>
            <a:xfrm>
              <a:off x="4964162" y="2587920"/>
              <a:ext cx="1737683" cy="3437733"/>
              <a:chOff x="-2881906" y="1263752"/>
              <a:chExt cx="1737683" cy="3298079"/>
            </a:xfrm>
          </p:grpSpPr>
          <p:grpSp>
            <p:nvGrpSpPr>
              <p:cNvPr id="41" name="Group 40"/>
              <p:cNvGrpSpPr/>
              <p:nvPr/>
            </p:nvGrpSpPr>
            <p:grpSpPr>
              <a:xfrm rot="18980215" flipV="1">
                <a:off x="-2757578" y="1263752"/>
                <a:ext cx="1233055" cy="1356360"/>
                <a:chOff x="4592782" y="1995055"/>
                <a:chExt cx="1356360" cy="1356360"/>
              </a:xfrm>
              <a:solidFill>
                <a:srgbClr val="0070C0"/>
              </a:solidFill>
            </p:grpSpPr>
            <p:sp>
              <p:nvSpPr>
                <p:cNvPr id="42" name="Oval 41"/>
                <p:cNvSpPr/>
                <p:nvPr/>
              </p:nvSpPr>
              <p:spPr>
                <a:xfrm>
                  <a:off x="4592782" y="1995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745182" y="2147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897582" y="2299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5049982" y="2452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5202382" y="26046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354782" y="2757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5507182" y="2909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5659582" y="3061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881906" y="2824148"/>
                <a:ext cx="1737683" cy="1737683"/>
              </a:xfrm>
              <a:prstGeom prst="rect">
                <a:avLst/>
              </a:prstGeom>
            </p:spPr>
          </p:pic>
          <p:sp>
            <p:nvSpPr>
              <p:cNvPr id="39" name="Flowchart: Connector 38"/>
              <p:cNvSpPr/>
              <p:nvPr/>
            </p:nvSpPr>
            <p:spPr>
              <a:xfrm>
                <a:off x="-2173875" y="2974932"/>
                <a:ext cx="166255" cy="18288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15993" flipH="1">
              <a:off x="5494490" y="1499559"/>
              <a:ext cx="2659316" cy="2409800"/>
            </a:xfrm>
            <a:prstGeom prst="rect">
              <a:avLst/>
            </a:prstGeom>
          </p:spPr>
        </p:pic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497" y="3501092"/>
            <a:ext cx="2675133" cy="32644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" y="-8236"/>
            <a:ext cx="6255435" cy="686623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41" y="-42049"/>
            <a:ext cx="6025473" cy="69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5194 -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50222 -0.0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88789 -0.03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1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89531 -0.01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66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93099 0.0189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4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93502 0.019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58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0074" y="228252"/>
            <a:ext cx="6096000" cy="1821704"/>
          </a:xfrm>
          <a:prstGeom prst="rect">
            <a:avLst/>
          </a:prstGeom>
        </p:spPr>
        <p:txBody>
          <a:bodyPr>
            <a:prstTxWarp prst="textStop">
              <a:avLst/>
            </a:prstTxWarp>
            <a:spAutoFit/>
          </a:bodyPr>
          <a:lstStyle/>
          <a:p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মানবধর্ম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লালন </a:t>
            </a:r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শাহ্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94" y="2343235"/>
            <a:ext cx="3552684" cy="4743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54" r="98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13" y="2013402"/>
            <a:ext cx="6616702" cy="4670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4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5759">
            <a:off x="5101702" y="2495444"/>
            <a:ext cx="2732209" cy="374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080032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NikoshBAN"/>
              </a:rPr>
              <a:t>সব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লোকে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কয়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লালন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কী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জাত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সংসারে</a:t>
            </a:r>
            <a:r>
              <a:rPr lang="en-US" sz="4800" dirty="0" smtClean="0">
                <a:latin typeface="NikoshBAN"/>
              </a:rPr>
              <a:t>।</a:t>
            </a:r>
            <a:br>
              <a:rPr lang="en-US" sz="4800" dirty="0" smtClean="0">
                <a:latin typeface="NikoshBAN"/>
              </a:rPr>
            </a:br>
            <a:r>
              <a:rPr lang="en-US" sz="4800" dirty="0" err="1" smtClean="0">
                <a:latin typeface="NikoshBAN"/>
              </a:rPr>
              <a:t>লালন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কয়</a:t>
            </a:r>
            <a:r>
              <a:rPr lang="en-US" sz="4800" dirty="0" smtClean="0">
                <a:latin typeface="NikoshBAN"/>
              </a:rPr>
              <a:t>, </a:t>
            </a:r>
            <a:r>
              <a:rPr lang="en-US" sz="4800" dirty="0" err="1" smtClean="0">
                <a:latin typeface="NikoshBAN"/>
              </a:rPr>
              <a:t>জেতের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কী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রুপ</a:t>
            </a:r>
            <a:r>
              <a:rPr lang="en-US" sz="4800" dirty="0" smtClean="0">
                <a:latin typeface="NikoshBAN"/>
              </a:rPr>
              <a:t>, </a:t>
            </a:r>
            <a:r>
              <a:rPr lang="en-US" sz="4800" dirty="0" err="1" smtClean="0">
                <a:latin typeface="NikoshBAN"/>
              </a:rPr>
              <a:t>দেখলাম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না</a:t>
            </a:r>
            <a:r>
              <a:rPr lang="en-US" sz="4800" dirty="0">
                <a:latin typeface="NikoshBAN"/>
              </a:rPr>
              <a:t> </a:t>
            </a:r>
            <a:r>
              <a:rPr lang="en-US" sz="4800" dirty="0" smtClean="0">
                <a:latin typeface="NikoshBAN"/>
              </a:rPr>
              <a:t>এ </a:t>
            </a:r>
            <a:r>
              <a:rPr lang="en-US" sz="4800" dirty="0" err="1" smtClean="0">
                <a:latin typeface="NikoshBAN"/>
              </a:rPr>
              <a:t>নজরে</a:t>
            </a:r>
            <a:r>
              <a:rPr lang="en-US" sz="4800" dirty="0" smtClean="0">
                <a:latin typeface="NikoshBAN"/>
              </a:rPr>
              <a:t>।।</a:t>
            </a:r>
            <a:br>
              <a:rPr lang="en-US" sz="4800" dirty="0" smtClean="0">
                <a:latin typeface="NikoshBAN"/>
              </a:rPr>
            </a:br>
            <a:endParaRPr lang="en-US" sz="48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66" y="337015"/>
            <a:ext cx="3552684" cy="4743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18" y="1149350"/>
            <a:ext cx="3946312" cy="295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" y="1235572"/>
            <a:ext cx="3955778" cy="277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0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47382" y="470803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latin typeface="NikoshBAN"/>
              </a:rPr>
              <a:t>কেউ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মালা</a:t>
            </a:r>
            <a:r>
              <a:rPr lang="en-US" sz="6000" dirty="0" smtClean="0">
                <a:latin typeface="NikoshBAN"/>
              </a:rPr>
              <a:t>, </a:t>
            </a:r>
            <a:r>
              <a:rPr lang="en-US" sz="6000" dirty="0" err="1" smtClean="0">
                <a:latin typeface="NikoshBAN"/>
              </a:rPr>
              <a:t>কেউ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তসইব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পলায়</a:t>
            </a:r>
            <a:r>
              <a:rPr lang="en-US" sz="6000" dirty="0" smtClean="0">
                <a:latin typeface="NikoshBAN"/>
              </a:rPr>
              <a:t>,</a:t>
            </a:r>
          </a:p>
          <a:p>
            <a:r>
              <a:rPr lang="en-US" sz="6000" dirty="0" err="1" smtClean="0">
                <a:latin typeface="NikoshBAN"/>
              </a:rPr>
              <a:t>তাইতে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কী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জাত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ভিন্ন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বলায়</a:t>
            </a:r>
            <a:r>
              <a:rPr lang="en-US" sz="6000" dirty="0" smtClean="0">
                <a:latin typeface="NikoshBAN"/>
              </a:rPr>
              <a:t>,</a:t>
            </a:r>
            <a:endParaRPr lang="en-US" sz="60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00" y="466184"/>
            <a:ext cx="3552684" cy="474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7" y="817211"/>
            <a:ext cx="4291878" cy="307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99" y="776209"/>
            <a:ext cx="3966801" cy="3160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299" y="4708037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7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38200" y="4349822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latin typeface="NikoshBAN"/>
              </a:rPr>
              <a:t>যাওয়া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কিংবা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আসার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বেলায়</a:t>
            </a:r>
            <a:endParaRPr lang="en-US" sz="6000" dirty="0" smtClean="0">
              <a:latin typeface="NikoshBAN"/>
            </a:endParaRPr>
          </a:p>
          <a:p>
            <a:r>
              <a:rPr lang="en-US" sz="6000" dirty="0" err="1" smtClean="0">
                <a:latin typeface="NikoshBAN"/>
              </a:rPr>
              <a:t>জেতের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চিহ্ন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রয়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কারে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রে</a:t>
            </a:r>
            <a:r>
              <a:rPr lang="en-US" sz="6000" dirty="0" smtClean="0">
                <a:latin typeface="NikoshBAN"/>
              </a:rPr>
              <a:t>।।</a:t>
            </a:r>
            <a:endParaRPr lang="en-US" sz="60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00" y="466184"/>
            <a:ext cx="3552684" cy="474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5" y="950913"/>
            <a:ext cx="4163374" cy="266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76" y="1046922"/>
            <a:ext cx="3779140" cy="243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341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148385" y="4858162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latin typeface="NikoshBAN"/>
              </a:rPr>
              <a:t>গ</a:t>
            </a:r>
            <a:r>
              <a:rPr lang="en-US" sz="6000" dirty="0" err="1" smtClean="0">
                <a:latin typeface="NikoshBAN"/>
              </a:rPr>
              <a:t>র্তে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গেলে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কূপজল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কয়</a:t>
            </a:r>
            <a:r>
              <a:rPr lang="en-US" sz="6000" dirty="0" smtClean="0">
                <a:latin typeface="NikoshBAN"/>
              </a:rPr>
              <a:t>,</a:t>
            </a:r>
          </a:p>
          <a:p>
            <a:r>
              <a:rPr lang="en-US" sz="6000" dirty="0" err="1" smtClean="0">
                <a:latin typeface="NikoshBAN"/>
              </a:rPr>
              <a:t>গঙ্গায়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গেলে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গঙ্গাজল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হয়</a:t>
            </a:r>
            <a:r>
              <a:rPr lang="en-US" sz="6000" dirty="0" smtClean="0">
                <a:latin typeface="NikoshBAN"/>
              </a:rPr>
              <a:t>,</a:t>
            </a:r>
          </a:p>
          <a:p>
            <a:endParaRPr lang="en-US" sz="60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00" y="466184"/>
            <a:ext cx="3552684" cy="474301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5" y="1046922"/>
            <a:ext cx="4416301" cy="3136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60" y="1046922"/>
            <a:ext cx="3945390" cy="295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213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838200" y="4708037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latin typeface="NikoshBAN"/>
              </a:rPr>
              <a:t>মূলে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এক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জল</a:t>
            </a:r>
            <a:r>
              <a:rPr lang="en-US" sz="6000" dirty="0" smtClean="0">
                <a:latin typeface="NikoshBAN"/>
              </a:rPr>
              <a:t>, </a:t>
            </a:r>
            <a:r>
              <a:rPr lang="en-US" sz="6000" dirty="0" err="1" smtClean="0">
                <a:latin typeface="NikoshBAN"/>
              </a:rPr>
              <a:t>সে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যে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ভিন্ন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নয়</a:t>
            </a:r>
            <a:r>
              <a:rPr lang="en-US" sz="6000" dirty="0" smtClean="0">
                <a:latin typeface="NikoshBAN"/>
              </a:rPr>
              <a:t>,</a:t>
            </a:r>
          </a:p>
          <a:p>
            <a:r>
              <a:rPr lang="en-US" sz="6000" dirty="0" err="1" smtClean="0">
                <a:latin typeface="NikoshBAN"/>
              </a:rPr>
              <a:t>ভিন্ন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জানায়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পাত্র-অনুসারে</a:t>
            </a:r>
            <a:r>
              <a:rPr lang="en-US" sz="6000" dirty="0" smtClean="0">
                <a:latin typeface="NikoshBAN"/>
              </a:rPr>
              <a:t> ।।</a:t>
            </a:r>
            <a:endParaRPr lang="en-US" sz="60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00" y="466184"/>
            <a:ext cx="3552684" cy="474301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975" y="2304473"/>
            <a:ext cx="2828925" cy="2403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" y="223264"/>
            <a:ext cx="2762250" cy="2387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18" y="229377"/>
            <a:ext cx="2847975" cy="1943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63" y="2507630"/>
            <a:ext cx="2847975" cy="228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13" y="85572"/>
            <a:ext cx="2695575" cy="2336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1" y="2695251"/>
            <a:ext cx="2764751" cy="1928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900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838200" y="4349822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latin typeface="NikoshBAN"/>
              </a:rPr>
              <a:t>জগ</a:t>
            </a:r>
            <a:r>
              <a:rPr lang="en-US" sz="6000" dirty="0" smtClean="0">
                <a:latin typeface="NikoshBAN"/>
              </a:rPr>
              <a:t>ৎ </a:t>
            </a:r>
            <a:r>
              <a:rPr lang="en-US" sz="6000" dirty="0" err="1" smtClean="0">
                <a:latin typeface="NikoshBAN"/>
              </a:rPr>
              <a:t>বেড়ে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জেতের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কথা</a:t>
            </a:r>
            <a:r>
              <a:rPr lang="en-US" sz="6000" dirty="0" smtClean="0">
                <a:latin typeface="NikoshBAN"/>
              </a:rPr>
              <a:t>,</a:t>
            </a:r>
          </a:p>
          <a:p>
            <a:r>
              <a:rPr lang="en-US" sz="6000" dirty="0" err="1" smtClean="0">
                <a:latin typeface="NikoshBAN"/>
              </a:rPr>
              <a:t>লোকে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গৌরব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করে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যথা-তথা</a:t>
            </a:r>
            <a:r>
              <a:rPr lang="en-US" sz="6000" dirty="0" smtClean="0">
                <a:latin typeface="NikoshBAN"/>
              </a:rPr>
              <a:t>,</a:t>
            </a:r>
            <a:endParaRPr lang="en-US" sz="60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00" y="466184"/>
            <a:ext cx="3552684" cy="474301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23" y="2310331"/>
            <a:ext cx="2936407" cy="169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93" y="276297"/>
            <a:ext cx="2847975" cy="173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04" y="276297"/>
            <a:ext cx="2721406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" y="276297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6" y="2295669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16" y="2204797"/>
            <a:ext cx="2702364" cy="189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5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042916" y="4546419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latin typeface="NikoshBAN"/>
              </a:rPr>
              <a:t>লালন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সে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জেতের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ফাতা</a:t>
            </a:r>
            <a:endParaRPr lang="en-US" sz="6000" dirty="0" smtClean="0">
              <a:latin typeface="NikoshBAN"/>
            </a:endParaRPr>
          </a:p>
          <a:p>
            <a:r>
              <a:rPr lang="en-US" sz="6000" dirty="0" err="1" smtClean="0">
                <a:latin typeface="NikoshBAN"/>
              </a:rPr>
              <a:t>বিকিয়েছে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সাত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বাজারে</a:t>
            </a:r>
            <a:r>
              <a:rPr lang="en-US" sz="6000" dirty="0" smtClean="0">
                <a:latin typeface="NikoshBAN"/>
              </a:rPr>
              <a:t> ।।</a:t>
            </a:r>
            <a:endParaRPr lang="en-US" sz="60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00" y="466184"/>
            <a:ext cx="3552684" cy="474301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40" y="637291"/>
            <a:ext cx="5916735" cy="327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2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7196" y="450334"/>
            <a:ext cx="2182008" cy="769441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just"/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00" y="466184"/>
            <a:ext cx="3552684" cy="47430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082" y="5618102"/>
            <a:ext cx="9950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ফকির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লেখ।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68" y="1530409"/>
            <a:ext cx="2692063" cy="300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68" y="1670109"/>
            <a:ext cx="2692063" cy="3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4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112" y="475734"/>
            <a:ext cx="3067995" cy="1107996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bn-BD" sz="66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355130" y="3259741"/>
            <a:ext cx="8605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মানব ধর্ম” কবিতার মূল প্রতিপাদ্য বিষয় কী?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130" y="4824480"/>
            <a:ext cx="68675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লালনের গানের বিশেষ বৈশিষ্ট্য কী?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00" y="466184"/>
            <a:ext cx="3552684" cy="474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1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802385" y="908876"/>
            <a:ext cx="5034631" cy="4982546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  <a:ln w="101600" cmpd="dbl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19900" b="1" dirty="0" err="1" smtClean="0">
                <a:solidFill>
                  <a:schemeClr val="tx1"/>
                </a:solidFill>
                <a:latin typeface="NikoshBAN" panose="02000000000000000000"/>
              </a:rPr>
              <a:t>সমরেশ</a:t>
            </a:r>
            <a:r>
              <a:rPr lang="en-US" sz="199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19900" b="1" dirty="0" err="1" smtClean="0">
                <a:solidFill>
                  <a:schemeClr val="tx1"/>
                </a:solidFill>
                <a:latin typeface="NikoshBAN" panose="02000000000000000000"/>
              </a:rPr>
              <a:t>চন্দ্র</a:t>
            </a:r>
            <a:r>
              <a:rPr lang="en-US" sz="199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19900" b="1" dirty="0" err="1" smtClean="0">
                <a:solidFill>
                  <a:schemeClr val="tx1"/>
                </a:solidFill>
                <a:latin typeface="NikoshBAN" panose="02000000000000000000"/>
              </a:rPr>
              <a:t>সাহা</a:t>
            </a:r>
            <a:r>
              <a:rPr lang="en-US" sz="19900" b="1" dirty="0" smtClean="0">
                <a:solidFill>
                  <a:schemeClr val="tx1"/>
                </a:solidFill>
                <a:latin typeface="NikoshBAN" panose="02000000000000000000"/>
              </a:rPr>
              <a:t> . </a:t>
            </a:r>
            <a:r>
              <a:rPr lang="en-US" sz="19900" b="1" dirty="0" err="1" smtClean="0">
                <a:solidFill>
                  <a:schemeClr val="tx1"/>
                </a:solidFill>
                <a:latin typeface="NikoshBAN" panose="02000000000000000000"/>
              </a:rPr>
              <a:t>সহকারী</a:t>
            </a:r>
            <a:r>
              <a:rPr lang="en-US" sz="199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19900" b="1" dirty="0" err="1" smtClean="0">
                <a:solidFill>
                  <a:schemeClr val="tx1"/>
                </a:solidFill>
                <a:latin typeface="NikoshBAN" panose="02000000000000000000"/>
              </a:rPr>
              <a:t>শিক্ষক</a:t>
            </a:r>
            <a:r>
              <a:rPr lang="en-US" sz="19900" b="1" dirty="0" smtClean="0">
                <a:solidFill>
                  <a:schemeClr val="tx1"/>
                </a:solidFill>
                <a:latin typeface="NikoshBAN" panose="02000000000000000000"/>
              </a:rPr>
              <a:t> . </a:t>
            </a:r>
            <a:r>
              <a:rPr lang="en-US" sz="19900" b="1" dirty="0" err="1" smtClean="0">
                <a:solidFill>
                  <a:schemeClr val="tx1"/>
                </a:solidFill>
                <a:latin typeface="NikoshBAN" panose="02000000000000000000"/>
              </a:rPr>
              <a:t>সাবেরুন্নেচ্ছা</a:t>
            </a:r>
            <a:r>
              <a:rPr lang="en-US" sz="199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19900" b="1" dirty="0" err="1" smtClean="0">
                <a:solidFill>
                  <a:schemeClr val="tx1"/>
                </a:solidFill>
                <a:latin typeface="NikoshBAN" panose="02000000000000000000"/>
              </a:rPr>
              <a:t>বালিকা</a:t>
            </a:r>
            <a:r>
              <a:rPr lang="en-US" sz="199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19900" b="1" dirty="0" err="1" smtClean="0">
                <a:solidFill>
                  <a:schemeClr val="tx1"/>
                </a:solidFill>
                <a:latin typeface="NikoshBAN" panose="02000000000000000000"/>
              </a:rPr>
              <a:t>উচ্চ</a:t>
            </a:r>
            <a:r>
              <a:rPr lang="en-US" sz="199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19900" b="1" dirty="0" err="1" smtClean="0">
                <a:solidFill>
                  <a:schemeClr val="tx1"/>
                </a:solidFill>
                <a:latin typeface="NikoshBAN" panose="02000000000000000000"/>
              </a:rPr>
              <a:t>বিদ্যালয়</a:t>
            </a:r>
            <a:r>
              <a:rPr lang="en-US" sz="19900" b="1" dirty="0" smtClean="0">
                <a:solidFill>
                  <a:schemeClr val="tx1"/>
                </a:solidFill>
                <a:latin typeface="NikoshBAN" panose="02000000000000000000"/>
              </a:rPr>
              <a:t> .</a:t>
            </a:r>
            <a:endParaRPr lang="en-US" sz="199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70" y="1721833"/>
            <a:ext cx="3685459" cy="34143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825" y="2648196"/>
            <a:ext cx="6096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সমরেশ</a:t>
            </a:r>
            <a:r>
              <a:rPr lang="en-US" sz="5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54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চন্দ্র</a:t>
            </a:r>
            <a:r>
              <a:rPr lang="en-US" sz="5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540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সাহা</a:t>
            </a:r>
            <a:endParaRPr lang="en-US" sz="5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SutonnyMJ" pitchFamily="2" charset="0"/>
            </a:endParaRPr>
          </a:p>
          <a:p>
            <a:pPr algn="ctr">
              <a:defRPr/>
            </a:pP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সাবেরুন্নেছা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বালিকা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বিদ্যালয়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কেন্দুয়া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-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SutonnyMJ" pitchFamily="2" charset="0"/>
              </a:rPr>
              <a:t>নেত্রকোনা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SutonnyMJ" pitchFamily="2" charset="0"/>
            </a:endParaRPr>
          </a:p>
          <a:p>
            <a:pPr algn="ctr">
              <a:defRPr/>
            </a:pPr>
            <a:r>
              <a:rPr lang="en-US" sz="3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01712394899</a:t>
            </a:r>
            <a:endParaRPr lang="en-US" sz="36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smtClean="0">
                <a:latin typeface="NikoshBAN" panose="02000000000000000000"/>
              </a:rPr>
              <a:t>Email- saha2178@yahoo.com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4825" y="216286"/>
            <a:ext cx="6096000" cy="3454961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/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7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" y="54593"/>
            <a:ext cx="12041878" cy="6754064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9050" y="323334"/>
            <a:ext cx="2217275" cy="769441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006" y="4138048"/>
            <a:ext cx="9150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মানুষই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মানবধর্ম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00" y="466184"/>
            <a:ext cx="3552684" cy="474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0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78865"/>
            <a:ext cx="11900848" cy="6573162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00" y="466184"/>
            <a:ext cx="3552684" cy="4743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85214" y="5030165"/>
            <a:ext cx="2044848" cy="150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07672" y="5156043"/>
            <a:ext cx="2044848" cy="1504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34096" y="97220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 </a:t>
            </a:r>
            <a:endParaRPr lang="bn-BD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4638" y="0"/>
            <a:ext cx="5840712" cy="6858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5847711" y="-1"/>
            <a:ext cx="6526866" cy="68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3219" y="2253567"/>
            <a:ext cx="59195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8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bn-BD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40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বিষয়-মানব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পদ্য</a:t>
            </a:r>
            <a:r>
              <a:rPr lang="en-US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 defTabSz="457200"/>
            <a:r>
              <a:rPr lang="bn-BD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pPr algn="ctr" defTabSz="457200"/>
            <a:r>
              <a:rPr lang="bn-BD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১৮/০৯/২০১৯ইং</a:t>
            </a:r>
            <a:endParaRPr lang="bn-BD" sz="4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55606"/>
            <a:ext cx="4506811" cy="1942355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6948" y="2063146"/>
            <a:ext cx="4152165" cy="3055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89129" y="1899373"/>
            <a:ext cx="4152165" cy="30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84700" y="130619"/>
            <a:ext cx="3441700" cy="805003"/>
          </a:xfrm>
          <a:prstGeom prst="rect">
            <a:avLst/>
          </a:prstGeom>
        </p:spPr>
        <p:txBody>
          <a:bodyPr>
            <a:prstTxWarp prst="textChevron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NikoshBAN"/>
              </a:rPr>
              <a:t>ছবিতে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কি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দেখছ</a:t>
            </a:r>
            <a:endParaRPr lang="en-US" b="1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14" y="3752636"/>
            <a:ext cx="3915570" cy="255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3" y="3709538"/>
            <a:ext cx="3610767" cy="264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72" y="998842"/>
            <a:ext cx="3502027" cy="236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624829" y="6352966"/>
            <a:ext cx="4144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নার্স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8213" y="6328120"/>
            <a:ext cx="4144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লোককে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3272" y="3361228"/>
            <a:ext cx="4144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দুস্থ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লোকদের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1057014"/>
            <a:ext cx="3508954" cy="216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806935" y="3219454"/>
            <a:ext cx="4144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রোগী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দেখছে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3945037"/>
            <a:ext cx="3573463" cy="2202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8219281" y="6308583"/>
            <a:ext cx="4144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শীতার্তদের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বিতরন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29" y="1007139"/>
            <a:ext cx="3472655" cy="218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4607716" y="3239085"/>
            <a:ext cx="4144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বন্যার্তদের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7944" y="118986"/>
            <a:ext cx="2714205" cy="1107996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bn-BD" sz="6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1106468" y="1412961"/>
            <a:ext cx="44085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5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3190" y="2350760"/>
            <a:ext cx="104118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ফকির </a:t>
            </a:r>
            <a:r>
              <a:rPr lang="bn-BD" sz="40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লালন শাহ্</a:t>
            </a:r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-এর সংক্ষিপ্ত পরিচয়  উল্লেখ করতে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3190" y="3230465"/>
            <a:ext cx="790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0087" y="4110170"/>
            <a:ext cx="10411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‘ধর্ম বা সম্প্রদায়গত পরিচিতির চেয়ে মানুষ হিসেবে পরিচয়টাই বড়’-কথাটির তাৎপর্য বিশ্লেষণ করতে পারবে। 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6217" y="245553"/>
            <a:ext cx="39624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just"/>
            <a:r>
              <a:rPr lang="bn-BD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     কবি পরিচিতি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29000" y="1052945"/>
            <a:ext cx="1981200" cy="1219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 কত খৃষ্টাব্দে এবং কোথায়?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0678" y="1052945"/>
            <a:ext cx="1981200" cy="1219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১৭৭২ খৃষ্টাব্দে, ঝিনাইদহে, মতান্তরে কুষ্টিয়ায়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24945" y="1953490"/>
            <a:ext cx="1981200" cy="1219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কোন ধরনের কবি ছিলেন?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33267" y="1965386"/>
            <a:ext cx="1981200" cy="1219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মানবতাবাদী মরমি কবি ছিলেন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11982" y="3390497"/>
            <a:ext cx="1981200" cy="1219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আরেকটি নাম কী?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09819" y="3383303"/>
            <a:ext cx="1981200" cy="1219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ফকির লালন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10200" y="4822994"/>
            <a:ext cx="1981200" cy="1219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রচিত গানের সংখ্যা কতগুলি?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26821" y="4834426"/>
            <a:ext cx="1981200" cy="119933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রচিত গানের সংখ্যা সহস্রাধিক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88471" y="2189017"/>
            <a:ext cx="1981200" cy="1219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মতে কোন ধর্মই মূলকথা?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09163" y="2189017"/>
            <a:ext cx="1981200" cy="1219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মতে মনুষ্য  ধর্মই মূলকথা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6800" y="3802643"/>
            <a:ext cx="1981200" cy="1219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গানের বিশেষ বৈশিষ্ট্য কী?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66800" y="3810004"/>
            <a:ext cx="1981200" cy="1219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অধ্যাত্মভাব ও মরমি রসব্যঞ্জনা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54927" y="5105400"/>
            <a:ext cx="1981200" cy="1219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কত খ্রিষ্টাব্দে এবং কোথায় মৃত্যুবরণ করেন?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71548" y="5105400"/>
            <a:ext cx="1981200" cy="1219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১৮৯০ খ্রিষ্টাব্দে, কুষ্টিয়ার ছেউরিয়ায়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474" y="427108"/>
            <a:ext cx="3552684" cy="474301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867900" y="43923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35" y="2483403"/>
            <a:ext cx="2069276" cy="2518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98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802" y="1574076"/>
            <a:ext cx="2209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জেতের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781" y="1682395"/>
            <a:ext cx="22098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765" y="3471317"/>
            <a:ext cx="22098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কূপজল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7904" y="3684753"/>
            <a:ext cx="22098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কুয়োর পানি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00" y="466184"/>
            <a:ext cx="3552684" cy="47430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06" y="2874218"/>
            <a:ext cx="2804057" cy="199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3161551" y="356132"/>
            <a:ext cx="3911648" cy="707886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 গঠন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03" y="1285329"/>
            <a:ext cx="1923094" cy="144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64115" y="5261825"/>
            <a:ext cx="22098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বেলায়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03" y="4965884"/>
            <a:ext cx="1996932" cy="179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42" y="4965884"/>
            <a:ext cx="1729370" cy="1792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580804" y="5577053"/>
            <a:ext cx="290609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9660" y="246517"/>
            <a:ext cx="4479010" cy="1316122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just"/>
            <a:r>
              <a:rPr lang="bn-BD" sz="199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199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00" y="466184"/>
            <a:ext cx="3552684" cy="4743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10" y="1562639"/>
            <a:ext cx="7608711" cy="427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7038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pattFill prst="pct90">
            <a:fgClr>
              <a:srgbClr val="002060"/>
            </a:fgClr>
            <a:bgClr>
              <a:schemeClr val="bg1"/>
            </a:bgClr>
          </a:patt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0623" y="330773"/>
            <a:ext cx="2951606" cy="910205"/>
          </a:xfrm>
          <a:prstGeom prst="rect">
            <a:avLst/>
          </a:prstGeom>
        </p:spPr>
        <p:txBody>
          <a:bodyPr wrap="none">
            <a:prstTxWarp prst="textChevron">
              <a:avLst>
                <a:gd name="adj" fmla="val 35216"/>
              </a:avLst>
            </a:prstTxWarp>
            <a:spAutoFit/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575" l="30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00" y="466184"/>
            <a:ext cx="3552684" cy="4743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63" y="1404737"/>
            <a:ext cx="7712037" cy="4379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01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653</Words>
  <Application>Microsoft Office PowerPoint</Application>
  <PresentationFormat>Widescreen</PresentationFormat>
  <Paragraphs>114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 লোকে কয় লালন কী জাত সংসারে। লালন কয়, জেতের কী রুপ, দেখলাম না এ নজরে।।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Night</dc:creator>
  <cp:lastModifiedBy>night</cp:lastModifiedBy>
  <cp:revision>222</cp:revision>
  <dcterms:created xsi:type="dcterms:W3CDTF">2019-09-16T08:37:11Z</dcterms:created>
  <dcterms:modified xsi:type="dcterms:W3CDTF">2019-10-27T07:11:41Z</dcterms:modified>
</cp:coreProperties>
</file>