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76" r:id="rId3"/>
    <p:sldId id="260" r:id="rId4"/>
    <p:sldId id="262" r:id="rId5"/>
    <p:sldId id="269" r:id="rId6"/>
    <p:sldId id="279" r:id="rId7"/>
    <p:sldId id="263" r:id="rId8"/>
    <p:sldId id="285" r:id="rId9"/>
    <p:sldId id="261" r:id="rId10"/>
    <p:sldId id="280" r:id="rId11"/>
    <p:sldId id="281" r:id="rId12"/>
    <p:sldId id="282" r:id="rId13"/>
    <p:sldId id="283" r:id="rId14"/>
    <p:sldId id="284" r:id="rId15"/>
    <p:sldId id="286" r:id="rId16"/>
    <p:sldId id="271" r:id="rId17"/>
    <p:sldId id="290" r:id="rId18"/>
    <p:sldId id="289" r:id="rId19"/>
    <p:sldId id="287" r:id="rId20"/>
    <p:sldId id="288" r:id="rId21"/>
    <p:sldId id="273" r:id="rId22"/>
    <p:sldId id="274" r:id="rId23"/>
    <p:sldId id="275" r:id="rId24"/>
  </p:sldIdLst>
  <p:sldSz cx="12801600" cy="8229600"/>
  <p:notesSz cx="6858000" cy="9144000"/>
  <p:defaultTextStyle>
    <a:defPPr>
      <a:defRPr lang="en-US"/>
    </a:defPPr>
    <a:lvl1pPr marL="0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0852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01704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02557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03409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04261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05113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05966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06818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92">
          <p15:clr>
            <a:srgbClr val="A4A3A4"/>
          </p15:clr>
        </p15:guide>
        <p15:guide id="4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40" autoAdjust="0"/>
  </p:normalViewPr>
  <p:slideViewPr>
    <p:cSldViewPr>
      <p:cViewPr varScale="1">
        <p:scale>
          <a:sx n="68" d="100"/>
          <a:sy n="68" d="100"/>
        </p:scale>
        <p:origin x="1176" y="78"/>
      </p:cViewPr>
      <p:guideLst>
        <p:guide orient="horz" pos="2160"/>
        <p:guide pos="2880"/>
        <p:guide orient="horz" pos="2592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85705-632C-4908-B015-8575AA54427B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685800"/>
            <a:ext cx="5334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2B771-AA1D-472A-B8C8-507D60C5C3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0852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01704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02557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03409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04261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05113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05966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06818" algn="l" defTabSz="120170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61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11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বাড়ির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খাতায়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নেবে</a:t>
            </a:r>
            <a:r>
              <a:rPr lang="en-US" baseline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78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1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18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1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একে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সবগুলো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তথ্য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শিক্ষার্থীদেরকে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একে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সবগুলো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তথ্য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685800"/>
            <a:ext cx="5334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556511"/>
            <a:ext cx="1088136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4663440"/>
            <a:ext cx="896112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0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1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02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03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04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05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05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06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66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8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29566"/>
            <a:ext cx="2880360" cy="70218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29566"/>
            <a:ext cx="842772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4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98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5288281"/>
            <a:ext cx="10881360" cy="16344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3488056"/>
            <a:ext cx="10881360" cy="1800224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08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017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025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4034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30042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6051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2059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8068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8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920240"/>
            <a:ext cx="5654040" cy="5431156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920240"/>
            <a:ext cx="5654040" cy="5431156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7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842136"/>
            <a:ext cx="5656263" cy="76771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0852" indent="0">
              <a:buNone/>
              <a:defRPr sz="2600" b="1"/>
            </a:lvl2pPr>
            <a:lvl3pPr marL="1201704" indent="0">
              <a:buNone/>
              <a:defRPr sz="2400" b="1"/>
            </a:lvl3pPr>
            <a:lvl4pPr marL="1802557" indent="0">
              <a:buNone/>
              <a:defRPr sz="2100" b="1"/>
            </a:lvl4pPr>
            <a:lvl5pPr marL="2403409" indent="0">
              <a:buNone/>
              <a:defRPr sz="2100" b="1"/>
            </a:lvl5pPr>
            <a:lvl6pPr marL="3004261" indent="0">
              <a:buNone/>
              <a:defRPr sz="2100" b="1"/>
            </a:lvl6pPr>
            <a:lvl7pPr marL="3605113" indent="0">
              <a:buNone/>
              <a:defRPr sz="2100" b="1"/>
            </a:lvl7pPr>
            <a:lvl8pPr marL="4205966" indent="0">
              <a:buNone/>
              <a:defRPr sz="2100" b="1"/>
            </a:lvl8pPr>
            <a:lvl9pPr marL="4806818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609850"/>
            <a:ext cx="5656263" cy="4741546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842136"/>
            <a:ext cx="5658485" cy="76771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0852" indent="0">
              <a:buNone/>
              <a:defRPr sz="2600" b="1"/>
            </a:lvl2pPr>
            <a:lvl3pPr marL="1201704" indent="0">
              <a:buNone/>
              <a:defRPr sz="2400" b="1"/>
            </a:lvl3pPr>
            <a:lvl4pPr marL="1802557" indent="0">
              <a:buNone/>
              <a:defRPr sz="2100" b="1"/>
            </a:lvl4pPr>
            <a:lvl5pPr marL="2403409" indent="0">
              <a:buNone/>
              <a:defRPr sz="2100" b="1"/>
            </a:lvl5pPr>
            <a:lvl6pPr marL="3004261" indent="0">
              <a:buNone/>
              <a:defRPr sz="2100" b="1"/>
            </a:lvl6pPr>
            <a:lvl7pPr marL="3605113" indent="0">
              <a:buNone/>
              <a:defRPr sz="2100" b="1"/>
            </a:lvl7pPr>
            <a:lvl8pPr marL="4205966" indent="0">
              <a:buNone/>
              <a:defRPr sz="2100" b="1"/>
            </a:lvl8pPr>
            <a:lvl9pPr marL="4806818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609850"/>
            <a:ext cx="5658485" cy="4741546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7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1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27660"/>
            <a:ext cx="4211638" cy="139446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27660"/>
            <a:ext cx="7156450" cy="7023736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722120"/>
            <a:ext cx="4211638" cy="5629276"/>
          </a:xfrm>
        </p:spPr>
        <p:txBody>
          <a:bodyPr/>
          <a:lstStyle>
            <a:lvl1pPr marL="0" indent="0">
              <a:buNone/>
              <a:defRPr sz="1800"/>
            </a:lvl1pPr>
            <a:lvl2pPr marL="600852" indent="0">
              <a:buNone/>
              <a:defRPr sz="1600"/>
            </a:lvl2pPr>
            <a:lvl3pPr marL="1201704" indent="0">
              <a:buNone/>
              <a:defRPr sz="1300"/>
            </a:lvl3pPr>
            <a:lvl4pPr marL="1802557" indent="0">
              <a:buNone/>
              <a:defRPr sz="1200"/>
            </a:lvl4pPr>
            <a:lvl5pPr marL="2403409" indent="0">
              <a:buNone/>
              <a:defRPr sz="1200"/>
            </a:lvl5pPr>
            <a:lvl6pPr marL="3004261" indent="0">
              <a:buNone/>
              <a:defRPr sz="1200"/>
            </a:lvl6pPr>
            <a:lvl7pPr marL="3605113" indent="0">
              <a:buNone/>
              <a:defRPr sz="1200"/>
            </a:lvl7pPr>
            <a:lvl8pPr marL="4205966" indent="0">
              <a:buNone/>
              <a:defRPr sz="1200"/>
            </a:lvl8pPr>
            <a:lvl9pPr marL="480681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5760720"/>
            <a:ext cx="7680960" cy="680086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735330"/>
            <a:ext cx="7680960" cy="4937760"/>
          </a:xfrm>
        </p:spPr>
        <p:txBody>
          <a:bodyPr/>
          <a:lstStyle>
            <a:lvl1pPr marL="0" indent="0">
              <a:buNone/>
              <a:defRPr sz="4200"/>
            </a:lvl1pPr>
            <a:lvl2pPr marL="600852" indent="0">
              <a:buNone/>
              <a:defRPr sz="3700"/>
            </a:lvl2pPr>
            <a:lvl3pPr marL="1201704" indent="0">
              <a:buNone/>
              <a:defRPr sz="3200"/>
            </a:lvl3pPr>
            <a:lvl4pPr marL="1802557" indent="0">
              <a:buNone/>
              <a:defRPr sz="2600"/>
            </a:lvl4pPr>
            <a:lvl5pPr marL="2403409" indent="0">
              <a:buNone/>
              <a:defRPr sz="2600"/>
            </a:lvl5pPr>
            <a:lvl6pPr marL="3004261" indent="0">
              <a:buNone/>
              <a:defRPr sz="2600"/>
            </a:lvl6pPr>
            <a:lvl7pPr marL="3605113" indent="0">
              <a:buNone/>
              <a:defRPr sz="2600"/>
            </a:lvl7pPr>
            <a:lvl8pPr marL="4205966" indent="0">
              <a:buNone/>
              <a:defRPr sz="2600"/>
            </a:lvl8pPr>
            <a:lvl9pPr marL="4806818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6440806"/>
            <a:ext cx="7680960" cy="965834"/>
          </a:xfrm>
        </p:spPr>
        <p:txBody>
          <a:bodyPr/>
          <a:lstStyle>
            <a:lvl1pPr marL="0" indent="0">
              <a:buNone/>
              <a:defRPr sz="1800"/>
            </a:lvl1pPr>
            <a:lvl2pPr marL="600852" indent="0">
              <a:buNone/>
              <a:defRPr sz="1600"/>
            </a:lvl2pPr>
            <a:lvl3pPr marL="1201704" indent="0">
              <a:buNone/>
              <a:defRPr sz="1300"/>
            </a:lvl3pPr>
            <a:lvl4pPr marL="1802557" indent="0">
              <a:buNone/>
              <a:defRPr sz="1200"/>
            </a:lvl4pPr>
            <a:lvl5pPr marL="2403409" indent="0">
              <a:buNone/>
              <a:defRPr sz="1200"/>
            </a:lvl5pPr>
            <a:lvl6pPr marL="3004261" indent="0">
              <a:buNone/>
              <a:defRPr sz="1200"/>
            </a:lvl6pPr>
            <a:lvl7pPr marL="3605113" indent="0">
              <a:buNone/>
              <a:defRPr sz="1200"/>
            </a:lvl7pPr>
            <a:lvl8pPr marL="4205966" indent="0">
              <a:buNone/>
              <a:defRPr sz="1200"/>
            </a:lvl8pPr>
            <a:lvl9pPr marL="480681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8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993" cy="15544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37109" y="-149069"/>
            <a:ext cx="1515422" cy="18135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028604" y="6675120"/>
            <a:ext cx="1767993" cy="1554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611" y="6565109"/>
            <a:ext cx="1515422" cy="18135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29566"/>
            <a:ext cx="11521440" cy="1371600"/>
          </a:xfrm>
          <a:prstGeom prst="rect">
            <a:avLst/>
          </a:prstGeom>
        </p:spPr>
        <p:txBody>
          <a:bodyPr vert="horz" lIns="120170" tIns="60085" rIns="120170" bIns="6008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920240"/>
            <a:ext cx="11521440" cy="5431156"/>
          </a:xfrm>
          <a:prstGeom prst="rect">
            <a:avLst/>
          </a:prstGeom>
        </p:spPr>
        <p:txBody>
          <a:bodyPr vert="horz" lIns="120170" tIns="60085" rIns="120170" bIns="6008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7627621"/>
            <a:ext cx="2987040" cy="438150"/>
          </a:xfrm>
          <a:prstGeom prst="rect">
            <a:avLst/>
          </a:prstGeom>
        </p:spPr>
        <p:txBody>
          <a:bodyPr vert="horz" lIns="120170" tIns="60085" rIns="120170" bIns="6008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6EFAF-D47D-406C-8B7B-60DF57DB694E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7627621"/>
            <a:ext cx="4053840" cy="438150"/>
          </a:xfrm>
          <a:prstGeom prst="rect">
            <a:avLst/>
          </a:prstGeom>
        </p:spPr>
        <p:txBody>
          <a:bodyPr vert="horz" lIns="120170" tIns="60085" rIns="120170" bIns="6008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7627621"/>
            <a:ext cx="2987040" cy="438150"/>
          </a:xfrm>
          <a:prstGeom prst="rect">
            <a:avLst/>
          </a:prstGeom>
        </p:spPr>
        <p:txBody>
          <a:bodyPr vert="horz" lIns="120170" tIns="60085" rIns="120170" bIns="6008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3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01704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639" indent="-450639" algn="l" defTabSz="1201704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76385" indent="-375533" algn="l" defTabSz="1201704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02131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02983" indent="-300426" algn="l" defTabSz="1201704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03835" indent="-300426" algn="l" defTabSz="1201704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4687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5540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6392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07244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0852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1704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2557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3409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04261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05113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05966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06818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1E8F-1215-49D7-9C62-E3CF9B7C2DB2}" type="datetime1">
              <a:rPr lang="en-US" smtClean="0"/>
              <a:pPr/>
              <a:t>10/27/2019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74AC-816D-4F58-812C-2E176D27206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53641" y="517125"/>
            <a:ext cx="7909851" cy="767674"/>
          </a:xfrm>
          <a:prstGeom prst="rect">
            <a:avLst/>
          </a:prstGeom>
        </p:spPr>
        <p:txBody>
          <a:bodyPr wrap="none" lIns="120170" tIns="60085" rIns="120170" bIns="60085">
            <a:spAutoFit/>
          </a:bodyPr>
          <a:lstStyle/>
          <a:p>
            <a:r>
              <a:rPr lang="en-US" sz="4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মাল্টিমিডিয়া ক্লাসে উপস্থিত সকলকে </a:t>
            </a:r>
            <a:endParaRPr lang="en-US" sz="4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0363" y="2007178"/>
            <a:ext cx="7360919" cy="28346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90500" h="190500"/>
          </a:sp3d>
        </p:spPr>
        <p:txBody>
          <a:bodyPr wrap="none" lIns="120170" tIns="60085" rIns="120170" bIns="60085">
            <a:prstTxWarp prst="textPlain">
              <a:avLst/>
            </a:prstTxWarp>
            <a:spAutoFit/>
          </a:bodyPr>
          <a:lstStyle/>
          <a:p>
            <a:pPr algn="ctr"/>
            <a:r>
              <a:rPr lang="bn-IN" sz="5300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4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1" y="3992880"/>
            <a:ext cx="2966027" cy="27965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238" y="4009506"/>
            <a:ext cx="2966027" cy="279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5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86000" y="6400800"/>
            <a:ext cx="2613529" cy="675341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আলট্রাসনোগ্রাফি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5800" y="6096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all" dirty="0" err="1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4000" b="1" cap="all" dirty="0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cap="all" dirty="0" err="1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নির্ণ</a:t>
            </a:r>
            <a:r>
              <a:rPr lang="bn-BD" sz="4000" b="1" cap="all" dirty="0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য়ে আইসিটি </a:t>
            </a:r>
            <a:endParaRPr lang="en-US" sz="4000" dirty="0">
              <a:ln w="9000" cmpd="sng">
                <a:noFill/>
                <a:prstDash val="solid"/>
              </a:ln>
              <a:effectLst/>
            </a:endParaRPr>
          </a:p>
        </p:txBody>
      </p:sp>
      <p:pic>
        <p:nvPicPr>
          <p:cNvPr id="16" name="Picture 15" descr="Alt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2190750"/>
            <a:ext cx="6105111" cy="3600450"/>
          </a:xfrm>
          <a:prstGeom prst="rect">
            <a:avLst/>
          </a:prstGeom>
        </p:spPr>
      </p:pic>
      <p:pic>
        <p:nvPicPr>
          <p:cNvPr id="17" name="Picture 16" descr="Ct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133600"/>
            <a:ext cx="5895975" cy="37528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067800" y="6400800"/>
            <a:ext cx="1879354" cy="675341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সিটি স্ক্যান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638800" y="6705600"/>
            <a:ext cx="2020418" cy="613786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এক্সরে মেশিন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 descr="xra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600200"/>
            <a:ext cx="10372453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 descr="positron-emission-tomography-sc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824990"/>
            <a:ext cx="6120232" cy="3923226"/>
          </a:xfrm>
          <a:prstGeom prst="rect">
            <a:avLst/>
          </a:prstGeom>
        </p:spPr>
      </p:pic>
      <p:pic>
        <p:nvPicPr>
          <p:cNvPr id="15" name="Picture 14" descr="ec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565" y="1762446"/>
            <a:ext cx="5733541" cy="398577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372600" y="6248400"/>
            <a:ext cx="1175635" cy="613786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ইসিজি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9200" y="6400800"/>
            <a:ext cx="3543886" cy="613786"/>
          </a:xfrm>
          <a:prstGeom prst="rect">
            <a:avLst/>
          </a:prstGeom>
          <a:noFill/>
        </p:spPr>
        <p:txBody>
          <a:bodyPr wrap="square" lIns="120170" tIns="60085" rIns="120170" bIns="60085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পজিট্রন এমিশন টমোগ্রাফি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105400" y="7010400"/>
            <a:ext cx="2751387" cy="613786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অপারেশন থিয়েটার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 descr="image-26143-15412170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143000"/>
            <a:ext cx="8826500" cy="544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371600"/>
            <a:ext cx="9295303" cy="481031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96260" y="7132319"/>
            <a:ext cx="5470080" cy="613786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রোগীর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ডাটাবেজ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ভবিষ্যতের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5172" y="5345724"/>
            <a:ext cx="11789227" cy="1817076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521016" y="803186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1191705" y="1172553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191705" y="1231545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3529" y="1025328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মিনিট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06AD698-2FE6-43D0-A513-A79663B2EDA0}"/>
              </a:ext>
            </a:extLst>
          </p:cNvPr>
          <p:cNvSpPr/>
          <p:nvPr/>
        </p:nvSpPr>
        <p:spPr>
          <a:xfrm>
            <a:off x="5679000" y="762000"/>
            <a:ext cx="2636546" cy="258793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447800" y="5983069"/>
            <a:ext cx="973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নির্ভূল রোগ নির্ণয়ে তথ্য ও প্রযুক্তির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যথেষ্ট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ভূমিকা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রয়েছে,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কর।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http://s3.amazonaws.com/somewherein/assets/images/thumbs/kauser_pranjal_1325800441_2-787_535446105_EPI_eight_Disease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90621"/>
            <a:ext cx="4648200" cy="451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600200" y="6424880"/>
            <a:ext cx="2608161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কর্মকান্ড</a:t>
            </a:r>
            <a:endParaRPr lang="en-US" sz="3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24800" y="6348680"/>
            <a:ext cx="27432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শিশুরা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টিকা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নিচ্ছে</a:t>
            </a:r>
            <a:endParaRPr lang="en-US" sz="3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05000"/>
            <a:ext cx="5486400" cy="38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5450"/>
            <a:ext cx="6249496" cy="4343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533400"/>
            <a:ext cx="4448175" cy="6667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81948" y="6870040"/>
            <a:ext cx="27432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শিশুরা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টিকা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নিচ্ছে</a:t>
            </a:r>
            <a:endParaRPr lang="en-US" sz="3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8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://sharshongbad.com/images/gallery/detailsPic/b162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19200"/>
            <a:ext cx="7761575" cy="469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27969" y="6577280"/>
            <a:ext cx="6144631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শিশু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মৃত্যুর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US" sz="37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endParaRPr lang="en-US" sz="3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19400" y="2286000"/>
            <a:ext cx="8136573" cy="5456487"/>
            <a:chOff x="4600791" y="-264529"/>
            <a:chExt cx="5811838" cy="454707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0791" y="-264529"/>
              <a:ext cx="5811838" cy="399563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563222" y="3731110"/>
              <a:ext cx="4060407" cy="55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পরিকল্পিতভাবে</a:t>
              </a:r>
              <a:r>
                <a:rPr lang="en-US" sz="37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7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আইসিটি</a:t>
              </a:r>
              <a:r>
                <a:rPr lang="en-US" sz="37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7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ব্যবহার</a:t>
              </a:r>
              <a:r>
                <a:rPr lang="en-US" sz="37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7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7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7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76400" y="838200"/>
            <a:ext cx="10058400" cy="675341"/>
          </a:xfrm>
          <a:prstGeom prst="rect">
            <a:avLst/>
          </a:prstGeom>
          <a:noFill/>
        </p:spPr>
        <p:txBody>
          <a:bodyPr wrap="square" lIns="120170" tIns="60085" rIns="120170" bIns="60085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পুরো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একসাথে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চালানো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66" dirty="0" err="1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3600" spc="66" dirty="0" smtClean="0">
                <a:ln w="11430">
                  <a:noFill/>
                </a:ln>
                <a:effectLst/>
                <a:latin typeface="NikoshBAN" pitchFamily="2" charset="0"/>
                <a:cs typeface="NikoshBAN" pitchFamily="2" charset="0"/>
              </a:rPr>
              <a:t> ?</a:t>
            </a:r>
            <a:endParaRPr lang="en-US" sz="3600" spc="66" dirty="0">
              <a:ln w="11430">
                <a:noFill/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1031-A06E-4B86-9FCA-158417A87459}" type="datetime1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FD1D-6E81-4B63-8A69-79648248B86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1" y="4663440"/>
            <a:ext cx="2275085" cy="262564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39E3F7F-6D22-41E2-9DA0-96C1532C0F11}"/>
              </a:ext>
            </a:extLst>
          </p:cNvPr>
          <p:cNvSpPr/>
          <p:nvPr/>
        </p:nvSpPr>
        <p:spPr>
          <a:xfrm>
            <a:off x="5986459" y="228600"/>
            <a:ext cx="6388420" cy="3445330"/>
          </a:xfrm>
          <a:prstGeom prst="rect">
            <a:avLst/>
          </a:prstGeom>
        </p:spPr>
        <p:txBody>
          <a:bodyPr wrap="square" lIns="120170" tIns="60085" rIns="120170" bIns="60085">
            <a:spAutoFit/>
          </a:bodyPr>
          <a:lstStyle/>
          <a:p>
            <a:pPr algn="ctr"/>
            <a:r>
              <a:rPr lang="en-US" sz="47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7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47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7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4200" b="1" dirty="0">
              <a:ln w="9525">
                <a:noFill/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7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37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700" b="1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37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7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 ০১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৯৯০৯৬৬১৪৮  </a:t>
            </a:r>
            <a:endParaRPr lang="en-US" sz="37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1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0040" y="271156"/>
            <a:ext cx="11948160" cy="3432164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0170" tIns="60085" rIns="120170" bIns="60085"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5133019" y="533821"/>
            <a:ext cx="24293" cy="29386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812979" y="912189"/>
            <a:ext cx="24293" cy="21662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559739" y="912189"/>
            <a:ext cx="24293" cy="21662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faru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16" y="930318"/>
            <a:ext cx="2208501" cy="21481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" name="Rounded Rectangle 18"/>
          <p:cNvSpPr/>
          <p:nvPr/>
        </p:nvSpPr>
        <p:spPr>
          <a:xfrm>
            <a:off x="213360" y="4294516"/>
            <a:ext cx="12374880" cy="3432164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0170" tIns="60085" rIns="120170" bIns="60085"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673474" y="4430572"/>
            <a:ext cx="24293" cy="29386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353434" y="4808939"/>
            <a:ext cx="24293" cy="21662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100194" y="4808939"/>
            <a:ext cx="24293" cy="21662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83983DB-50A7-4898-91C8-551DFCFB3E8C}"/>
              </a:ext>
            </a:extLst>
          </p:cNvPr>
          <p:cNvSpPr txBox="1"/>
          <p:nvPr/>
        </p:nvSpPr>
        <p:spPr>
          <a:xfrm>
            <a:off x="6395348" y="4461999"/>
            <a:ext cx="5525068" cy="3337609"/>
          </a:xfrm>
          <a:prstGeom prst="rect">
            <a:avLst/>
          </a:prstGeom>
          <a:noFill/>
        </p:spPr>
        <p:txBody>
          <a:bodyPr wrap="square" lIns="120170" tIns="60085" rIns="120170" bIns="60085" rtlCol="0">
            <a:spAutoFit/>
          </a:bodyPr>
          <a:lstStyle/>
          <a:p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 ৮ম</a:t>
            </a:r>
            <a:endParaRPr lang="bn-BD" sz="37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তথ্য ও যোগাযোগ প্রযুক্তি </a:t>
            </a:r>
            <a:endParaRPr lang="bn-BD" sz="37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প্রথম </a:t>
            </a:r>
            <a:r>
              <a:rPr lang="bn-IN" sz="37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7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700" b="1" dirty="0" smtClean="0">
                <a:latin typeface="NikoshBAN" pitchFamily="2" charset="0"/>
                <a:cs typeface="NikoshBAN" pitchFamily="2" charset="0"/>
              </a:rPr>
              <a:t>৫০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মিনিট</a:t>
            </a:r>
            <a:r>
              <a:rPr lang="bn-IN" sz="37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7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তারিখ 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700" b="1" dirty="0" smtClean="0">
                <a:latin typeface="NikoshBAN" pitchFamily="2" charset="0"/>
                <a:cs typeface="NikoshBAN" pitchFamily="2" charset="0"/>
              </a:rPr>
              <a:t>16</a:t>
            </a:r>
            <a:r>
              <a:rPr lang="bn-BD" sz="3700" b="1" dirty="0" smtClean="0">
                <a:latin typeface="NikoshBAN" pitchFamily="2" charset="0"/>
                <a:cs typeface="NikoshBAN" pitchFamily="2" charset="0"/>
              </a:rPr>
              <a:t>/০৩/২০১৯ খ্রিঃ   </a:t>
            </a:r>
            <a:r>
              <a:rPr lang="bn-IN" sz="37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700" b="1" dirty="0">
              <a:latin typeface="NikoshBAN" pitchFamily="2" charset="0"/>
              <a:cs typeface="NikoshBAN" pitchFamily="2" charset="0"/>
            </a:endParaRP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70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92730" y="862477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১০ মিনিট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452" y="1077921"/>
            <a:ext cx="24843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9756" y="5219219"/>
            <a:ext cx="10358844" cy="1562581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403" y="791948"/>
            <a:ext cx="3308350" cy="225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5638800"/>
            <a:ext cx="9000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রোগ প্রতিরোধ পরিকল্পনায় তথ্য প্রযুক্তির ভূমিকা মূল্যায়ন কর।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410200" y="533400"/>
            <a:ext cx="1480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9800" y="1752600"/>
            <a:ext cx="850078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১) হাতের কাছে ডাক্তার না পেলে আমরা কার সাহায্য নিব ?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ক) রেডিও   খ) টেলিভিশন   গ) টেলিমেডিসিন   ঘ) মোবাইল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২) পাকস্থলীর সমস্যা নির্ণয়ে কোন টেস্ট করা হয় ?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কোলনস্কোপি   খ) ইসিজি   গ) এন্ডোস্কোপি   ঘ)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এক্সরে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 হৃদপিন্ডের অবস্থা জানতে কোন পরীক্ষা করা হয় ?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ক) এক্সরে   খ) কোলনস্কোপি   গ)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ইসিজি   ঘ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এন্ডোস্কোপি</a:t>
            </a:r>
          </a:p>
          <a:p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৪) টেলিমেডিসিন সুবিধা কিসের মাধ্যমে প্রদান করা হয় ?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ক) টেলিফোন   খ) ম্যাগাজিন   গ) সংবাদপত্র   ঘ) হ্যান্ডবিল</a:t>
            </a:r>
          </a:p>
          <a:p>
            <a:r>
              <a:rPr lang="bn-IN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24200" y="2667000"/>
            <a:ext cx="21130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টেলিমেডিসিন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24200" y="4191000"/>
            <a:ext cx="15905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এন্ডোস্কোপি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6600" y="7239000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টেলিফোন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46008" y="2670313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উত্তর-</a:t>
            </a:r>
            <a:endParaRPr lang="en-US" sz="3200" dirty="0"/>
          </a:p>
        </p:txBody>
      </p:sp>
      <p:sp>
        <p:nvSpPr>
          <p:cNvPr id="15" name="Rectangle 14"/>
          <p:cNvSpPr/>
          <p:nvPr/>
        </p:nvSpPr>
        <p:spPr>
          <a:xfrm>
            <a:off x="2332561" y="4198458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উত্তর-</a:t>
            </a:r>
            <a:endParaRPr lang="en-US" sz="3200" dirty="0"/>
          </a:p>
        </p:txBody>
      </p:sp>
      <p:sp>
        <p:nvSpPr>
          <p:cNvPr id="16" name="Rectangle 15"/>
          <p:cNvSpPr/>
          <p:nvPr/>
        </p:nvSpPr>
        <p:spPr>
          <a:xfrm>
            <a:off x="2468229" y="5654159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উত্তর-</a:t>
            </a:r>
            <a:endParaRPr lang="en-US" sz="3200" dirty="0"/>
          </a:p>
        </p:txBody>
      </p:sp>
      <p:sp>
        <p:nvSpPr>
          <p:cNvPr id="17" name="Rectangle 16"/>
          <p:cNvSpPr/>
          <p:nvPr/>
        </p:nvSpPr>
        <p:spPr>
          <a:xfrm>
            <a:off x="2558289" y="7233041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উত্তর-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3200400" y="5663625"/>
            <a:ext cx="1016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ইসিজি</a:t>
            </a:r>
          </a:p>
        </p:txBody>
      </p:sp>
    </p:spTree>
    <p:extLst>
      <p:ext uri="{BB962C8B-B14F-4D97-AF65-F5344CB8AC3E}">
        <p14:creationId xmlns:p14="http://schemas.microsoft.com/office/powerpoint/2010/main" val="288119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5867400"/>
            <a:ext cx="8077200" cy="76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চিকিৎসায়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সফল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sz="5300" dirty="0"/>
          </a:p>
        </p:txBody>
      </p:sp>
      <p:pic>
        <p:nvPicPr>
          <p:cNvPr id="7" name="Picture 6" descr="218314-my-village-home-sherpur-banglade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592" y="464457"/>
            <a:ext cx="4867124" cy="36503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9800" y="2335971"/>
            <a:ext cx="2895601" cy="9406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52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87"/>
          <a:stretch/>
        </p:blipFill>
        <p:spPr>
          <a:xfrm>
            <a:off x="2773681" y="3108961"/>
            <a:ext cx="7310188" cy="3995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038600" y="4876800"/>
            <a:ext cx="5486400" cy="319081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2393E-6 3.4127E-6 L 0.00107 -0.5801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-290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3691" y="762000"/>
            <a:ext cx="5018033" cy="736897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আমরা একটি ভিডিও দেখি 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793439"/>
              </p:ext>
            </p:extLst>
          </p:nvPr>
        </p:nvGraphicFramePr>
        <p:xfrm>
          <a:off x="3381524" y="2971800"/>
          <a:ext cx="541020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81524" y="2971800"/>
                        <a:ext cx="5410200" cy="335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5800" y="6629400"/>
            <a:ext cx="11657671" cy="675341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ভিডিওটি দেখার পর শিক্ষার্থীদের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বিভিন্ন প্রশ্ন জিজ্ঞাসার মাধ্যমে পাঠ ঘোষনা করব।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8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6687" y="2133600"/>
            <a:ext cx="9906000" cy="37338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0170" tIns="60085" rIns="120170" bIns="60085" numCol="1" rtlCol="0" anchor="ctr" anchorCtr="0" compatLnSpc="1">
            <a:prstTxWarp prst="textPlain">
              <a:avLst/>
            </a:prstTxWarp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127000" h="12700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ct val="0"/>
              </a:spcBef>
            </a:pPr>
            <a:r>
              <a:rPr lang="en-US" sz="4700" b="1" spc="66" dirty="0" err="1" smtClean="0">
                <a:ln w="11430">
                  <a:noFill/>
                </a:ln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চিকিৎসায়</a:t>
            </a:r>
            <a:r>
              <a:rPr lang="en-US" sz="4700" b="1" spc="66" dirty="0" smtClean="0">
                <a:ln w="11430">
                  <a:noFill/>
                </a:ln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700" b="1" spc="66" dirty="0" err="1" smtClean="0">
                <a:ln w="11430">
                  <a:noFill/>
                </a:ln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আইসিটি</a:t>
            </a:r>
            <a:endParaRPr lang="en-US" sz="4700" b="1" spc="66" dirty="0">
              <a:ln w="11430">
                <a:noFill/>
              </a:ln>
              <a:solidFill>
                <a:schemeClr val="tx1"/>
              </a:solidFill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820487" y="5865812"/>
            <a:ext cx="100584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23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3352800"/>
            <a:ext cx="10668000" cy="228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টেলিমেডিসিন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 তা বলতে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আইসিটির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প্রতিরোধ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আইসিটির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40080" y="2133600"/>
            <a:ext cx="4739640" cy="82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0170" tIns="60085" rIns="120170" bIns="60085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buNone/>
            </a:pPr>
            <a:r>
              <a:rPr lang="en-US" sz="4000" b="1" dirty="0" err="1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b="1" dirty="0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dirty="0" smtClean="0">
                <a:ln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4000" b="1" dirty="0">
              <a:ln>
                <a:prstDash val="solid"/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EAFB3-639D-4B5C-9C75-5908CA2CEB8A}" type="datetime1">
              <a:rPr lang="en-US" smtClean="0"/>
              <a:pPr/>
              <a:t>10/27/2019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74AC-816D-4F58-812C-2E176D27206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7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900"/>
                            </p:stCondLst>
                            <p:childTnLst>
                              <p:par>
                                <p:cTn id="26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http://www.workforce.com/ext/resources/archive_images/2012/08/WF_20120809_NEWS02_120809931.jpg?1375206180"/>
          <p:cNvSpPr>
            <a:spLocks noChangeAspect="1" noChangeArrowheads="1"/>
          </p:cNvSpPr>
          <p:nvPr/>
        </p:nvSpPr>
        <p:spPr bwMode="auto">
          <a:xfrm>
            <a:off x="217806" y="-1297305"/>
            <a:ext cx="6760845" cy="272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617638"/>
              </p:ext>
            </p:extLst>
          </p:nvPr>
        </p:nvGraphicFramePr>
        <p:xfrm>
          <a:off x="3810000" y="2919591"/>
          <a:ext cx="4495800" cy="3793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0000" y="2919591"/>
                        <a:ext cx="4495800" cy="3793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52800" y="838200"/>
            <a:ext cx="5906097" cy="736897"/>
          </a:xfrm>
          <a:prstGeom prst="rect">
            <a:avLst/>
          </a:prstGeom>
          <a:noFill/>
        </p:spPr>
        <p:txBody>
          <a:bodyPr wrap="none" lIns="120170" tIns="60085" rIns="120170" bIns="60085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আমরা আরো একটি ভিডিও দেখি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0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http://www.workforce.com/ext/resources/archive_images/2012/08/WF_20120809_NEWS02_120809931.jpg?1375206180"/>
          <p:cNvSpPr>
            <a:spLocks noChangeAspect="1" noChangeArrowheads="1"/>
          </p:cNvSpPr>
          <p:nvPr/>
        </p:nvSpPr>
        <p:spPr bwMode="auto">
          <a:xfrm>
            <a:off x="217806" y="-1297305"/>
            <a:ext cx="6760845" cy="272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28800"/>
            <a:ext cx="5871122" cy="3914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828800"/>
            <a:ext cx="6477000" cy="39140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38800" y="457200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টেলিমেডিসিন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06485" y="7162800"/>
            <a:ext cx="10289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অর্থাৎ টেলিমেডিসিন হচ্ছে টেলিফোনের সাহায্যে চিকিৎসা সেবা নেওয়া।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http://www.workforce.com/ext/resources/archive_images/2012/08/WF_20120809_NEWS02_120809931.jpg?1375206180"/>
          <p:cNvSpPr>
            <a:spLocks noChangeAspect="1" noChangeArrowheads="1"/>
          </p:cNvSpPr>
          <p:nvPr/>
        </p:nvSpPr>
        <p:spPr bwMode="auto">
          <a:xfrm>
            <a:off x="217806" y="-1297305"/>
            <a:ext cx="6760845" cy="272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7643" y="4851400"/>
            <a:ext cx="9063043" cy="2463800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14800" y="5791200"/>
            <a:ext cx="523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টেলিমেডিসিন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কাকে বলে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?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9763823" y="1055479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1753012" y="1299240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726240" y="1379527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8899" y="1364119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1978677_66833.jpg"/>
          <p:cNvPicPr>
            <a:picLocks noChangeAspect="1"/>
          </p:cNvPicPr>
          <p:nvPr/>
        </p:nvPicPr>
        <p:blipFill>
          <a:blip r:embed="rId3"/>
          <a:srcRect l="18000"/>
          <a:stretch>
            <a:fillRect/>
          </a:stretch>
        </p:blipFill>
        <p:spPr>
          <a:xfrm>
            <a:off x="5593912" y="990600"/>
            <a:ext cx="2733374" cy="2216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92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carmentablog.com/wp-content/uploads/2014/08/hippocrates_examining_chil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5105400" cy="411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217806" y="-167259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431166" y="-148971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644526" y="-130683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http://www.dolphinimaging.com/managementimages/patientdatabase_big.jpg"/>
          <p:cNvSpPr>
            <a:spLocks noChangeAspect="1" noChangeArrowheads="1"/>
          </p:cNvSpPr>
          <p:nvPr/>
        </p:nvSpPr>
        <p:spPr bwMode="auto">
          <a:xfrm>
            <a:off x="857886" y="-1123950"/>
            <a:ext cx="6760845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170" tIns="60085" rIns="120170" bIns="6008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962400" y="5334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all" dirty="0" err="1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4000" b="1" cap="all" dirty="0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cap="all" dirty="0" err="1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000" b="1" cap="all" dirty="0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cap="all" dirty="0" err="1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পদ্ধতির</a:t>
            </a:r>
            <a:r>
              <a:rPr lang="bn-BD" sz="4000" b="1" cap="all" dirty="0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cap="all" dirty="0" err="1" smtClean="0">
                <a:ln w="9000" cmpd="sng">
                  <a:noFill/>
                  <a:prstDash val="solid"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সেকাল</a:t>
            </a:r>
            <a:endParaRPr lang="en-US" sz="4000" dirty="0">
              <a:ln w="9000" cmpd="sng">
                <a:noFill/>
                <a:prstDash val="solid"/>
              </a:ln>
              <a:effectLst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8170" r="6323" b="2941"/>
          <a:stretch/>
        </p:blipFill>
        <p:spPr>
          <a:xfrm>
            <a:off x="6400800" y="2057400"/>
            <a:ext cx="5483373" cy="40386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399</Words>
  <Application>Microsoft Office PowerPoint</Application>
  <PresentationFormat>Custom</PresentationFormat>
  <Paragraphs>100</Paragraphs>
  <Slides>23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Nikosh</vt:lpstr>
      <vt:lpstr>NikoshBAN</vt:lpstr>
      <vt:lpstr>Wingdings 2</vt:lpstr>
      <vt:lpstr>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Amiri</dc:creator>
  <cp:lastModifiedBy>Faruk Chowdhury</cp:lastModifiedBy>
  <cp:revision>156</cp:revision>
  <dcterms:created xsi:type="dcterms:W3CDTF">2015-04-14T14:24:17Z</dcterms:created>
  <dcterms:modified xsi:type="dcterms:W3CDTF">2019-10-27T12:50:11Z</dcterms:modified>
</cp:coreProperties>
</file>