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76" r:id="rId3"/>
    <p:sldId id="259" r:id="rId4"/>
    <p:sldId id="27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30508-26A0-4CFA-BE3E-EAFA77AC22A8}" type="doc">
      <dgm:prSet loTypeId="urn:microsoft.com/office/officeart/2005/8/layout/radial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2231F3-7D6F-4614-B86F-0816783CE64F}">
      <dgm:prSet phldrT="[Text]" custT="1"/>
      <dgm:spPr>
        <a:solidFill>
          <a:schemeClr val="accent6">
            <a:lumMod val="75000"/>
          </a:schemeClr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মূলনীতি</a:t>
          </a:r>
          <a:endParaRPr lang="en-US" sz="2400" dirty="0"/>
        </a:p>
      </dgm:t>
    </dgm:pt>
    <dgm:pt modelId="{0BC6B641-AE6F-48E9-966C-125BF5709F2D}" type="parTrans" cxnId="{902211A1-1119-46BB-B7A2-528925392E4A}">
      <dgm:prSet/>
      <dgm:spPr/>
      <dgm:t>
        <a:bodyPr/>
        <a:lstStyle/>
        <a:p>
          <a:endParaRPr lang="en-US"/>
        </a:p>
      </dgm:t>
    </dgm:pt>
    <dgm:pt modelId="{A557C928-5DC4-4310-9E63-FAE53D4D4ED2}" type="sibTrans" cxnId="{902211A1-1119-46BB-B7A2-528925392E4A}">
      <dgm:prSet/>
      <dgm:spPr/>
      <dgm:t>
        <a:bodyPr/>
        <a:lstStyle/>
        <a:p>
          <a:endParaRPr lang="en-US"/>
        </a:p>
      </dgm:t>
    </dgm:pt>
    <dgm:pt modelId="{B9BE7D55-6C12-408E-81B7-0BDD2ECADD7E}">
      <dgm:prSet phldrT="[Text]" custT="1"/>
      <dgm:spPr>
        <a:solidFill>
          <a:schemeClr val="accent2">
            <a:lumMod val="75000"/>
          </a:schemeClr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জাতীয়তাবাদ</a:t>
          </a:r>
          <a:endParaRPr lang="en-US" sz="1800" dirty="0"/>
        </a:p>
      </dgm:t>
    </dgm:pt>
    <dgm:pt modelId="{9B9D9FFA-F6D5-46BE-91F9-E4E6209AD063}" type="parTrans" cxnId="{FE71D380-4CF7-4A1E-AF13-570D1ECCA78A}">
      <dgm:prSet/>
      <dgm:spPr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98C0B77F-C244-47E9-9D13-F920705C1A49}" type="sibTrans" cxnId="{FE71D380-4CF7-4A1E-AF13-570D1ECCA78A}">
      <dgm:prSet/>
      <dgm:spPr/>
      <dgm:t>
        <a:bodyPr/>
        <a:lstStyle/>
        <a:p>
          <a:endParaRPr lang="en-US"/>
        </a:p>
      </dgm:t>
    </dgm:pt>
    <dgm:pt modelId="{0B87D4E1-B8ED-4321-B59F-E53E367B2450}">
      <dgm:prSet phldrT="[Text]" custT="1"/>
      <dgm:spPr>
        <a:solidFill>
          <a:schemeClr val="accent3">
            <a:lumMod val="75000"/>
          </a:schemeClr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smtClean="0">
              <a:latin typeface="NikoshBAN" pitchFamily="2" charset="0"/>
              <a:cs typeface="NikoshBAN" pitchFamily="2" charset="0"/>
            </a:rPr>
            <a:t>সমাজতন্ত্র </a:t>
          </a:r>
          <a:endParaRPr lang="en-US" sz="2400" dirty="0"/>
        </a:p>
      </dgm:t>
    </dgm:pt>
    <dgm:pt modelId="{AC832A39-98F9-49E8-A2A1-64382254069A}" type="parTrans" cxnId="{0B9FC9E5-195F-48C9-BBE0-3FA9F714A041}">
      <dgm:prSet/>
      <dgm:spPr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48AB8D0B-0685-451B-B6AE-C1D1008F84EC}" type="sibTrans" cxnId="{0B9FC9E5-195F-48C9-BBE0-3FA9F714A041}">
      <dgm:prSet/>
      <dgm:spPr/>
      <dgm:t>
        <a:bodyPr/>
        <a:lstStyle/>
        <a:p>
          <a:endParaRPr lang="en-US"/>
        </a:p>
      </dgm:t>
    </dgm:pt>
    <dgm:pt modelId="{EE99FF69-6FC3-427D-AA9B-8F5755E249D5}">
      <dgm:prSet phldrT="[Text]" custT="1"/>
      <dgm:spPr>
        <a:solidFill>
          <a:srgbClr val="7030A0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গণতন্ত্র </a:t>
          </a:r>
          <a:endParaRPr lang="en-US" sz="2400" dirty="0"/>
        </a:p>
      </dgm:t>
    </dgm:pt>
    <dgm:pt modelId="{CC1D8AE1-6702-4903-8036-83A9AB06D685}" type="parTrans" cxnId="{5BAFAB64-2C98-486B-989C-5B89F005B6CD}">
      <dgm:prSet/>
      <dgm:spPr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DF9B661F-07D6-40B7-ACA9-D6093B28381A}" type="sibTrans" cxnId="{5BAFAB64-2C98-486B-989C-5B89F005B6CD}">
      <dgm:prSet/>
      <dgm:spPr/>
      <dgm:t>
        <a:bodyPr/>
        <a:lstStyle/>
        <a:p>
          <a:endParaRPr lang="en-US"/>
        </a:p>
      </dgm:t>
    </dgm:pt>
    <dgm:pt modelId="{83C4BEA2-4A4B-46AF-A9DB-AD7FA9B13E7E}">
      <dgm:prSet phldrT="[Text]" custT="1"/>
      <dgm:spPr>
        <a:solidFill>
          <a:srgbClr val="0000CC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ধর্মনিরপেক্ষতা </a:t>
          </a:r>
          <a:endParaRPr lang="en-US" sz="1800" dirty="0"/>
        </a:p>
      </dgm:t>
    </dgm:pt>
    <dgm:pt modelId="{7D179B11-D805-414E-BE31-DD12B3582A83}" type="parTrans" cxnId="{96611474-5E95-4571-B6FC-63D71FF79746}">
      <dgm:prSet/>
      <dgm:spPr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9E5E39EA-A51F-41DB-909E-9150FB2F38C3}" type="sibTrans" cxnId="{96611474-5E95-4571-B6FC-63D71FF79746}">
      <dgm:prSet/>
      <dgm:spPr/>
      <dgm:t>
        <a:bodyPr/>
        <a:lstStyle/>
        <a:p>
          <a:endParaRPr lang="en-US"/>
        </a:p>
      </dgm:t>
    </dgm:pt>
    <dgm:pt modelId="{A99A6E4D-FFBE-4F93-A640-851C0387BFC0}" type="pres">
      <dgm:prSet presAssocID="{8CA30508-26A0-4CFA-BE3E-EAFA77AC22A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CF2316-32E2-4AD3-99C7-6D94D208B872}" type="pres">
      <dgm:prSet presAssocID="{242231F3-7D6F-4614-B86F-0816783CE64F}" presName="centerShape" presStyleLbl="node0" presStyleIdx="0" presStyleCnt="1" custScaleX="129237" custScaleY="117322" custLinFactNeighborY="-900"/>
      <dgm:spPr/>
      <dgm:t>
        <a:bodyPr/>
        <a:lstStyle/>
        <a:p>
          <a:endParaRPr lang="en-US"/>
        </a:p>
      </dgm:t>
    </dgm:pt>
    <dgm:pt modelId="{BB2E39BF-0D9A-4495-8424-BA9F2BEA24F1}" type="pres">
      <dgm:prSet presAssocID="{9B9D9FFA-F6D5-46BE-91F9-E4E6209AD063}" presName="Name9" presStyleLbl="parChTrans1D2" presStyleIdx="0" presStyleCnt="4" custScaleX="1205424"/>
      <dgm:spPr/>
      <dgm:t>
        <a:bodyPr/>
        <a:lstStyle/>
        <a:p>
          <a:endParaRPr lang="en-US"/>
        </a:p>
      </dgm:t>
    </dgm:pt>
    <dgm:pt modelId="{D1E07146-16BA-4E28-9B3E-5BBC7D85E252}" type="pres">
      <dgm:prSet presAssocID="{9B9D9FFA-F6D5-46BE-91F9-E4E6209AD06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0C00D10E-578A-483A-A5F5-A56F27D25BAD}" type="pres">
      <dgm:prSet presAssocID="{B9BE7D55-6C12-408E-81B7-0BDD2ECADD7E}" presName="node" presStyleLbl="node1" presStyleIdx="0" presStyleCnt="4" custScaleX="120420" custScaleY="118415" custRadScaleRad="106723" custRadScaleInc="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73EA3-2548-46D3-A652-F995EF1040A3}" type="pres">
      <dgm:prSet presAssocID="{AC832A39-98F9-49E8-A2A1-64382254069A}" presName="Name9" presStyleLbl="parChTrans1D2" presStyleIdx="1" presStyleCnt="4" custScaleX="2000000"/>
      <dgm:spPr/>
      <dgm:t>
        <a:bodyPr/>
        <a:lstStyle/>
        <a:p>
          <a:endParaRPr lang="en-US"/>
        </a:p>
      </dgm:t>
    </dgm:pt>
    <dgm:pt modelId="{ECD3C788-EFD3-4CEA-9233-011B939CC940}" type="pres">
      <dgm:prSet presAssocID="{AC832A39-98F9-49E8-A2A1-64382254069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FF9FE14-BFE3-450E-82B1-BCA77D3D6E0C}" type="pres">
      <dgm:prSet presAssocID="{0B87D4E1-B8ED-4321-B59F-E53E367B2450}" presName="node" presStyleLbl="node1" presStyleIdx="1" presStyleCnt="4" custScaleX="116434" custScaleY="112341" custRadScaleRad="111548" custRadScaleInc="-2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BBE67-891D-4A17-91F3-A3523AD3F7E3}" type="pres">
      <dgm:prSet presAssocID="{CC1D8AE1-6702-4903-8036-83A9AB06D685}" presName="Name9" presStyleLbl="parChTrans1D2" presStyleIdx="2" presStyleCnt="4" custScaleX="215129"/>
      <dgm:spPr/>
      <dgm:t>
        <a:bodyPr/>
        <a:lstStyle/>
        <a:p>
          <a:endParaRPr lang="en-US"/>
        </a:p>
      </dgm:t>
    </dgm:pt>
    <dgm:pt modelId="{3BDEFE28-BE84-4C24-9A64-9EA3366F32C7}" type="pres">
      <dgm:prSet presAssocID="{CC1D8AE1-6702-4903-8036-83A9AB06D685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93B5648-5BEC-4CB1-9013-4C379210A3C7}" type="pres">
      <dgm:prSet presAssocID="{EE99FF69-6FC3-427D-AA9B-8F5755E249D5}" presName="node" presStyleLbl="node1" presStyleIdx="2" presStyleCnt="4" custScaleX="125127" custScaleY="117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716A1-79B9-4016-A8C4-7D423BE64647}" type="pres">
      <dgm:prSet presAssocID="{7D179B11-D805-414E-BE31-DD12B3582A83}" presName="Name9" presStyleLbl="parChTrans1D2" presStyleIdx="3" presStyleCnt="4" custScaleX="2000000"/>
      <dgm:spPr/>
      <dgm:t>
        <a:bodyPr/>
        <a:lstStyle/>
        <a:p>
          <a:endParaRPr lang="en-US"/>
        </a:p>
      </dgm:t>
    </dgm:pt>
    <dgm:pt modelId="{00F885AC-8A3D-4F66-BF4A-4C6D6FF27952}" type="pres">
      <dgm:prSet presAssocID="{7D179B11-D805-414E-BE31-DD12B3582A8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D6DEA34-44CB-473D-90E6-8A2511A9B253}" type="pres">
      <dgm:prSet presAssocID="{83C4BEA2-4A4B-46AF-A9DB-AD7FA9B13E7E}" presName="node" presStyleLbl="node1" presStyleIdx="3" presStyleCnt="4" custScaleX="136618" custScaleY="128027" custRadScaleRad="120593" custRadScaleInc="5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D98A31-C2EA-4C2F-B5C9-66380F5CD03E}" type="presOf" srcId="{EE99FF69-6FC3-427D-AA9B-8F5755E249D5}" destId="{693B5648-5BEC-4CB1-9013-4C379210A3C7}" srcOrd="0" destOrd="0" presId="urn:microsoft.com/office/officeart/2005/8/layout/radial1"/>
    <dgm:cxn modelId="{A22CB38E-104F-4F44-84D5-CFC9B05333A1}" type="presOf" srcId="{9B9D9FFA-F6D5-46BE-91F9-E4E6209AD063}" destId="{BB2E39BF-0D9A-4495-8424-BA9F2BEA24F1}" srcOrd="0" destOrd="0" presId="urn:microsoft.com/office/officeart/2005/8/layout/radial1"/>
    <dgm:cxn modelId="{6C122F48-0539-4D16-B0F8-963986BA1DFD}" type="presOf" srcId="{B9BE7D55-6C12-408E-81B7-0BDD2ECADD7E}" destId="{0C00D10E-578A-483A-A5F5-A56F27D25BAD}" srcOrd="0" destOrd="0" presId="urn:microsoft.com/office/officeart/2005/8/layout/radial1"/>
    <dgm:cxn modelId="{902211A1-1119-46BB-B7A2-528925392E4A}" srcId="{8CA30508-26A0-4CFA-BE3E-EAFA77AC22A8}" destId="{242231F3-7D6F-4614-B86F-0816783CE64F}" srcOrd="0" destOrd="0" parTransId="{0BC6B641-AE6F-48E9-966C-125BF5709F2D}" sibTransId="{A557C928-5DC4-4310-9E63-FAE53D4D4ED2}"/>
    <dgm:cxn modelId="{6719C93A-A923-440D-9257-19CA33B61921}" type="presOf" srcId="{0B87D4E1-B8ED-4321-B59F-E53E367B2450}" destId="{3FF9FE14-BFE3-450E-82B1-BCA77D3D6E0C}" srcOrd="0" destOrd="0" presId="urn:microsoft.com/office/officeart/2005/8/layout/radial1"/>
    <dgm:cxn modelId="{40022C73-B1CB-4961-8E6F-4A10E28EEF84}" type="presOf" srcId="{242231F3-7D6F-4614-B86F-0816783CE64F}" destId="{45CF2316-32E2-4AD3-99C7-6D94D208B872}" srcOrd="0" destOrd="0" presId="urn:microsoft.com/office/officeart/2005/8/layout/radial1"/>
    <dgm:cxn modelId="{23A39F96-A2FA-44D3-9EFC-471982717680}" type="presOf" srcId="{9B9D9FFA-F6D5-46BE-91F9-E4E6209AD063}" destId="{D1E07146-16BA-4E28-9B3E-5BBC7D85E252}" srcOrd="1" destOrd="0" presId="urn:microsoft.com/office/officeart/2005/8/layout/radial1"/>
    <dgm:cxn modelId="{D922799A-E168-456C-AAEF-C9701FD40D0F}" type="presOf" srcId="{CC1D8AE1-6702-4903-8036-83A9AB06D685}" destId="{C2FBBE67-891D-4A17-91F3-A3523AD3F7E3}" srcOrd="0" destOrd="0" presId="urn:microsoft.com/office/officeart/2005/8/layout/radial1"/>
    <dgm:cxn modelId="{080165E0-CD68-4EEF-B1A6-535688FC180E}" type="presOf" srcId="{83C4BEA2-4A4B-46AF-A9DB-AD7FA9B13E7E}" destId="{5D6DEA34-44CB-473D-90E6-8A2511A9B253}" srcOrd="0" destOrd="0" presId="urn:microsoft.com/office/officeart/2005/8/layout/radial1"/>
    <dgm:cxn modelId="{20F4F75E-BA04-4111-A456-A7E80BE4543C}" type="presOf" srcId="{CC1D8AE1-6702-4903-8036-83A9AB06D685}" destId="{3BDEFE28-BE84-4C24-9A64-9EA3366F32C7}" srcOrd="1" destOrd="0" presId="urn:microsoft.com/office/officeart/2005/8/layout/radial1"/>
    <dgm:cxn modelId="{FE71D380-4CF7-4A1E-AF13-570D1ECCA78A}" srcId="{242231F3-7D6F-4614-B86F-0816783CE64F}" destId="{B9BE7D55-6C12-408E-81B7-0BDD2ECADD7E}" srcOrd="0" destOrd="0" parTransId="{9B9D9FFA-F6D5-46BE-91F9-E4E6209AD063}" sibTransId="{98C0B77F-C244-47E9-9D13-F920705C1A49}"/>
    <dgm:cxn modelId="{5BAFAB64-2C98-486B-989C-5B89F005B6CD}" srcId="{242231F3-7D6F-4614-B86F-0816783CE64F}" destId="{EE99FF69-6FC3-427D-AA9B-8F5755E249D5}" srcOrd="2" destOrd="0" parTransId="{CC1D8AE1-6702-4903-8036-83A9AB06D685}" sibTransId="{DF9B661F-07D6-40B7-ACA9-D6093B28381A}"/>
    <dgm:cxn modelId="{5ADEE8F8-1A6A-456E-AB90-ACFBCE872A69}" type="presOf" srcId="{AC832A39-98F9-49E8-A2A1-64382254069A}" destId="{ECD3C788-EFD3-4CEA-9233-011B939CC940}" srcOrd="1" destOrd="0" presId="urn:microsoft.com/office/officeart/2005/8/layout/radial1"/>
    <dgm:cxn modelId="{D640955C-D763-466B-84BE-892393084B84}" type="presOf" srcId="{7D179B11-D805-414E-BE31-DD12B3582A83}" destId="{00F885AC-8A3D-4F66-BF4A-4C6D6FF27952}" srcOrd="1" destOrd="0" presId="urn:microsoft.com/office/officeart/2005/8/layout/radial1"/>
    <dgm:cxn modelId="{50EE7BB1-366F-4B1F-AB02-BCBE0F8EF1CC}" type="presOf" srcId="{8CA30508-26A0-4CFA-BE3E-EAFA77AC22A8}" destId="{A99A6E4D-FFBE-4F93-A640-851C0387BFC0}" srcOrd="0" destOrd="0" presId="urn:microsoft.com/office/officeart/2005/8/layout/radial1"/>
    <dgm:cxn modelId="{96611474-5E95-4571-B6FC-63D71FF79746}" srcId="{242231F3-7D6F-4614-B86F-0816783CE64F}" destId="{83C4BEA2-4A4B-46AF-A9DB-AD7FA9B13E7E}" srcOrd="3" destOrd="0" parTransId="{7D179B11-D805-414E-BE31-DD12B3582A83}" sibTransId="{9E5E39EA-A51F-41DB-909E-9150FB2F38C3}"/>
    <dgm:cxn modelId="{0B9FC9E5-195F-48C9-BBE0-3FA9F714A041}" srcId="{242231F3-7D6F-4614-B86F-0816783CE64F}" destId="{0B87D4E1-B8ED-4321-B59F-E53E367B2450}" srcOrd="1" destOrd="0" parTransId="{AC832A39-98F9-49E8-A2A1-64382254069A}" sibTransId="{48AB8D0B-0685-451B-B6AE-C1D1008F84EC}"/>
    <dgm:cxn modelId="{CB2BCF1D-81C3-4901-B621-7014E9AC8B21}" type="presOf" srcId="{7D179B11-D805-414E-BE31-DD12B3582A83}" destId="{0E2716A1-79B9-4016-A8C4-7D423BE64647}" srcOrd="0" destOrd="0" presId="urn:microsoft.com/office/officeart/2005/8/layout/radial1"/>
    <dgm:cxn modelId="{83AE175F-808E-419A-8987-F847F8EC2367}" type="presOf" srcId="{AC832A39-98F9-49E8-A2A1-64382254069A}" destId="{69773EA3-2548-46D3-A652-F995EF1040A3}" srcOrd="0" destOrd="0" presId="urn:microsoft.com/office/officeart/2005/8/layout/radial1"/>
    <dgm:cxn modelId="{1659EA3A-FF52-4A41-91D5-CC0CCCBC4C55}" type="presParOf" srcId="{A99A6E4D-FFBE-4F93-A640-851C0387BFC0}" destId="{45CF2316-32E2-4AD3-99C7-6D94D208B872}" srcOrd="0" destOrd="0" presId="urn:microsoft.com/office/officeart/2005/8/layout/radial1"/>
    <dgm:cxn modelId="{B98D6449-919B-4015-813D-9D92F7A8DE28}" type="presParOf" srcId="{A99A6E4D-FFBE-4F93-A640-851C0387BFC0}" destId="{BB2E39BF-0D9A-4495-8424-BA9F2BEA24F1}" srcOrd="1" destOrd="0" presId="urn:microsoft.com/office/officeart/2005/8/layout/radial1"/>
    <dgm:cxn modelId="{F048D74D-938A-4AE9-913A-49634EBBFB92}" type="presParOf" srcId="{BB2E39BF-0D9A-4495-8424-BA9F2BEA24F1}" destId="{D1E07146-16BA-4E28-9B3E-5BBC7D85E252}" srcOrd="0" destOrd="0" presId="urn:microsoft.com/office/officeart/2005/8/layout/radial1"/>
    <dgm:cxn modelId="{A06845A3-B240-41DF-9093-59621DBD6C9C}" type="presParOf" srcId="{A99A6E4D-FFBE-4F93-A640-851C0387BFC0}" destId="{0C00D10E-578A-483A-A5F5-A56F27D25BAD}" srcOrd="2" destOrd="0" presId="urn:microsoft.com/office/officeart/2005/8/layout/radial1"/>
    <dgm:cxn modelId="{CEE2B046-B16C-41CC-AC1B-A254B0B35DDC}" type="presParOf" srcId="{A99A6E4D-FFBE-4F93-A640-851C0387BFC0}" destId="{69773EA3-2548-46D3-A652-F995EF1040A3}" srcOrd="3" destOrd="0" presId="urn:microsoft.com/office/officeart/2005/8/layout/radial1"/>
    <dgm:cxn modelId="{359CA5B8-B659-4A96-9FFA-43A1EA3DEB49}" type="presParOf" srcId="{69773EA3-2548-46D3-A652-F995EF1040A3}" destId="{ECD3C788-EFD3-4CEA-9233-011B939CC940}" srcOrd="0" destOrd="0" presId="urn:microsoft.com/office/officeart/2005/8/layout/radial1"/>
    <dgm:cxn modelId="{961C6545-DEE2-4E06-88F4-E60975693596}" type="presParOf" srcId="{A99A6E4D-FFBE-4F93-A640-851C0387BFC0}" destId="{3FF9FE14-BFE3-450E-82B1-BCA77D3D6E0C}" srcOrd="4" destOrd="0" presId="urn:microsoft.com/office/officeart/2005/8/layout/radial1"/>
    <dgm:cxn modelId="{0E7739C0-1209-4C94-AE41-9FDA2920B777}" type="presParOf" srcId="{A99A6E4D-FFBE-4F93-A640-851C0387BFC0}" destId="{C2FBBE67-891D-4A17-91F3-A3523AD3F7E3}" srcOrd="5" destOrd="0" presId="urn:microsoft.com/office/officeart/2005/8/layout/radial1"/>
    <dgm:cxn modelId="{CF8B162D-3584-4DB0-A31D-7248D64C422B}" type="presParOf" srcId="{C2FBBE67-891D-4A17-91F3-A3523AD3F7E3}" destId="{3BDEFE28-BE84-4C24-9A64-9EA3366F32C7}" srcOrd="0" destOrd="0" presId="urn:microsoft.com/office/officeart/2005/8/layout/radial1"/>
    <dgm:cxn modelId="{3A86A8F4-5685-4033-9587-71BC58BCB3EC}" type="presParOf" srcId="{A99A6E4D-FFBE-4F93-A640-851C0387BFC0}" destId="{693B5648-5BEC-4CB1-9013-4C379210A3C7}" srcOrd="6" destOrd="0" presId="urn:microsoft.com/office/officeart/2005/8/layout/radial1"/>
    <dgm:cxn modelId="{41D11E48-D2F3-4832-86DB-5251D3E02006}" type="presParOf" srcId="{A99A6E4D-FFBE-4F93-A640-851C0387BFC0}" destId="{0E2716A1-79B9-4016-A8C4-7D423BE64647}" srcOrd="7" destOrd="0" presId="urn:microsoft.com/office/officeart/2005/8/layout/radial1"/>
    <dgm:cxn modelId="{3B8B49D0-D036-48FE-86FA-2459604F911A}" type="presParOf" srcId="{0E2716A1-79B9-4016-A8C4-7D423BE64647}" destId="{00F885AC-8A3D-4F66-BF4A-4C6D6FF27952}" srcOrd="0" destOrd="0" presId="urn:microsoft.com/office/officeart/2005/8/layout/radial1"/>
    <dgm:cxn modelId="{3280284C-2383-4C2E-8A79-AD40A1A18B2B}" type="presParOf" srcId="{A99A6E4D-FFBE-4F93-A640-851C0387BFC0}" destId="{5D6DEA34-44CB-473D-90E6-8A2511A9B25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F2316-32E2-4AD3-99C7-6D94D208B872}">
      <dsp:nvSpPr>
        <dsp:cNvPr id="0" name=""/>
        <dsp:cNvSpPr/>
      </dsp:nvSpPr>
      <dsp:spPr>
        <a:xfrm>
          <a:off x="2960221" y="1369716"/>
          <a:ext cx="1463305" cy="1328396"/>
        </a:xfrm>
        <a:prstGeom prst="ellipse">
          <a:avLst/>
        </a:prstGeom>
        <a:solidFill>
          <a:schemeClr val="accent6">
            <a:lumMod val="75000"/>
          </a:schemeClr>
        </a:solidFill>
        <a:ln w="57150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মূলনীতি</a:t>
          </a:r>
          <a:endParaRPr lang="en-US" sz="2400" kern="1200" dirty="0"/>
        </a:p>
      </dsp:txBody>
      <dsp:txXfrm>
        <a:off x="3174517" y="1564255"/>
        <a:ext cx="1034713" cy="939318"/>
      </dsp:txXfrm>
    </dsp:sp>
    <dsp:sp modelId="{BB2E39BF-0D9A-4495-8424-BA9F2BEA24F1}">
      <dsp:nvSpPr>
        <dsp:cNvPr id="0" name=""/>
        <dsp:cNvSpPr/>
      </dsp:nvSpPr>
      <dsp:spPr>
        <a:xfrm rot="16225469">
          <a:off x="3640632" y="1299132"/>
          <a:ext cx="113164" cy="28036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113164" y="14018"/>
              </a:lnTo>
            </a:path>
          </a:pathLst>
        </a:custGeom>
        <a:noFill/>
        <a:ln w="571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63111" y="1310321"/>
        <a:ext cx="68205" cy="5658"/>
      </dsp:txXfrm>
    </dsp:sp>
    <dsp:sp modelId="{0C00D10E-578A-483A-A5F5-A56F27D25BAD}">
      <dsp:nvSpPr>
        <dsp:cNvPr id="0" name=""/>
        <dsp:cNvSpPr/>
      </dsp:nvSpPr>
      <dsp:spPr>
        <a:xfrm>
          <a:off x="3020863" y="-84183"/>
          <a:ext cx="1363473" cy="1340771"/>
        </a:xfrm>
        <a:prstGeom prst="ellipse">
          <a:avLst/>
        </a:prstGeom>
        <a:solidFill>
          <a:schemeClr val="accent2">
            <a:lumMod val="75000"/>
          </a:schemeClr>
        </a:solidFill>
        <a:ln w="57150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জাতীয়তাবাদ</a:t>
          </a:r>
          <a:endParaRPr lang="en-US" sz="1800" kern="1200" dirty="0"/>
        </a:p>
      </dsp:txBody>
      <dsp:txXfrm>
        <a:off x="3220539" y="112168"/>
        <a:ext cx="964121" cy="948069"/>
      </dsp:txXfrm>
    </dsp:sp>
    <dsp:sp modelId="{69773EA3-2548-46D3-A652-F995EF1040A3}">
      <dsp:nvSpPr>
        <dsp:cNvPr id="0" name=""/>
        <dsp:cNvSpPr/>
      </dsp:nvSpPr>
      <dsp:spPr>
        <a:xfrm rot="21577013">
          <a:off x="4423504" y="2014157"/>
          <a:ext cx="253284" cy="28036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253284" y="14018"/>
              </a:lnTo>
            </a:path>
          </a:pathLst>
        </a:custGeom>
        <a:noFill/>
        <a:ln w="571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23504" y="2021843"/>
        <a:ext cx="253284" cy="12664"/>
      </dsp:txXfrm>
    </dsp:sp>
    <dsp:sp modelId="{3FF9FE14-BFE3-450E-82B1-BCA77D3D6E0C}">
      <dsp:nvSpPr>
        <dsp:cNvPr id="0" name=""/>
        <dsp:cNvSpPr/>
      </dsp:nvSpPr>
      <dsp:spPr>
        <a:xfrm>
          <a:off x="4676769" y="1386921"/>
          <a:ext cx="1318341" cy="1271997"/>
        </a:xfrm>
        <a:prstGeom prst="ellipse">
          <a:avLst/>
        </a:prstGeom>
        <a:solidFill>
          <a:schemeClr val="accent3">
            <a:lumMod val="75000"/>
          </a:schemeClr>
        </a:solidFill>
        <a:ln w="57150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smtClean="0">
              <a:latin typeface="NikoshBAN" pitchFamily="2" charset="0"/>
              <a:cs typeface="NikoshBAN" pitchFamily="2" charset="0"/>
            </a:rPr>
            <a:t>সমাজতন্ত্র </a:t>
          </a:r>
          <a:endParaRPr lang="en-US" sz="2400" kern="1200" dirty="0"/>
        </a:p>
      </dsp:txBody>
      <dsp:txXfrm>
        <a:off x="4869836" y="1573201"/>
        <a:ext cx="932207" cy="899437"/>
      </dsp:txXfrm>
    </dsp:sp>
    <dsp:sp modelId="{C2FBBE67-891D-4A17-91F3-A3523AD3F7E3}">
      <dsp:nvSpPr>
        <dsp:cNvPr id="0" name=""/>
        <dsp:cNvSpPr/>
      </dsp:nvSpPr>
      <dsp:spPr>
        <a:xfrm rot="5400000">
          <a:off x="3605721" y="2770246"/>
          <a:ext cx="172304" cy="28036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172304" y="14018"/>
              </a:lnTo>
            </a:path>
          </a:pathLst>
        </a:custGeom>
        <a:noFill/>
        <a:ln w="571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82607" y="2779957"/>
        <a:ext cx="18533" cy="8615"/>
      </dsp:txXfrm>
    </dsp:sp>
    <dsp:sp modelId="{693B5648-5BEC-4CB1-9013-4C379210A3C7}">
      <dsp:nvSpPr>
        <dsp:cNvPr id="0" name=""/>
        <dsp:cNvSpPr/>
      </dsp:nvSpPr>
      <dsp:spPr>
        <a:xfrm>
          <a:off x="2983489" y="2870416"/>
          <a:ext cx="1416769" cy="1328565"/>
        </a:xfrm>
        <a:prstGeom prst="ellipse">
          <a:avLst/>
        </a:prstGeom>
        <a:solidFill>
          <a:srgbClr val="7030A0"/>
        </a:solidFill>
        <a:ln w="57150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গণতন্ত্র </a:t>
          </a:r>
          <a:endParaRPr lang="en-US" sz="2400" kern="1200" dirty="0"/>
        </a:p>
      </dsp:txBody>
      <dsp:txXfrm>
        <a:off x="3190970" y="3064980"/>
        <a:ext cx="1001807" cy="939437"/>
      </dsp:txXfrm>
    </dsp:sp>
    <dsp:sp modelId="{0E2716A1-79B9-4016-A8C4-7D423BE64647}">
      <dsp:nvSpPr>
        <dsp:cNvPr id="0" name=""/>
        <dsp:cNvSpPr/>
      </dsp:nvSpPr>
      <dsp:spPr>
        <a:xfrm rot="10895720">
          <a:off x="2688703" y="1995743"/>
          <a:ext cx="271914" cy="28036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271914" y="14018"/>
              </a:lnTo>
            </a:path>
          </a:pathLst>
        </a:custGeom>
        <a:noFill/>
        <a:ln w="571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88703" y="2002963"/>
        <a:ext cx="271914" cy="13595"/>
      </dsp:txXfrm>
    </dsp:sp>
    <dsp:sp modelId="{5D6DEA34-44CB-473D-90E6-8A2511A9B253}">
      <dsp:nvSpPr>
        <dsp:cNvPr id="0" name=""/>
        <dsp:cNvSpPr/>
      </dsp:nvSpPr>
      <dsp:spPr>
        <a:xfrm>
          <a:off x="1142219" y="1259642"/>
          <a:ext cx="1546877" cy="1449605"/>
        </a:xfrm>
        <a:prstGeom prst="ellipse">
          <a:avLst/>
        </a:prstGeom>
        <a:solidFill>
          <a:srgbClr val="0000CC"/>
        </a:solidFill>
        <a:ln w="57150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ধর্মনিরপেক্ষতা </a:t>
          </a:r>
          <a:endParaRPr lang="en-US" sz="1800" kern="1200" dirty="0"/>
        </a:p>
      </dsp:txBody>
      <dsp:txXfrm>
        <a:off x="1368754" y="1471932"/>
        <a:ext cx="1093807" cy="1025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DDC92-F5AE-4BFE-8222-D2BC52A76661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8115B-FC42-4F77-984F-75E7488B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8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09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33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6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57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06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46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68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5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09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92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03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17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56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84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9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1F49AE8-CD8B-4530-BA37-321F4477AC8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897B125-7E12-4E94-A5C7-502310548B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16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9AE8-CD8B-4530-BA37-321F4477AC8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B125-7E12-4E94-A5C7-50231054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9AE8-CD8B-4530-BA37-321F4477AC8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B125-7E12-4E94-A5C7-502310548B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704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9AE8-CD8B-4530-BA37-321F4477AC8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B125-7E12-4E94-A5C7-502310548B3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987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9AE8-CD8B-4530-BA37-321F4477AC8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B125-7E12-4E94-A5C7-50231054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1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9AE8-CD8B-4530-BA37-321F4477AC8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B125-7E12-4E94-A5C7-502310548B3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900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9AE8-CD8B-4530-BA37-321F4477AC8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B125-7E12-4E94-A5C7-502310548B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735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9AE8-CD8B-4530-BA37-321F4477AC8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B125-7E12-4E94-A5C7-502310548B3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699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9AE8-CD8B-4530-BA37-321F4477AC8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B125-7E12-4E94-A5C7-502310548B3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03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9AE8-CD8B-4530-BA37-321F4477AC8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B125-7E12-4E94-A5C7-50231054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4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9AE8-CD8B-4530-BA37-321F4477AC8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B125-7E12-4E94-A5C7-502310548B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13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9AE8-CD8B-4530-BA37-321F4477AC8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B125-7E12-4E94-A5C7-50231054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3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9AE8-CD8B-4530-BA37-321F4477AC8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B125-7E12-4E94-A5C7-502310548B3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17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9AE8-CD8B-4530-BA37-321F4477AC8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B125-7E12-4E94-A5C7-502310548B3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78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9AE8-CD8B-4530-BA37-321F4477AC8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B125-7E12-4E94-A5C7-50231054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4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9AE8-CD8B-4530-BA37-321F4477AC8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B125-7E12-4E94-A5C7-502310548B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79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9AE8-CD8B-4530-BA37-321F4477AC8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B125-7E12-4E94-A5C7-50231054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6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F49AE8-CD8B-4530-BA37-321F4477AC8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97B125-7E12-4E94-A5C7-50231054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9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8.png"/><Relationship Id="rId4" Type="http://schemas.openxmlformats.org/officeDocument/2006/relationships/hyperlink" Target="mailto:mozahid.touch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8.pn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4576_188381904556037_132342213493340_505113_508659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8" y="1619793"/>
            <a:ext cx="10907486" cy="46503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804852" y="619541"/>
            <a:ext cx="8734697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 err="1" smtClean="0">
                <a:ln w="11430"/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11430"/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143691" y="143691"/>
            <a:ext cx="11913326" cy="6557556"/>
          </a:xfrm>
          <a:prstGeom prst="frame">
            <a:avLst>
              <a:gd name="adj1" fmla="val 2696"/>
            </a:avLst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899" y="619541"/>
            <a:ext cx="747576" cy="8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2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Delower\Desktop\content\benqt60_1339860287_7-gita-012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27"/>
          <a:stretch/>
        </p:blipFill>
        <p:spPr bwMode="auto">
          <a:xfrm>
            <a:off x="2133601" y="1227909"/>
            <a:ext cx="2895600" cy="18770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 descr="C:\Documents and Settings\Delower\Desktop\content\250px-Varna49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0" y="1227909"/>
            <a:ext cx="2826657" cy="187732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 descr="Justice-statue-old-bailey-01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C0D2EA"/>
              </a:clrFrom>
              <a:clrTo>
                <a:srgbClr val="C0D2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2725" y="3472720"/>
            <a:ext cx="2383970" cy="15448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Sanjaya_in_Kaurava_Sabh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87583" y="3429000"/>
            <a:ext cx="2338251" cy="158852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 descr="socialis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1116" y="3472720"/>
            <a:ext cx="2180111" cy="154480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2239918" y="5192341"/>
            <a:ext cx="7712164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শোষণমুক্ত ও ন্যায় ভিত্তিক সমাজ প্রতিষ্ঠার লক্ষ্যে সমাজতন্ত্রকে রাষ্ট্রের একটি মূল ভিত্তি হিসেবে গ্রহণ করা হয়েছে।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143691" y="143691"/>
            <a:ext cx="11913326" cy="6557556"/>
          </a:xfrm>
          <a:prstGeom prst="frame">
            <a:avLst>
              <a:gd name="adj1" fmla="val 2696"/>
            </a:avLst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899" y="619541"/>
            <a:ext cx="747576" cy="8372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75219" y="611809"/>
            <a:ext cx="165898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সমাজতন্ত্র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24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79_Gazipur-City-Election__0607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41" y="781978"/>
            <a:ext cx="3256429" cy="21720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Picture 13" descr="q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109" y="4258491"/>
            <a:ext cx="3140899" cy="19400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TextBox 14"/>
          <p:cNvSpPr txBox="1"/>
          <p:nvPr/>
        </p:nvSpPr>
        <p:spPr>
          <a:xfrm>
            <a:off x="1854926" y="3082834"/>
            <a:ext cx="8458200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রাষ্ট্রের সকল কাজে নাগরিকের অংশগ্রহণ নিশ্চিত করাই গণতন্ত্রকে রাষ্ট্রীয় মূলনীতি করার একটি প্রধান উদ্দেশ্য।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43691" y="143691"/>
            <a:ext cx="11913326" cy="6557556"/>
          </a:xfrm>
          <a:prstGeom prst="frame">
            <a:avLst>
              <a:gd name="adj1" fmla="val 2696"/>
            </a:avLst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899" y="619541"/>
            <a:ext cx="747576" cy="8372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5220" y="618100"/>
            <a:ext cx="165898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9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17" y="1158572"/>
            <a:ext cx="2432538" cy="19634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 descr="christa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4343400"/>
            <a:ext cx="2508068" cy="175695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 descr="budhi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855" y="1158571"/>
            <a:ext cx="2418289" cy="197684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 descr="durga-puja-lates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95058" y="1140822"/>
            <a:ext cx="22860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 descr="jew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028" y="4343400"/>
            <a:ext cx="2438400" cy="175695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940527" y="3276601"/>
            <a:ext cx="10136776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রাষ্ট্রের প্রতিটি নাগরিক যেন নিজ নিজ ধর্ম পালন করতে পারে এবং কেউ যাতে অন্য ধর্ম পালনে বাধা দিতে না পারে সে জন্য ধর্মনিরপেক্ষতা রাষ্ট্রীয় মূলনীতি হিসেবে গ্রহণ করা হয়েছে।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nolitabar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9369" y="4343399"/>
            <a:ext cx="2633260" cy="17569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Frame 9"/>
          <p:cNvSpPr/>
          <p:nvPr/>
        </p:nvSpPr>
        <p:spPr>
          <a:xfrm>
            <a:off x="143691" y="143691"/>
            <a:ext cx="11913326" cy="6557556"/>
          </a:xfrm>
          <a:prstGeom prst="frame">
            <a:avLst>
              <a:gd name="adj1" fmla="val 2696"/>
            </a:avLst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899" y="619541"/>
            <a:ext cx="747576" cy="8372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11783" y="489482"/>
            <a:ext cx="216843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ধর্মনিরপেক্ষতা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2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427" y="768769"/>
            <a:ext cx="2190206" cy="614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785463" y="849769"/>
            <a:ext cx="2460171" cy="533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সময়ঃ ৮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33154" y="5082115"/>
            <a:ext cx="8534400" cy="62484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প্রতিটি নাগরিকের রাষ্ট্রীয় মূলনীতিসমূহ মেনে চলা উচিত কেন?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d-c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622" y="1855164"/>
            <a:ext cx="2857500" cy="2857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143691" y="143691"/>
            <a:ext cx="11913326" cy="6557556"/>
          </a:xfrm>
          <a:prstGeom prst="frame">
            <a:avLst>
              <a:gd name="adj1" fmla="val 2696"/>
            </a:avLst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899" y="619541"/>
            <a:ext cx="747576" cy="8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9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90389947_abd1d2b9c9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2840" y="1782610"/>
            <a:ext cx="2989882" cy="353943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 descr="map &amp;population.jpg"/>
          <p:cNvPicPr>
            <a:picLocks noChangeAspect="1"/>
          </p:cNvPicPr>
          <p:nvPr/>
        </p:nvPicPr>
        <p:blipFill>
          <a:blip r:embed="rId4"/>
          <a:srcRect b="3333"/>
          <a:stretch>
            <a:fillRect/>
          </a:stretch>
        </p:blipFill>
        <p:spPr>
          <a:xfrm>
            <a:off x="1600200" y="1782612"/>
            <a:ext cx="3200400" cy="353943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049863" y="1782611"/>
            <a:ext cx="2209800" cy="35394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রাষ্ট্রীয় মূলনীতিসমূহ রাষ্ট্রের প্রতিটি নাগরিকের মেনে চলা উচিত। একে সম্মান করা ও মেনে চলা প্রতিটি নাগরিকের দায়িত্ব। </a:t>
            </a:r>
          </a:p>
        </p:txBody>
      </p:sp>
      <p:sp>
        <p:nvSpPr>
          <p:cNvPr id="6" name="Frame 5"/>
          <p:cNvSpPr/>
          <p:nvPr/>
        </p:nvSpPr>
        <p:spPr>
          <a:xfrm>
            <a:off x="143691" y="143691"/>
            <a:ext cx="11913326" cy="6557556"/>
          </a:xfrm>
          <a:prstGeom prst="frame">
            <a:avLst>
              <a:gd name="adj1" fmla="val 2696"/>
            </a:avLst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899" y="619541"/>
            <a:ext cx="747576" cy="8372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268" y="872051"/>
            <a:ext cx="6270172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>
                <a:latin typeface="NikoshBAN" pitchFamily="2" charset="0"/>
                <a:cs typeface="NikoshBAN" pitchFamily="2" charset="0"/>
              </a:rPr>
              <a:t>মূলনীতিসমূহ মেনে চলার ক্ষেত্র নাগরিকের ভূমিকা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102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99877" y="2722520"/>
            <a:ext cx="6420394" cy="5540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বাংলাদেশের রাষ্ট্র পরিচালনার মূলনীতি কয়টি?</a:t>
            </a:r>
          </a:p>
        </p:txBody>
      </p:sp>
      <p:sp>
        <p:nvSpPr>
          <p:cNvPr id="23" name="Multiply 22"/>
          <p:cNvSpPr/>
          <p:nvPr/>
        </p:nvSpPr>
        <p:spPr>
          <a:xfrm>
            <a:off x="5333874" y="3679369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9670110" y="360935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05156" y="4604652"/>
            <a:ext cx="27432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৬টি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2214156" y="3603169"/>
            <a:ext cx="2971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৩টি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2214156" y="4680852"/>
            <a:ext cx="3048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৫টি 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6405156" y="3603169"/>
            <a:ext cx="27432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৪টি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00102" y="1590409"/>
            <a:ext cx="3009900" cy="6096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9605556" y="4757052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5410074" y="4833252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62500" y="854530"/>
            <a:ext cx="2667000" cy="6096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43691" y="143691"/>
            <a:ext cx="11913326" cy="6557556"/>
          </a:xfrm>
          <a:prstGeom prst="frame">
            <a:avLst>
              <a:gd name="adj1" fmla="val 2696"/>
            </a:avLst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899" y="619541"/>
            <a:ext cx="747576" cy="8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25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6000" y="1508764"/>
            <a:ext cx="7315200" cy="27432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বাংলাদেশের রাষ্ট্র পরিচালনার মূলনীতি- 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জাতীয়তাবাদ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ii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গণতন্ত্র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iii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ইসলামী রাষ্ট্র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 সঠিক?</a:t>
            </a:r>
          </a:p>
        </p:txBody>
      </p:sp>
      <p:sp>
        <p:nvSpPr>
          <p:cNvPr id="23" name="Multiply 22"/>
          <p:cNvSpPr/>
          <p:nvPr/>
        </p:nvSpPr>
        <p:spPr>
          <a:xfrm>
            <a:off x="9063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5240402" y="442578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81800" y="5255622"/>
            <a:ext cx="212694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6781800" y="4419600"/>
            <a:ext cx="21336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2741022" y="5331822"/>
            <a:ext cx="20574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2737449" y="4454709"/>
            <a:ext cx="20574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419600" y="746764"/>
            <a:ext cx="3352800" cy="6096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9137340" y="5312772"/>
            <a:ext cx="461682" cy="4000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5174940" y="5484222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143691" y="143691"/>
            <a:ext cx="11913326" cy="6557556"/>
          </a:xfrm>
          <a:prstGeom prst="frame">
            <a:avLst>
              <a:gd name="adj1" fmla="val 2696"/>
            </a:avLst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899" y="619541"/>
            <a:ext cx="747576" cy="8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34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6000" y="1230016"/>
            <a:ext cx="7315200" cy="3346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 ভালো করে দেখে নিচের প্রশ্নটির উত্তর দাও।</a:t>
            </a:r>
          </a:p>
          <a:p>
            <a:pPr algn="just"/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চিত্রের মাধ্যমে রাষ্ট্রীয় মূলনীতির কোনটি বুঝায়?</a:t>
            </a:r>
          </a:p>
        </p:txBody>
      </p:sp>
      <p:sp>
        <p:nvSpPr>
          <p:cNvPr id="23" name="Multiply 22"/>
          <p:cNvSpPr/>
          <p:nvPr/>
        </p:nvSpPr>
        <p:spPr>
          <a:xfrm>
            <a:off x="9063318" y="483543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9284753" y="5339906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62200" y="4748345"/>
            <a:ext cx="2438400" cy="5334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জাতীয়তাবাদ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81800" y="4743991"/>
            <a:ext cx="2133600" cy="548639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গণতন্ত্র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62200" y="5510345"/>
            <a:ext cx="2438400" cy="5334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ধর্মনিরপেক্ষতা 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6781800" y="5445030"/>
            <a:ext cx="2133600" cy="5334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সমাজতন্ত্র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74573" y="696616"/>
            <a:ext cx="3242854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5181600" y="4748345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5253318" y="5586545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T8r7RKT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906" y="1877447"/>
            <a:ext cx="2057400" cy="22193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4" name="Frame 13"/>
          <p:cNvSpPr/>
          <p:nvPr/>
        </p:nvSpPr>
        <p:spPr>
          <a:xfrm>
            <a:off x="143691" y="143691"/>
            <a:ext cx="11913326" cy="6557556"/>
          </a:xfrm>
          <a:prstGeom prst="frame">
            <a:avLst>
              <a:gd name="adj1" fmla="val 2696"/>
            </a:avLst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899" y="619541"/>
            <a:ext cx="747576" cy="8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19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9655" y="771026"/>
            <a:ext cx="2005350" cy="6096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112088"/>
            <a:ext cx="8686799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বাংলাদেশের রাষ্ট্র পরিচালনার মূলনীতি ‘ধর্মনিরপেক্ষতা’ মানে ধর্মহীনতা নয়। বাক্যটির পক্ষে সর্বোচ্চ ১০ বাক্যে লিখে আনবে।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0c637fdea48f154a927a39bd5867c2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7100" y="1532867"/>
            <a:ext cx="5257800" cy="3572691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143691" y="143691"/>
            <a:ext cx="11913326" cy="6557556"/>
          </a:xfrm>
          <a:prstGeom prst="frame">
            <a:avLst>
              <a:gd name="adj1" fmla="val 2696"/>
            </a:avLst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899" y="619541"/>
            <a:ext cx="747576" cy="8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1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ind-justice-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536" y="2155370"/>
            <a:ext cx="6324600" cy="368186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 descr="eaa7c1cc73f91c2bb8a94f54d8aaeaa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198518" y="1396950"/>
            <a:ext cx="1354182" cy="11430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43691" y="143691"/>
            <a:ext cx="11913326" cy="6557556"/>
          </a:xfrm>
          <a:prstGeom prst="frame">
            <a:avLst>
              <a:gd name="adj1" fmla="val 2696"/>
            </a:avLst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899" y="619541"/>
            <a:ext cx="747576" cy="8372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36967" y="783528"/>
            <a:ext cx="4101737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8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43691" y="143691"/>
            <a:ext cx="11913326" cy="6557556"/>
          </a:xfrm>
          <a:prstGeom prst="frame">
            <a:avLst>
              <a:gd name="adj1" fmla="val 2696"/>
            </a:avLst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73984" y="672648"/>
            <a:ext cx="2782389" cy="270438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Alternate Process 12"/>
          <p:cNvSpPr/>
          <p:nvPr/>
        </p:nvSpPr>
        <p:spPr>
          <a:xfrm>
            <a:off x="1125180" y="934130"/>
            <a:ext cx="4348160" cy="2045364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মোজাহিদুর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রণভূমি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মীরেরডাঙ্গা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খানপুর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মোবাইল-০১৭১৯২২৫১৫৬</a:t>
            </a:r>
          </a:p>
          <a:p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4"/>
              </a:rPr>
              <a:t>mozahid.touch@gmail.com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861948" y="3905993"/>
            <a:ext cx="4348160" cy="2045364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 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: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      :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৩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: 50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: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২৭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/১০/2019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34" y="768915"/>
            <a:ext cx="747576" cy="8372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98" y="3769933"/>
            <a:ext cx="1876425" cy="21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3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TRE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1389846"/>
            <a:ext cx="3048000" cy="3903494"/>
          </a:xfrm>
          <a:prstGeom prst="rect">
            <a:avLst/>
          </a:prstGeom>
        </p:spPr>
      </p:pic>
      <p:pic>
        <p:nvPicPr>
          <p:cNvPr id="9" name="Picture 8" descr="Bangladesh-00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4000" r="14286"/>
          <a:stretch>
            <a:fillRect/>
          </a:stretch>
        </p:blipFill>
        <p:spPr>
          <a:xfrm>
            <a:off x="7620000" y="706980"/>
            <a:ext cx="2667000" cy="365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81600" y="2438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রাষ্ট্রীয় মূলনীতি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4991100" y="3429000"/>
            <a:ext cx="2438400" cy="2590800"/>
          </a:xfrm>
          <a:prstGeom prst="cloudCallout">
            <a:avLst>
              <a:gd name="adj1" fmla="val -95002"/>
              <a:gd name="adj2" fmla="val -760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গাছের দাঁড়িয়ে থাকার জন্য যেমন রয়েছে একটি মূল।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Heptagon 13"/>
          <p:cNvSpPr/>
          <p:nvPr/>
        </p:nvSpPr>
        <p:spPr>
          <a:xfrm>
            <a:off x="7848600" y="3855718"/>
            <a:ext cx="2362200" cy="2286000"/>
          </a:xfrm>
          <a:prstGeom prst="hep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তেমনি রাষ্ট্র পরিচালনার জন্য কি দরকার?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43691" y="143691"/>
            <a:ext cx="11913326" cy="6557556"/>
          </a:xfrm>
          <a:prstGeom prst="frame">
            <a:avLst>
              <a:gd name="adj1" fmla="val 2696"/>
            </a:avLst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899" y="619541"/>
            <a:ext cx="747576" cy="8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6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43691" y="143691"/>
            <a:ext cx="11913326" cy="6557556"/>
          </a:xfrm>
          <a:prstGeom prst="frame">
            <a:avLst>
              <a:gd name="adj1" fmla="val 2696"/>
            </a:avLst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34" y="768915"/>
            <a:ext cx="747576" cy="837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6365" y="2832854"/>
            <a:ext cx="8307977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মূলনীতি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39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23805" y="1612900"/>
            <a:ext cx="3544389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35710" y="2359115"/>
            <a:ext cx="7905123" cy="2930796"/>
            <a:chOff x="2035710" y="2359115"/>
            <a:chExt cx="7905123" cy="2930796"/>
          </a:xfrm>
        </p:grpSpPr>
        <p:sp>
          <p:nvSpPr>
            <p:cNvPr id="10" name="Freeform 9"/>
            <p:cNvSpPr/>
            <p:nvPr/>
          </p:nvSpPr>
          <p:spPr>
            <a:xfrm>
              <a:off x="2721409" y="2582419"/>
              <a:ext cx="7219424" cy="1065635"/>
            </a:xfrm>
            <a:custGeom>
              <a:avLst/>
              <a:gdLst>
                <a:gd name="connsiteX0" fmla="*/ 0 w 7219424"/>
                <a:gd name="connsiteY0" fmla="*/ 0 h 1065635"/>
                <a:gd name="connsiteX1" fmla="*/ 7219424 w 7219424"/>
                <a:gd name="connsiteY1" fmla="*/ 0 h 1065635"/>
                <a:gd name="connsiteX2" fmla="*/ 7219424 w 7219424"/>
                <a:gd name="connsiteY2" fmla="*/ 1065635 h 1065635"/>
                <a:gd name="connsiteX3" fmla="*/ 0 w 7219424"/>
                <a:gd name="connsiteY3" fmla="*/ 1065635 h 1065635"/>
                <a:gd name="connsiteX4" fmla="*/ 0 w 7219424"/>
                <a:gd name="connsiteY4" fmla="*/ 0 h 106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9424" h="1065635">
                  <a:moveTo>
                    <a:pt x="0" y="0"/>
                  </a:moveTo>
                  <a:lnTo>
                    <a:pt x="7219424" y="0"/>
                  </a:lnTo>
                  <a:lnTo>
                    <a:pt x="7219424" y="1065635"/>
                  </a:lnTo>
                  <a:lnTo>
                    <a:pt x="0" y="1065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5848" tIns="66040" rIns="66040" bIns="6604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6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১. রাষ্ট্র পরিচালনার মূলনীতিসমূহ ব্যাখ্যা করতে পারবে। </a:t>
              </a:r>
              <a:endParaRPr lang="en-US" sz="2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035710" y="2359115"/>
              <a:ext cx="1332044" cy="1332044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2701732" y="4091071"/>
              <a:ext cx="7219424" cy="1065635"/>
            </a:xfrm>
            <a:custGeom>
              <a:avLst/>
              <a:gdLst>
                <a:gd name="connsiteX0" fmla="*/ 0 w 7219424"/>
                <a:gd name="connsiteY0" fmla="*/ 0 h 1065635"/>
                <a:gd name="connsiteX1" fmla="*/ 7219424 w 7219424"/>
                <a:gd name="connsiteY1" fmla="*/ 0 h 1065635"/>
                <a:gd name="connsiteX2" fmla="*/ 7219424 w 7219424"/>
                <a:gd name="connsiteY2" fmla="*/ 1065635 h 1065635"/>
                <a:gd name="connsiteX3" fmla="*/ 0 w 7219424"/>
                <a:gd name="connsiteY3" fmla="*/ 1065635 h 1065635"/>
                <a:gd name="connsiteX4" fmla="*/ 0 w 7219424"/>
                <a:gd name="connsiteY4" fmla="*/ 0 h 106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9424" h="1065635">
                  <a:moveTo>
                    <a:pt x="0" y="0"/>
                  </a:moveTo>
                  <a:lnTo>
                    <a:pt x="7219424" y="0"/>
                  </a:lnTo>
                  <a:lnTo>
                    <a:pt x="7219424" y="1065635"/>
                  </a:lnTo>
                  <a:lnTo>
                    <a:pt x="0" y="1065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5848" tIns="66040" rIns="66040" bIns="6604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600" kern="1200" dirty="0" smtClean="0">
                  <a:latin typeface="NikoshBAN" pitchFamily="2" charset="0"/>
                  <a:cs typeface="NikoshBAN" pitchFamily="2" charset="0"/>
                </a:rPr>
                <a:t>২. রাষ্ট্র পরিচালনার মূলনীতিসমূহ মেনে চলার ক্ষেত্রে নাগরিকের ভূমিকা বর্ণনা করতে পারবে।  </a:t>
              </a:r>
              <a:endParaRPr lang="en-US" sz="2600" kern="12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035710" y="3957867"/>
              <a:ext cx="1332044" cy="1332044"/>
            </a:xfrm>
            <a:prstGeom prst="ellipse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7" name="Frame 6"/>
          <p:cNvSpPr/>
          <p:nvPr/>
        </p:nvSpPr>
        <p:spPr>
          <a:xfrm>
            <a:off x="143691" y="143691"/>
            <a:ext cx="11913326" cy="6557556"/>
          </a:xfrm>
          <a:prstGeom prst="frame">
            <a:avLst>
              <a:gd name="adj1" fmla="val 2696"/>
            </a:avLst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899" y="619541"/>
            <a:ext cx="747576" cy="8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2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4477" y="1227180"/>
            <a:ext cx="7338745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১৯৭২ সালের মূল সংবিধানের পঞ্চদশ সংশোধনী অনুযায়ী বাংলাদেশের রাষ্ট্র পরিচালনার ৪টি মূলনীতি রয়েছে।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সেগুলো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হলো-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66800" y="1038183"/>
            <a:ext cx="1905000" cy="2286000"/>
            <a:chOff x="533400" y="914400"/>
            <a:chExt cx="1905000" cy="2286000"/>
          </a:xfrm>
        </p:grpSpPr>
        <p:pic>
          <p:nvPicPr>
            <p:cNvPr id="4" name="Picture 3" descr="1410876911.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914400"/>
              <a:ext cx="1905000" cy="2286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33400" y="2662535"/>
              <a:ext cx="1905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পঞ্চদশ সংশোধনী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52805698"/>
              </p:ext>
            </p:extLst>
          </p:nvPr>
        </p:nvGraphicFramePr>
        <p:xfrm>
          <a:off x="2459082" y="2161275"/>
          <a:ext cx="7269480" cy="411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Frame 7"/>
          <p:cNvSpPr/>
          <p:nvPr/>
        </p:nvSpPr>
        <p:spPr>
          <a:xfrm>
            <a:off x="143691" y="143691"/>
            <a:ext cx="11913326" cy="6557556"/>
          </a:xfrm>
          <a:prstGeom prst="frame">
            <a:avLst>
              <a:gd name="adj1" fmla="val 2696"/>
            </a:avLst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899" y="619541"/>
            <a:ext cx="747576" cy="8372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06610" y="631874"/>
            <a:ext cx="4387487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বাংলাদেশের রাষ্ট্র পরিচালনার মূলনীতি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5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CF2316-32E2-4AD3-99C7-6D94D208B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45CF2316-32E2-4AD3-99C7-6D94D208B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45CF2316-32E2-4AD3-99C7-6D94D208B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2E39BF-0D9A-4495-8424-BA9F2BEA2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BB2E39BF-0D9A-4495-8424-BA9F2BEA2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BB2E39BF-0D9A-4495-8424-BA9F2BEA2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00D10E-578A-483A-A5F5-A56F27D25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0C00D10E-578A-483A-A5F5-A56F27D25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0C00D10E-578A-483A-A5F5-A56F27D25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773EA3-2548-46D3-A652-F995EF104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69773EA3-2548-46D3-A652-F995EF104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69773EA3-2548-46D3-A652-F995EF104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F9FE14-BFE3-450E-82B1-BCA77D3D6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3FF9FE14-BFE3-450E-82B1-BCA77D3D6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3FF9FE14-BFE3-450E-82B1-BCA77D3D6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FBBE67-891D-4A17-91F3-A3523AD3F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C2FBBE67-891D-4A17-91F3-A3523AD3F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C2FBBE67-891D-4A17-91F3-A3523AD3F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3B5648-5BEC-4CB1-9013-4C379210A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693B5648-5BEC-4CB1-9013-4C379210A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693B5648-5BEC-4CB1-9013-4C379210A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2716A1-79B9-4016-A8C4-7D423BE64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0E2716A1-79B9-4016-A8C4-7D423BE64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0E2716A1-79B9-4016-A8C4-7D423BE64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6DEA34-44CB-473D-90E6-8A2511A9B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5D6DEA34-44CB-473D-90E6-8A2511A9B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5D6DEA34-44CB-473D-90E6-8A2511A9B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81052" y="2719253"/>
            <a:ext cx="84582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একই ধরনের ভাষা, সাহিত্য ও সংস্কৃতি বাঙালি জাতির মধ্যে ঐক্য সৃষ্টি করেছে।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AB\Desktop\New folder\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1672" y="3348444"/>
            <a:ext cx="234315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AB\Desktop\New folder\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9424" y="3348444"/>
            <a:ext cx="2514600" cy="17335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578067_405100166289245_136507383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1206896"/>
            <a:ext cx="2057400" cy="138390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bangla vash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1206896"/>
            <a:ext cx="1944189" cy="138390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8ad97178870147be36617039ca46b8be.image.180x3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9488" y="1206896"/>
            <a:ext cx="1456912" cy="138390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6936845642_274d5ff9c2_b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9099" y="1206896"/>
            <a:ext cx="2029501" cy="138390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9" name="Group 18"/>
          <p:cNvGrpSpPr/>
          <p:nvPr/>
        </p:nvGrpSpPr>
        <p:grpSpPr>
          <a:xfrm>
            <a:off x="1436914" y="3429001"/>
            <a:ext cx="2592574" cy="2033026"/>
            <a:chOff x="457200" y="3276600"/>
            <a:chExt cx="3124200" cy="2460545"/>
          </a:xfrm>
        </p:grpSpPr>
        <p:pic>
          <p:nvPicPr>
            <p:cNvPr id="16" name="Picture 15" descr="13249389-illustration-of-a-ring-of-children-children-circle-child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7200" y="3276600"/>
              <a:ext cx="3124200" cy="246054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028" name="Picture 4" descr="C:\Users\AB\Desktop\New folder\424432_185750631524730_100002693828686_251712_1204336378_n-300x186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43000" y="3657600"/>
              <a:ext cx="1828800" cy="8740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 descr="2.jpg"/>
            <p:cNvPicPr>
              <a:picLocks noChangeAspect="1"/>
            </p:cNvPicPr>
            <p:nvPr/>
          </p:nvPicPr>
          <p:blipFill>
            <a:blip r:embed="rId11"/>
            <a:srcRect t="23963" b="35484"/>
            <a:stretch>
              <a:fillRect/>
            </a:stretch>
          </p:blipFill>
          <p:spPr>
            <a:xfrm>
              <a:off x="1143000" y="4419600"/>
              <a:ext cx="1752600" cy="838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TextBox 19"/>
          <p:cNvSpPr txBox="1"/>
          <p:nvPr/>
        </p:nvSpPr>
        <p:spPr>
          <a:xfrm>
            <a:off x="869768" y="5544564"/>
            <a:ext cx="3709851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একই ভাষা ও সংস্কৃতিতে আবদ্ধ বাঙালি জাতি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5081" y="5250639"/>
            <a:ext cx="6338075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যে ঐক্যবদ্ধ ও সংকল্পবদ্ধ সংগ্রাম করে বাংলাদেশের স্বাধীনতা অর্জন করেছে সেই ঐক্য ও সংহতি হবে বাঙালি জাতীয়তাবাদের ভিত্তি।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143691" y="143691"/>
            <a:ext cx="11913326" cy="6557556"/>
          </a:xfrm>
          <a:prstGeom prst="frame">
            <a:avLst>
              <a:gd name="adj1" fmla="val 2696"/>
            </a:avLst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899" y="619541"/>
            <a:ext cx="747576" cy="8372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57653" y="569554"/>
            <a:ext cx="194636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39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boraj_1268030946_1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1161225"/>
            <a:ext cx="1828800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farmer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161225"/>
            <a:ext cx="1905000" cy="122057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4__rural_economy_reza__35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161225"/>
            <a:ext cx="2057400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origina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9304" y="2786746"/>
            <a:ext cx="2286000" cy="13682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cq5dam.resized.400x267!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5166359"/>
            <a:ext cx="1981200" cy="116891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 descr="1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8600" y="5166361"/>
            <a:ext cx="1981200" cy="116891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 descr="267BD0AD9D594119DD9AE2478D3B7E2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38600" y="1161225"/>
            <a:ext cx="1905000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 descr="00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72200" y="5176771"/>
            <a:ext cx="1981200" cy="11595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 descr="image_405_88499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5704" y="2786746"/>
            <a:ext cx="2209800" cy="13768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 descr="small07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305800" y="5166359"/>
            <a:ext cx="1981200" cy="116891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8" name="Group 17"/>
          <p:cNvGrpSpPr/>
          <p:nvPr/>
        </p:nvGrpSpPr>
        <p:grpSpPr>
          <a:xfrm>
            <a:off x="5199018" y="2707697"/>
            <a:ext cx="1813562" cy="1382021"/>
            <a:chOff x="3276600" y="2362200"/>
            <a:chExt cx="2057400" cy="1770321"/>
          </a:xfrm>
        </p:grpSpPr>
        <p:pic>
          <p:nvPicPr>
            <p:cNvPr id="15" name="Picture 14" descr="coins-bangladeshi-currency-17172459.jpg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5500"/>
            <a:stretch>
              <a:fillRect/>
            </a:stretch>
          </p:blipFill>
          <p:spPr>
            <a:xfrm>
              <a:off x="3276600" y="2362200"/>
              <a:ext cx="2057400" cy="1770321"/>
            </a:xfrm>
            <a:prstGeom prst="ellipse">
              <a:avLst/>
            </a:prstGeom>
            <a:ln w="190500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6" name="Picture 15" descr="tennessee-clipart-scale-clipartlegal-scales-black-silhouette---free-clip-art-vkdkehyl_full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29000" y="2514600"/>
              <a:ext cx="1722536" cy="139400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828800" y="4243253"/>
            <a:ext cx="84582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অর্থনৈতিক ক্ষেত্রে সমতা আনার মাধ্যমে সবার জন্য সমান সুযোগ সুবিধা নিশ্চিত করাই হলো সমাজতন্ত্রের মূল ভিত্তি।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ame 18"/>
          <p:cNvSpPr/>
          <p:nvPr/>
        </p:nvSpPr>
        <p:spPr>
          <a:xfrm>
            <a:off x="143691" y="143691"/>
            <a:ext cx="11913326" cy="6557556"/>
          </a:xfrm>
          <a:prstGeom prst="frame">
            <a:avLst>
              <a:gd name="adj1" fmla="val 2696"/>
            </a:avLst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899" y="619541"/>
            <a:ext cx="747576" cy="837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5219" y="520368"/>
            <a:ext cx="165898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সমাজতন্ত্র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71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3737" y="5433988"/>
            <a:ext cx="10084526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বাংলাদেশে অর্থনৈতিক ক্ষেত্রে সমতা ভিত্তিক সমাজ প্রতিষ্ঠিত হয়েছে- উক্তিটি </a:t>
            </a:r>
            <a:r>
              <a:rPr lang="bn-BD" sz="2800" dirty="0">
                <a:ln w="11430"/>
                <a:latin typeface="NikoshBAN" pitchFamily="2" charset="0"/>
                <a:cs typeface="NikoshBAN" pitchFamily="2" charset="0"/>
              </a:rPr>
              <a:t>মূল্যায়ন কর।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22172" y="775064"/>
            <a:ext cx="1833154" cy="6096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772400" y="775064"/>
            <a:ext cx="2076994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সময়ঃ ৬ মিনিট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74" y="1631769"/>
            <a:ext cx="3779852" cy="358140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Frame 6"/>
          <p:cNvSpPr/>
          <p:nvPr/>
        </p:nvSpPr>
        <p:spPr>
          <a:xfrm>
            <a:off x="143691" y="143691"/>
            <a:ext cx="11913326" cy="6557556"/>
          </a:xfrm>
          <a:prstGeom prst="frame">
            <a:avLst>
              <a:gd name="adj1" fmla="val 2696"/>
            </a:avLst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899" y="619541"/>
            <a:ext cx="747576" cy="8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3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144</TotalTime>
  <Words>454</Words>
  <Application>Microsoft Office PowerPoint</Application>
  <PresentationFormat>Widescreen</PresentationFormat>
  <Paragraphs>95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33</cp:revision>
  <dcterms:created xsi:type="dcterms:W3CDTF">2019-07-20T01:36:03Z</dcterms:created>
  <dcterms:modified xsi:type="dcterms:W3CDTF">2019-10-27T01:53:20Z</dcterms:modified>
</cp:coreProperties>
</file>