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AC8C-18FB-41CF-96DF-9AE0E5FBD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24287-820C-42ED-8DB0-9F80FC5D7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FFB16-0ED4-4DEC-B6AD-2836F155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1A693-6625-4F19-87F1-CA5826FA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DFBD2-C702-4351-90C5-4CB5F74E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400-2BCD-4A12-A999-590CFD1F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31DB8-A384-44D3-B97F-D886023E2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67E5-42AD-4EC6-B224-C5E5D09E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B44DF-5B04-418A-9549-761C355D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F00D9-31CF-4C54-9FC4-DCD82F9B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2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05DE2-51A6-4881-A362-655826C62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6FDA4-9EE2-4778-87C2-80959BAB0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9791-19F1-48DE-9047-63163C1E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4F36-73EF-4958-8CE3-4003EEDD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C7EF1-F0A1-4D48-A45E-B7D0065C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D86F-0C2F-4B21-9840-31645E4E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920A-0E41-4BFA-A749-8CA53058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5A287-E0E5-4D9F-8EA2-A0F4F708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9E78-6CB9-4102-A5F1-59306261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B40AE-9CEF-4B70-9559-1FA2F409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33FB-B066-4344-BA52-8EF56FF8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37048-C27E-4702-8FF5-D62F78E94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5843F-89B9-40CD-9A99-B1ECBCDC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2322E-447D-4927-91D3-9A0B18C8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49471-B27F-4190-8E89-212578EA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B4A4-63DB-435D-B1F9-83C38D73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4E4C1-FA2C-4A4A-8CCD-47C275830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D0235-D136-4B8F-B8A2-CC52D88BF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6D004-CAE9-4E44-931F-F8650B00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C6490-1CFF-4670-A120-BAC31C97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2F7E7-DD43-4BAC-80EC-089EC0B8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B957-B82D-4804-A8F6-9790CD49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57DE-C683-4D46-8D6D-F8995484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6BD87-5397-41E0-8240-307CAD83A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FD56D-60BD-4EC2-A5DF-C3A2172D6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9E2C7-5032-4B8E-8B82-AF1808FAC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60590-4BE2-4339-B5DC-027FDBDF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87C06-34A5-428F-8E2B-9B5F0E81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0226E-89DD-4BA0-A587-9D5A0F0E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C44D-4D50-4343-86A2-91C4AB41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AF94A-565F-4B6B-B8C2-A79AA833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26D68-4FBB-43FA-8171-42E95517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67B4D-E212-4BDB-A543-A95C5C2A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ADF0C-D12A-4592-92C6-3417B3F6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39C66-AF7C-43AD-AFA7-5E47DBE7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4250-7E4B-4791-9234-B1EDD9D7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3D93-2860-4CAC-B3E6-721E5A0D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A9E8-80DF-488C-BFC1-19F53D89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AB0F4-2EEF-4BC5-9DF1-E3E1EF404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F1F7-5234-422C-BBEE-F145289B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FB94-6AF2-430E-905B-D1D30DB5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6EAF5-1F99-43FA-962E-D28D156E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10E-8FCB-4AAE-8A27-80F13DA1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3A43C-B641-48A8-BA95-56596CE4F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1FF2F-06F1-4804-BFFF-8A68DF03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9949A-7A4A-4C0A-9FC4-09DD40B9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60E23-A7CA-403E-B2A9-FB49A881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147B3-F70A-40C5-8D99-94A1AA8E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29B7F-5793-47D7-BDAE-A3EB7BF8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DCBEB-A2B6-4CC1-BF87-62530948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175DE-1AFC-435F-8647-CBB3C0453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65A3-536C-4AD5-BB19-0E3610DC28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CE20-80E0-4589-AE97-9F2C07A18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A270A-2EA6-4CF2-8906-E744B4699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8F08-C6A9-4527-AAEC-E98CA9B1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9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29.jpg"/><Relationship Id="rId2" Type="http://schemas.openxmlformats.org/officeDocument/2006/relationships/image" Target="../media/image2.gif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21.jpg"/><Relationship Id="rId5" Type="http://schemas.openxmlformats.org/officeDocument/2006/relationships/image" Target="../media/image35.jpg"/><Relationship Id="rId15" Type="http://schemas.openxmlformats.org/officeDocument/2006/relationships/image" Target="../media/image13.jpg"/><Relationship Id="rId10" Type="http://schemas.openxmlformats.org/officeDocument/2006/relationships/image" Target="../media/image19.jpg"/><Relationship Id="rId4" Type="http://schemas.openxmlformats.org/officeDocument/2006/relationships/image" Target="../media/image34.jpeg"/><Relationship Id="rId9" Type="http://schemas.openxmlformats.org/officeDocument/2006/relationships/image" Target="../media/image16.jpg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30.jpg"/><Relationship Id="rId3" Type="http://schemas.openxmlformats.org/officeDocument/2006/relationships/image" Target="../media/image16.jpg"/><Relationship Id="rId7" Type="http://schemas.openxmlformats.org/officeDocument/2006/relationships/image" Target="../media/image21.jpg"/><Relationship Id="rId12" Type="http://schemas.openxmlformats.org/officeDocument/2006/relationships/image" Target="../media/image20.jpg"/><Relationship Id="rId17" Type="http://schemas.openxmlformats.org/officeDocument/2006/relationships/image" Target="../media/image32.jpeg"/><Relationship Id="rId2" Type="http://schemas.openxmlformats.org/officeDocument/2006/relationships/image" Target="../media/image2.gif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9.jpg"/><Relationship Id="rId5" Type="http://schemas.openxmlformats.org/officeDocument/2006/relationships/image" Target="../media/image13.jpg"/><Relationship Id="rId1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17.jpg"/><Relationship Id="rId1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FFC0429-6F59-4D0F-A644-C44B278D4716}"/>
              </a:ext>
            </a:extLst>
          </p:cNvPr>
          <p:cNvSpPr/>
          <p:nvPr/>
        </p:nvSpPr>
        <p:spPr>
          <a:xfrm>
            <a:off x="126609" y="98474"/>
            <a:ext cx="11943471" cy="6583680"/>
          </a:xfrm>
          <a:prstGeom prst="frame">
            <a:avLst>
              <a:gd name="adj1" fmla="val 27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D9A07-E92B-4484-94AE-F6E645A8397E}"/>
              </a:ext>
            </a:extLst>
          </p:cNvPr>
          <p:cNvSpPr txBox="1"/>
          <p:nvPr/>
        </p:nvSpPr>
        <p:spPr>
          <a:xfrm>
            <a:off x="1765494" y="2363372"/>
            <a:ext cx="8707901" cy="410776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</p:spPr>
        <p:txBody>
          <a:bodyPr wrap="square" rtlCol="0">
            <a:prstTxWarp prst="textWave2">
              <a:avLst>
                <a:gd name="adj1" fmla="val 12500"/>
                <a:gd name="adj2" fmla="val -1548"/>
              </a:avLst>
            </a:prstTxWarp>
            <a:spAutoFit/>
          </a:bodyPr>
          <a:lstStyle/>
          <a:p>
            <a:pPr algn="ctr"/>
            <a:r>
              <a:rPr lang="bn-BD" sz="19900" dirty="0">
                <a:ln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>
                <a:ln w="9000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prstClr val="white">
                      <a:alpha val="40000"/>
                    </a:prst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prstClr val="white">
                      <a:alpha val="40000"/>
                    </a:prst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dirty="0">
                <a:ln w="1841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prstClr val="white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>
                <a:ln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F2237B1-50FB-41FA-8EDF-FC5D3E5A6CB4}"/>
              </a:ext>
            </a:extLst>
          </p:cNvPr>
          <p:cNvSpPr/>
          <p:nvPr/>
        </p:nvSpPr>
        <p:spPr>
          <a:xfrm>
            <a:off x="-1" y="-28135"/>
            <a:ext cx="12192000" cy="6858000"/>
          </a:xfrm>
          <a:prstGeom prst="frame">
            <a:avLst>
              <a:gd name="adj1" fmla="val 1628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6BD8489-8D48-4B4B-AB55-B5A2487BF00B}"/>
              </a:ext>
            </a:extLst>
          </p:cNvPr>
          <p:cNvSpPr/>
          <p:nvPr/>
        </p:nvSpPr>
        <p:spPr>
          <a:xfrm>
            <a:off x="3607191" y="543951"/>
            <a:ext cx="5334000" cy="609600"/>
          </a:xfrm>
          <a:prstGeom prst="roundRect">
            <a:avLst/>
          </a:prstGeom>
          <a:pattFill prst="lgCheck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কয়েকটি লোনা পানির মাছ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5CAC6-8D16-4122-B98A-30C53585EC0F}"/>
              </a:ext>
            </a:extLst>
          </p:cNvPr>
          <p:cNvSpPr txBox="1"/>
          <p:nvPr/>
        </p:nvSpPr>
        <p:spPr>
          <a:xfrm>
            <a:off x="1413976" y="343163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ইলিশ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941FD-61E0-434C-B947-D765B5D7F956}"/>
              </a:ext>
            </a:extLst>
          </p:cNvPr>
          <p:cNvSpPr txBox="1"/>
          <p:nvPr/>
        </p:nvSpPr>
        <p:spPr>
          <a:xfrm>
            <a:off x="5496771" y="341844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রূপচাঁদা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106E5-29F6-4CEB-85B2-65A8F5B1124C}"/>
              </a:ext>
            </a:extLst>
          </p:cNvPr>
          <p:cNvSpPr txBox="1"/>
          <p:nvPr/>
        </p:nvSpPr>
        <p:spPr>
          <a:xfrm>
            <a:off x="9176825" y="3429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কোরাল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05408724.jpg">
            <a:extLst>
              <a:ext uri="{FF2B5EF4-FFF2-40B4-BE49-F238E27FC236}">
                <a16:creationId xmlns:a16="http://schemas.microsoft.com/office/drawing/2014/main" id="{EABEB449-1D18-47D8-9ACA-3733DB6E98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218" y="4177920"/>
            <a:ext cx="3702432" cy="1549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FC74BF-1A98-43AB-8BEB-4D5BAC794CF0}"/>
              </a:ext>
            </a:extLst>
          </p:cNvPr>
          <p:cNvSpPr txBox="1"/>
          <p:nvPr/>
        </p:nvSpPr>
        <p:spPr>
          <a:xfrm>
            <a:off x="1373432" y="589067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ভেটকি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D6A55-E9E8-421D-8B11-92534E90244F}"/>
              </a:ext>
            </a:extLst>
          </p:cNvPr>
          <p:cNvSpPr txBox="1"/>
          <p:nvPr/>
        </p:nvSpPr>
        <p:spPr>
          <a:xfrm>
            <a:off x="9009574" y="589067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লইট্যা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52BF59-7806-41D1-9942-7312B58EED3C}"/>
              </a:ext>
            </a:extLst>
          </p:cNvPr>
          <p:cNvSpPr txBox="1"/>
          <p:nvPr/>
        </p:nvSpPr>
        <p:spPr>
          <a:xfrm>
            <a:off x="5496771" y="5907345"/>
            <a:ext cx="136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 descr="Bombay_Duck_490.jpg">
            <a:extLst>
              <a:ext uri="{FF2B5EF4-FFF2-40B4-BE49-F238E27FC236}">
                <a16:creationId xmlns:a16="http://schemas.microsoft.com/office/drawing/2014/main" id="{3C0A04E5-7400-4914-BC38-826DA2AFC9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1291" y="4160872"/>
            <a:ext cx="3733800" cy="1549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0868D1-3799-409A-9D77-EE24533A9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87" y="4164589"/>
            <a:ext cx="3030793" cy="1623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3_3.jpg">
            <a:extLst>
              <a:ext uri="{FF2B5EF4-FFF2-40B4-BE49-F238E27FC236}">
                <a16:creationId xmlns:a16="http://schemas.microsoft.com/office/drawing/2014/main" id="{94F96F64-7E9B-4EAB-9D93-6006DA2766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32598" b="18300"/>
          <a:stretch>
            <a:fillRect/>
          </a:stretch>
        </p:blipFill>
        <p:spPr>
          <a:xfrm>
            <a:off x="8270374" y="1583227"/>
            <a:ext cx="3531253" cy="1831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elish_36656.jpg">
            <a:extLst>
              <a:ext uri="{FF2B5EF4-FFF2-40B4-BE49-F238E27FC236}">
                <a16:creationId xmlns:a16="http://schemas.microsoft.com/office/drawing/2014/main" id="{72D9F6F8-6ADC-42B3-B46C-101EA48708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596" y="1562333"/>
            <a:ext cx="3830154" cy="1822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 descr="P1080111.jpg">
            <a:extLst>
              <a:ext uri="{FF2B5EF4-FFF2-40B4-BE49-F238E27FC236}">
                <a16:creationId xmlns:a16="http://schemas.microsoft.com/office/drawing/2014/main" id="{C2579373-67A2-4848-B9B2-30B8A38EBBA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1422" y="1562333"/>
            <a:ext cx="3388935" cy="1831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5BFFFCAC-EAFF-4A3B-BE24-09CD6DF3D21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13" grpId="0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F9ACBC-CB2F-4378-80E0-F836D9948CE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2">
            <a:extLst>
              <a:ext uri="{FF2B5EF4-FFF2-40B4-BE49-F238E27FC236}">
                <a16:creationId xmlns:a16="http://schemas.microsoft.com/office/drawing/2014/main" id="{6170708F-91A0-4500-A281-A59F3003FD6B}"/>
              </a:ext>
            </a:extLst>
          </p:cNvPr>
          <p:cNvSpPr/>
          <p:nvPr/>
        </p:nvSpPr>
        <p:spPr>
          <a:xfrm>
            <a:off x="540543" y="579290"/>
            <a:ext cx="3457576" cy="8366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8D215-D2BF-49E3-BBCA-5018FCD64C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8081341" y="438613"/>
            <a:ext cx="3725594" cy="25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9DCB11-3C5F-4C77-9FA0-445C7A7D2F58}"/>
              </a:ext>
            </a:extLst>
          </p:cNvPr>
          <p:cNvSpPr txBox="1">
            <a:spLocks/>
          </p:cNvSpPr>
          <p:nvPr/>
        </p:nvSpPr>
        <p:spPr>
          <a:xfrm>
            <a:off x="1831145" y="4309610"/>
            <a:ext cx="7696200" cy="1066800"/>
          </a:xfrm>
          <a:prstGeom prst="roundRect">
            <a:avLst/>
          </a:prstGeom>
          <a:pattFill prst="pct40">
            <a:fgClr>
              <a:schemeClr val="accent4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পানিতে কী কী মাছ পাওয়া যায়? </a:t>
            </a:r>
          </a:p>
        </p:txBody>
      </p:sp>
    </p:spTree>
    <p:extLst>
      <p:ext uri="{BB962C8B-B14F-4D97-AF65-F5344CB8AC3E}">
        <p14:creationId xmlns:p14="http://schemas.microsoft.com/office/powerpoint/2010/main" val="19373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C7C5701-4F46-4DF5-879D-F274B9CCE52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EEFB35CC-C1C5-44AC-A52E-930730E2A2D3}"/>
              </a:ext>
            </a:extLst>
          </p:cNvPr>
          <p:cNvSpPr/>
          <p:nvPr/>
        </p:nvSpPr>
        <p:spPr>
          <a:xfrm>
            <a:off x="3574953" y="514643"/>
            <a:ext cx="5042095" cy="6858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মাছের চাহিদা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ia-population_93304.jpg">
            <a:extLst>
              <a:ext uri="{FF2B5EF4-FFF2-40B4-BE49-F238E27FC236}">
                <a16:creationId xmlns:a16="http://schemas.microsoft.com/office/drawing/2014/main" id="{030AD080-6E16-4FE8-B3AA-355B519A02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42" y="1385532"/>
            <a:ext cx="4503162" cy="2992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45855.jpg">
            <a:extLst>
              <a:ext uri="{FF2B5EF4-FFF2-40B4-BE49-F238E27FC236}">
                <a16:creationId xmlns:a16="http://schemas.microsoft.com/office/drawing/2014/main" id="{1404352C-09F3-42F0-9D77-413FA7ADC3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4523" y="1407872"/>
            <a:ext cx="4520865" cy="304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B54E8A2C-0AD4-4A33-B861-EEA733CD91DD}"/>
              </a:ext>
            </a:extLst>
          </p:cNvPr>
          <p:cNvSpPr/>
          <p:nvPr/>
        </p:nvSpPr>
        <p:spPr>
          <a:xfrm>
            <a:off x="1441923" y="4585217"/>
            <a:ext cx="2971800" cy="5761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চাহিদা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E6C3D18-A381-4CE6-BE4B-571017E9574E}"/>
              </a:ext>
            </a:extLst>
          </p:cNvPr>
          <p:cNvSpPr/>
          <p:nvPr/>
        </p:nvSpPr>
        <p:spPr>
          <a:xfrm>
            <a:off x="8240151" y="4632061"/>
            <a:ext cx="2971800" cy="5761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উৎপাদন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8B1111DF-4EFF-49C4-9758-15F1879E4841}"/>
              </a:ext>
            </a:extLst>
          </p:cNvPr>
          <p:cNvSpPr/>
          <p:nvPr/>
        </p:nvSpPr>
        <p:spPr>
          <a:xfrm>
            <a:off x="1814145" y="5412230"/>
            <a:ext cx="8610600" cy="8197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আমাদের মাছ উৎপাদনের পরিমান মানুষের চাহিদার  তুলনায় অনেক কম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F8C3995-BACA-4E23-AB5A-1FFAEEFDFBBD}"/>
              </a:ext>
            </a:extLst>
          </p:cNvPr>
          <p:cNvSpPr/>
          <p:nvPr/>
        </p:nvSpPr>
        <p:spPr>
          <a:xfrm>
            <a:off x="1814145" y="5412230"/>
            <a:ext cx="8610600" cy="8197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দেশের জনসংখ্যা বৃদ্ধির সাথে সাথে মাছের চাহিদা দিন দিন বৃদ্ধি পাচ্ছে।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89034945-E1DE-407D-9180-92995D92B3B8}"/>
              </a:ext>
            </a:extLst>
          </p:cNvPr>
          <p:cNvSpPr/>
          <p:nvPr/>
        </p:nvSpPr>
        <p:spPr>
          <a:xfrm>
            <a:off x="1814145" y="5365386"/>
            <a:ext cx="8610600" cy="8390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তাই বেশি করে মাছ চাষের মাধ্যমে এ চাহিদা মেটানো সম্ভব।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D4E941D-8033-4F28-9E0D-12445AC131E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825CA-318C-4641-AADD-B0E5F810836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31" y="1298550"/>
            <a:ext cx="7981584" cy="4239797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278A587F-EF46-4B29-A7B0-DD4F285459B2}"/>
              </a:ext>
            </a:extLst>
          </p:cNvPr>
          <p:cNvSpPr/>
          <p:nvPr/>
        </p:nvSpPr>
        <p:spPr>
          <a:xfrm>
            <a:off x="3600743" y="481453"/>
            <a:ext cx="4495800" cy="6131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মাছ এর দৈহিক গঠণ  </a:t>
            </a:r>
            <a:endParaRPr lang="en-US" sz="3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2137AAC8-F378-4E23-91D1-A8BF7B9868D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fish-at-plitvice-lake.jpg_500.jpg">
            <a:extLst>
              <a:ext uri="{FF2B5EF4-FFF2-40B4-BE49-F238E27FC236}">
                <a16:creationId xmlns:a16="http://schemas.microsoft.com/office/drawing/2014/main" id="{C20874BA-C4CB-4B6F-8104-C2F7920DAF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934" y="1561514"/>
            <a:ext cx="5110263" cy="2943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50ADF-1828-4ABE-8769-3F6593B74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" y="1561514"/>
            <a:ext cx="5323275" cy="2943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EDE7C3A-FD32-4B00-9870-744F0AA2E803}"/>
              </a:ext>
            </a:extLst>
          </p:cNvPr>
          <p:cNvSpPr/>
          <p:nvPr/>
        </p:nvSpPr>
        <p:spPr>
          <a:xfrm>
            <a:off x="3848100" y="453097"/>
            <a:ext cx="3917266" cy="700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মাছ এর পুষ্টিগুন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A7230-21BC-465D-B319-8057CA3462A2}"/>
              </a:ext>
            </a:extLst>
          </p:cNvPr>
          <p:cNvSpPr/>
          <p:nvPr/>
        </p:nvSpPr>
        <p:spPr>
          <a:xfrm>
            <a:off x="1977001" y="5394932"/>
            <a:ext cx="76594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মাছ খেতে সুস্বাদু এবং দেহের পুষ্টি চাহিদা পুরণ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FD5511D9-FAEC-4362-A87F-EAE47BDE575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B7C0D-A6C4-4931-A6FC-9CA2F7261D0F}"/>
              </a:ext>
            </a:extLst>
          </p:cNvPr>
          <p:cNvSpPr txBox="1"/>
          <p:nvPr/>
        </p:nvSpPr>
        <p:spPr>
          <a:xfrm>
            <a:off x="934051" y="522174"/>
            <a:ext cx="5136940" cy="1015663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47E89-5A0F-4D11-A56B-D5D03E123E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1" y="397529"/>
            <a:ext cx="4051328" cy="34810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 descr="10353548_365085780360663_5308469925829331783_n.jpg">
            <a:extLst>
              <a:ext uri="{FF2B5EF4-FFF2-40B4-BE49-F238E27FC236}">
                <a16:creationId xmlns:a16="http://schemas.microsoft.com/office/drawing/2014/main" id="{0FB7A0A6-C6DC-437A-A577-B2AF4D69CD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265" y="1741819"/>
            <a:ext cx="5486400" cy="2291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382ACE-F91D-40A0-950E-DFE1CE8AC594}"/>
              </a:ext>
            </a:extLst>
          </p:cNvPr>
          <p:cNvSpPr txBox="1">
            <a:spLocks/>
          </p:cNvSpPr>
          <p:nvPr/>
        </p:nvSpPr>
        <p:spPr>
          <a:xfrm>
            <a:off x="2650588" y="4775674"/>
            <a:ext cx="7239000" cy="921741"/>
          </a:xfrm>
          <a:prstGeom prst="round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মাছের দৈহিক বৈশিষ্ট্য বর্ণনা কর।  </a:t>
            </a:r>
          </a:p>
        </p:txBody>
      </p:sp>
    </p:spTree>
    <p:extLst>
      <p:ext uri="{BB962C8B-B14F-4D97-AF65-F5344CB8AC3E}">
        <p14:creationId xmlns:p14="http://schemas.microsoft.com/office/powerpoint/2010/main" val="12787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529779C-E25D-422A-9FB6-4A18C196CC58}"/>
              </a:ext>
            </a:extLst>
          </p:cNvPr>
          <p:cNvSpPr/>
          <p:nvPr/>
        </p:nvSpPr>
        <p:spPr>
          <a:xfrm>
            <a:off x="30555" y="0"/>
            <a:ext cx="12161445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105408724.jpg">
            <a:extLst>
              <a:ext uri="{FF2B5EF4-FFF2-40B4-BE49-F238E27FC236}">
                <a16:creationId xmlns:a16="http://schemas.microsoft.com/office/drawing/2014/main" id="{5B366541-2883-4265-9966-4004382D8D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308" y="2837618"/>
            <a:ext cx="2211661" cy="92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ombay_Duck_490.jpg">
            <a:extLst>
              <a:ext uri="{FF2B5EF4-FFF2-40B4-BE49-F238E27FC236}">
                <a16:creationId xmlns:a16="http://schemas.microsoft.com/office/drawing/2014/main" id="{3172F8F0-CC80-4EFE-A021-EB2AD9BF31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5329" y="1420837"/>
            <a:ext cx="2230398" cy="925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B73FC-2025-4831-95AE-B8310E182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80" y="2775104"/>
            <a:ext cx="1810455" cy="97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3_3.jpg">
            <a:extLst>
              <a:ext uri="{FF2B5EF4-FFF2-40B4-BE49-F238E27FC236}">
                <a16:creationId xmlns:a16="http://schemas.microsoft.com/office/drawing/2014/main" id="{4F574F9B-5542-4524-BD9E-EB846DFA0B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32598" b="18300"/>
          <a:stretch>
            <a:fillRect/>
          </a:stretch>
        </p:blipFill>
        <p:spPr>
          <a:xfrm>
            <a:off x="9596437" y="3819601"/>
            <a:ext cx="2109406" cy="10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elish_36656.jpg">
            <a:extLst>
              <a:ext uri="{FF2B5EF4-FFF2-40B4-BE49-F238E27FC236}">
                <a16:creationId xmlns:a16="http://schemas.microsoft.com/office/drawing/2014/main" id="{09FBD2FA-B22B-434F-A576-5FE91E1CD41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160" y="1420837"/>
            <a:ext cx="2287956" cy="1088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1080111.jpg">
            <a:extLst>
              <a:ext uri="{FF2B5EF4-FFF2-40B4-BE49-F238E27FC236}">
                <a16:creationId xmlns:a16="http://schemas.microsoft.com/office/drawing/2014/main" id="{9F60D88C-B089-4571-9E61-B6F2EAB7E5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31" y="4029384"/>
            <a:ext cx="2024392" cy="10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659AD-694A-4CB3-A465-23F06D814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27" y="2558486"/>
            <a:ext cx="1985632" cy="1237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7EEFB-A3A8-40ED-912D-C11090FBE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53" y="2639242"/>
            <a:ext cx="1878290" cy="9752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545FAE-E78A-42E6-9755-EDBDAC45D8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93" y="2609353"/>
            <a:ext cx="1887613" cy="975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B0B7E3-8862-4A7D-9D18-FFD9050DE6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65" y="1224663"/>
            <a:ext cx="1612456" cy="1392331"/>
          </a:xfrm>
          <a:prstGeom prst="rect">
            <a:avLst/>
          </a:prstGeom>
        </p:spPr>
      </p:pic>
      <p:pic>
        <p:nvPicPr>
          <p:cNvPr id="15" name="Picture 14" descr="00-penaeus-monodon.jpg">
            <a:extLst>
              <a:ext uri="{FF2B5EF4-FFF2-40B4-BE49-F238E27FC236}">
                <a16:creationId xmlns:a16="http://schemas.microsoft.com/office/drawing/2014/main" id="{031B6DAD-8C9C-448B-8198-33E73AFF0F0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11499" y="3819601"/>
            <a:ext cx="2438400" cy="1219200"/>
          </a:xfrm>
          <a:prstGeom prst="rect">
            <a:avLst/>
          </a:prstGeom>
        </p:spPr>
      </p:pic>
      <p:pic>
        <p:nvPicPr>
          <p:cNvPr id="16" name="Picture 15" descr="1.jpg">
            <a:extLst>
              <a:ext uri="{FF2B5EF4-FFF2-40B4-BE49-F238E27FC236}">
                <a16:creationId xmlns:a16="http://schemas.microsoft.com/office/drawing/2014/main" id="{7D1CCB4C-6E47-4CB8-A2E0-CC21F7DA49C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19454" y="3796010"/>
            <a:ext cx="2133600" cy="1424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FC2581-6DC3-4D45-90A8-479E60B673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17" y="1362246"/>
            <a:ext cx="2329382" cy="1043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B46F09-13B2-494E-82AE-8BB5F52958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19" y="1385487"/>
            <a:ext cx="1985632" cy="1070684"/>
          </a:xfrm>
          <a:prstGeom prst="rect">
            <a:avLst/>
          </a:prstGeom>
        </p:spPr>
      </p:pic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FD4FD315-A77E-46C9-B3A0-C065A9830B54}"/>
              </a:ext>
            </a:extLst>
          </p:cNvPr>
          <p:cNvSpPr/>
          <p:nvPr/>
        </p:nvSpPr>
        <p:spPr>
          <a:xfrm>
            <a:off x="1851027" y="494090"/>
            <a:ext cx="8153400" cy="63994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 প্রাপ্ত মাছগুলোর মধ্যে সব মাছ আবার পুকুরে চাষ করা যায়?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ACC5AE-93C1-4E1F-8FC7-77C95A08519D}"/>
              </a:ext>
            </a:extLst>
          </p:cNvPr>
          <p:cNvSpPr/>
          <p:nvPr/>
        </p:nvSpPr>
        <p:spPr>
          <a:xfrm>
            <a:off x="3260357" y="5294214"/>
            <a:ext cx="4839286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982A42D-F5EA-4131-89D5-794D05BCF1F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41FC4-767D-4C74-A52D-AFD6463A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46" y="688817"/>
            <a:ext cx="10621108" cy="5327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2EE8B-D42D-4197-8748-CDC34000B9AA}"/>
              </a:ext>
            </a:extLst>
          </p:cNvPr>
          <p:cNvSpPr txBox="1"/>
          <p:nvPr/>
        </p:nvSpPr>
        <p:spPr>
          <a:xfrm>
            <a:off x="1752600" y="3352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13E28-7B4B-44E2-9BDA-D99CBB38F912}"/>
              </a:ext>
            </a:extLst>
          </p:cNvPr>
          <p:cNvSpPr txBox="1"/>
          <p:nvPr/>
        </p:nvSpPr>
        <p:spPr>
          <a:xfrm>
            <a:off x="5410200" y="351245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কাতলা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2DB10-FEA0-498F-8131-2BC433607ECF}"/>
              </a:ext>
            </a:extLst>
          </p:cNvPr>
          <p:cNvSpPr txBox="1"/>
          <p:nvPr/>
        </p:nvSpPr>
        <p:spPr>
          <a:xfrm>
            <a:off x="8811065" y="358363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মৃগেল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6FC53-5FEB-4B18-9D35-211A103B324F}"/>
              </a:ext>
            </a:extLst>
          </p:cNvPr>
          <p:cNvSpPr txBox="1"/>
          <p:nvPr/>
        </p:nvSpPr>
        <p:spPr>
          <a:xfrm>
            <a:off x="1316501" y="60165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কালবাঊশ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E3C98-3600-43C7-A085-5FA9B87710F9}"/>
              </a:ext>
            </a:extLst>
          </p:cNvPr>
          <p:cNvSpPr txBox="1"/>
          <p:nvPr/>
        </p:nvSpPr>
        <p:spPr>
          <a:xfrm>
            <a:off x="5410200" y="601650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গলদা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C510B-5156-4F90-8D20-9044A09AD197}"/>
              </a:ext>
            </a:extLst>
          </p:cNvPr>
          <p:cNvSpPr txBox="1"/>
          <p:nvPr/>
        </p:nvSpPr>
        <p:spPr>
          <a:xfrm>
            <a:off x="8444718" y="592858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বাগদা চিংড়ি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6D6723-C8CD-4BA4-A164-8C6D27759D9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ED8997D-6BE3-413B-8090-61C82C8D6A4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628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49174F4-C164-442D-993C-8A85042A508A}"/>
                </a:ext>
              </a:extLst>
            </p:cNvPr>
            <p:cNvSpPr/>
            <p:nvPr/>
          </p:nvSpPr>
          <p:spPr>
            <a:xfrm>
              <a:off x="196947" y="182880"/>
              <a:ext cx="11844997" cy="6471138"/>
            </a:xfrm>
            <a:prstGeom prst="frame">
              <a:avLst>
                <a:gd name="adj1" fmla="val 2717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mach1.jpg">
            <a:extLst>
              <a:ext uri="{FF2B5EF4-FFF2-40B4-BE49-F238E27FC236}">
                <a16:creationId xmlns:a16="http://schemas.microsoft.com/office/drawing/2014/main" id="{B93E2A74-71D1-49BB-98AA-DB6F4BA3AE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5253" y="1764911"/>
            <a:ext cx="7401494" cy="4419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7512733C-FE76-4AA2-A9DF-E57C7122D7B4}"/>
              </a:ext>
            </a:extLst>
          </p:cNvPr>
          <p:cNvSpPr/>
          <p:nvPr/>
        </p:nvSpPr>
        <p:spPr>
          <a:xfrm>
            <a:off x="3657600" y="621911"/>
            <a:ext cx="4800600" cy="673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দেশী ও বিদেশী মাছের মিশ্র চাষ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DA6DBB1-6797-4CC3-8123-2C75960C1B5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DN-00954.jpg">
            <a:extLst>
              <a:ext uri="{FF2B5EF4-FFF2-40B4-BE49-F238E27FC236}">
                <a16:creationId xmlns:a16="http://schemas.microsoft.com/office/drawing/2014/main" id="{FE97A41F-43F0-4CEB-89C2-1A1E997FC8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6012" y="1603717"/>
            <a:ext cx="2632028" cy="11963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21767D-C191-4E9C-B5FD-2E394EC859F6}"/>
              </a:ext>
            </a:extLst>
          </p:cNvPr>
          <p:cNvSpPr txBox="1"/>
          <p:nvPr/>
        </p:nvSpPr>
        <p:spPr>
          <a:xfrm>
            <a:off x="9077012" y="3028656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গ্রাস কার্প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432733709_thai sor puti.jpg">
            <a:extLst>
              <a:ext uri="{FF2B5EF4-FFF2-40B4-BE49-F238E27FC236}">
                <a16:creationId xmlns:a16="http://schemas.microsoft.com/office/drawing/2014/main" id="{9252D7F2-603E-460F-B344-167BCEA417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3924" y="4011638"/>
            <a:ext cx="3200400" cy="1600200"/>
          </a:xfrm>
          <a:prstGeom prst="rect">
            <a:avLst/>
          </a:prstGeom>
        </p:spPr>
      </p:pic>
      <p:pic>
        <p:nvPicPr>
          <p:cNvPr id="12" name="Picture 11" descr="Talapia-e fish (1).jpg">
            <a:extLst>
              <a:ext uri="{FF2B5EF4-FFF2-40B4-BE49-F238E27FC236}">
                <a16:creationId xmlns:a16="http://schemas.microsoft.com/office/drawing/2014/main" id="{41A990AC-1559-44F0-BBA5-E4E5997DF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7324412" y="3760651"/>
            <a:ext cx="2667000" cy="1905000"/>
          </a:xfrm>
          <a:prstGeom prst="rect">
            <a:avLst/>
          </a:prstGeom>
        </p:spPr>
      </p:pic>
      <p:pic>
        <p:nvPicPr>
          <p:cNvPr id="15" name="Picture 14" descr="1432733709_thai sor puti.jpg">
            <a:extLst>
              <a:ext uri="{FF2B5EF4-FFF2-40B4-BE49-F238E27FC236}">
                <a16:creationId xmlns:a16="http://schemas.microsoft.com/office/drawing/2014/main" id="{69AF7ACA-6DAB-4902-911D-2631D1A70F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1028" y="3956427"/>
            <a:ext cx="3200400" cy="1600200"/>
          </a:xfrm>
          <a:prstGeom prst="rect">
            <a:avLst/>
          </a:prstGeom>
        </p:spPr>
      </p:pic>
      <p:pic>
        <p:nvPicPr>
          <p:cNvPr id="16" name="Picture 15" descr="Talapia-e fish (1).jpg">
            <a:extLst>
              <a:ext uri="{FF2B5EF4-FFF2-40B4-BE49-F238E27FC236}">
                <a16:creationId xmlns:a16="http://schemas.microsoft.com/office/drawing/2014/main" id="{D3985DE8-03E4-4E53-9635-B56699C1E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7311516" y="3705440"/>
            <a:ext cx="2667000" cy="1905000"/>
          </a:xfrm>
          <a:prstGeom prst="rect">
            <a:avLst/>
          </a:prstGeom>
        </p:spPr>
      </p:pic>
      <p:pic>
        <p:nvPicPr>
          <p:cNvPr id="19" name="Picture 18" descr="pangas-1.jpg">
            <a:extLst>
              <a:ext uri="{FF2B5EF4-FFF2-40B4-BE49-F238E27FC236}">
                <a16:creationId xmlns:a16="http://schemas.microsoft.com/office/drawing/2014/main" id="{6AA6DECC-C42C-4808-AFAB-B166897F6A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783" y="1598470"/>
            <a:ext cx="2599426" cy="14724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D72AD6-4C86-4E3D-BEEB-401581439ECE}"/>
              </a:ext>
            </a:extLst>
          </p:cNvPr>
          <p:cNvSpPr txBox="1"/>
          <p:nvPr/>
        </p:nvSpPr>
        <p:spPr>
          <a:xfrm>
            <a:off x="1218028" y="3267612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থাই পাঙ্গাস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DN-007811.jpg">
            <a:extLst>
              <a:ext uri="{FF2B5EF4-FFF2-40B4-BE49-F238E27FC236}">
                <a16:creationId xmlns:a16="http://schemas.microsoft.com/office/drawing/2014/main" id="{743579EC-A1C9-482E-BF8D-A5F1E8AC47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6012" y="1581110"/>
            <a:ext cx="2895600" cy="12883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30852F-227F-4C11-8B87-C541B30842D8}"/>
              </a:ext>
            </a:extLst>
          </p:cNvPr>
          <p:cNvSpPr txBox="1"/>
          <p:nvPr/>
        </p:nvSpPr>
        <p:spPr>
          <a:xfrm>
            <a:off x="5505157" y="3121214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সিলভার কার্প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1432733709_thai sor puti.jpg">
            <a:extLst>
              <a:ext uri="{FF2B5EF4-FFF2-40B4-BE49-F238E27FC236}">
                <a16:creationId xmlns:a16="http://schemas.microsoft.com/office/drawing/2014/main" id="{F52B0706-00AD-4750-AB2E-760A84AB0E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1028" y="4001086"/>
            <a:ext cx="32004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" name="Picture 23" descr="Talapia-e fish (1).jpg">
            <a:extLst>
              <a:ext uri="{FF2B5EF4-FFF2-40B4-BE49-F238E27FC236}">
                <a16:creationId xmlns:a16="http://schemas.microsoft.com/office/drawing/2014/main" id="{9D427F25-FBC1-48FE-BEB4-1DE83A47FA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7311516" y="3750099"/>
            <a:ext cx="26670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303730-8924-493B-BD4A-B0E7E0124490}"/>
              </a:ext>
            </a:extLst>
          </p:cNvPr>
          <p:cNvSpPr txBox="1"/>
          <p:nvPr/>
        </p:nvSpPr>
        <p:spPr>
          <a:xfrm>
            <a:off x="3033932" y="5846884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থাই সরপুঁটি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4537C6-E4D5-470F-900A-7951F728A3E8}"/>
              </a:ext>
            </a:extLst>
          </p:cNvPr>
          <p:cNvSpPr txBox="1"/>
          <p:nvPr/>
        </p:nvSpPr>
        <p:spPr>
          <a:xfrm>
            <a:off x="7781612" y="5867928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999F3CF7-6EF8-4901-A5E4-C6B3A38CFFF4}"/>
              </a:ext>
            </a:extLst>
          </p:cNvPr>
          <p:cNvSpPr/>
          <p:nvPr/>
        </p:nvSpPr>
        <p:spPr>
          <a:xfrm>
            <a:off x="4162112" y="464986"/>
            <a:ext cx="4495800" cy="6423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বিদেশি চাষযোগ্য 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E741271-D7F1-4D6B-B332-1CA2F39A0647}"/>
              </a:ext>
            </a:extLst>
          </p:cNvPr>
          <p:cNvSpPr/>
          <p:nvPr/>
        </p:nvSpPr>
        <p:spPr>
          <a:xfrm>
            <a:off x="0" y="0"/>
            <a:ext cx="12191999" cy="6654018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B3C641-756B-4C99-9D24-95E74E290B69}"/>
              </a:ext>
            </a:extLst>
          </p:cNvPr>
          <p:cNvSpPr txBox="1">
            <a:spLocks/>
          </p:cNvSpPr>
          <p:nvPr/>
        </p:nvSpPr>
        <p:spPr>
          <a:xfrm>
            <a:off x="914401" y="602104"/>
            <a:ext cx="3505200" cy="1101238"/>
          </a:xfrm>
          <a:prstGeom prst="down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BDBD-8BF1-4CC7-915A-2AD27BBE136A}"/>
              </a:ext>
            </a:extLst>
          </p:cNvPr>
          <p:cNvSpPr txBox="1"/>
          <p:nvPr/>
        </p:nvSpPr>
        <p:spPr>
          <a:xfrm>
            <a:off x="8556674" y="524623"/>
            <a:ext cx="2895600" cy="1178719"/>
          </a:xfrm>
          <a:prstGeom prst="down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পরিচিতি</a:t>
            </a:r>
            <a:endParaRPr kumimoji="0" lang="en-US" sz="44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508035-87B8-454D-AF38-910BFAC84600}"/>
              </a:ext>
            </a:extLst>
          </p:cNvPr>
          <p:cNvSpPr txBox="1">
            <a:spLocks/>
          </p:cNvSpPr>
          <p:nvPr/>
        </p:nvSpPr>
        <p:spPr>
          <a:xfrm>
            <a:off x="495301" y="3636499"/>
            <a:ext cx="4343400" cy="2286000"/>
          </a:xfrm>
          <a:prstGeom prst="horizontalScroll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সম্ভু</a:t>
            </a:r>
            <a:r>
              <a:rPr kumimoji="0" lang="en-US" sz="6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নাথ</a:t>
            </a:r>
            <a:r>
              <a:rPr kumimoji="0" lang="en-US" sz="6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রায়</a:t>
            </a:r>
            <a:r>
              <a:rPr kumimoji="0" lang="en-US" sz="6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মনোহরপুর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দাখিল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মাদ্রাসা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মনিরামপুর,যশোর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Email-sambho7440@gmail.com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C6493-8A62-4B4E-B302-C8B576F7B824}"/>
              </a:ext>
            </a:extLst>
          </p:cNvPr>
          <p:cNvSpPr txBox="1"/>
          <p:nvPr/>
        </p:nvSpPr>
        <p:spPr>
          <a:xfrm>
            <a:off x="7540283" y="3453619"/>
            <a:ext cx="3911991" cy="2740164"/>
          </a:xfrm>
          <a:prstGeom prst="horizontalScroll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 শিক্ষা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ষষ্ঠ শ্রেণি</a:t>
            </a:r>
            <a:endParaRPr kumimoji="0" lang="bn-BD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কৃষিজ উৎপাদন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পাঠ-8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2565EA-405E-4206-BB4A-17DFB13EB3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2036" y="1715594"/>
            <a:ext cx="1324876" cy="1764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5530CF-BB50-4A3E-8729-43F6C26453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1" b="23943"/>
          <a:stretch/>
        </p:blipFill>
        <p:spPr>
          <a:xfrm rot="16200000">
            <a:off x="1572122" y="1861080"/>
            <a:ext cx="1821764" cy="1617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30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485BF64-47E1-44E2-BAE7-6E26A8919D95}"/>
              </a:ext>
            </a:extLst>
          </p:cNvPr>
          <p:cNvSpPr/>
          <p:nvPr/>
        </p:nvSpPr>
        <p:spPr>
          <a:xfrm>
            <a:off x="196947" y="182880"/>
            <a:ext cx="11844997" cy="6471138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41586-7CF8-43C7-A929-815497C1DF1B}"/>
              </a:ext>
            </a:extLst>
          </p:cNvPr>
          <p:cNvSpPr txBox="1"/>
          <p:nvPr/>
        </p:nvSpPr>
        <p:spPr>
          <a:xfrm>
            <a:off x="693113" y="3596006"/>
            <a:ext cx="131856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C99B0-8EDE-4638-8497-A98D86F9BC9A}"/>
              </a:ext>
            </a:extLst>
          </p:cNvPr>
          <p:cNvSpPr txBox="1"/>
          <p:nvPr/>
        </p:nvSpPr>
        <p:spPr>
          <a:xfrm>
            <a:off x="693113" y="4639559"/>
            <a:ext cx="131856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7" name="Picture 2" descr="C:\Users\Dell\Desktop\20170703_142707.jpg">
            <a:extLst>
              <a:ext uri="{FF2B5EF4-FFF2-40B4-BE49-F238E27FC236}">
                <a16:creationId xmlns:a16="http://schemas.microsoft.com/office/drawing/2014/main" id="{A297F428-55DF-4272-AC06-C4D0EA0F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36" y="405051"/>
            <a:ext cx="3701322" cy="2878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5F196C-0154-468B-A4FB-F74F4E9C1E19}"/>
              </a:ext>
            </a:extLst>
          </p:cNvPr>
          <p:cNvSpPr txBox="1"/>
          <p:nvPr/>
        </p:nvSpPr>
        <p:spPr>
          <a:xfrm>
            <a:off x="889289" y="626269"/>
            <a:ext cx="267239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B1D991-A93C-4AF1-96AC-5CECC07343C2}"/>
              </a:ext>
            </a:extLst>
          </p:cNvPr>
          <p:cNvSpPr txBox="1">
            <a:spLocks/>
          </p:cNvSpPr>
          <p:nvPr/>
        </p:nvSpPr>
        <p:spPr>
          <a:xfrm>
            <a:off x="2225485" y="4505704"/>
            <a:ext cx="9017391" cy="990600"/>
          </a:xfrm>
          <a:prstGeom prst="homePlate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বিদেশী চাষযোগ্য মাছের একটি তালিকা তৈরি করে শ্রেণিতে উপস্থাপন কর।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BFC0AE-EC1E-416F-B7BF-959BDD0CEC4B}"/>
              </a:ext>
            </a:extLst>
          </p:cNvPr>
          <p:cNvSpPr txBox="1">
            <a:spLocks/>
          </p:cNvSpPr>
          <p:nvPr/>
        </p:nvSpPr>
        <p:spPr>
          <a:xfrm>
            <a:off x="2208626" y="3418449"/>
            <a:ext cx="9017391" cy="990600"/>
          </a:xfrm>
          <a:prstGeom prst="homePlate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দেশী চাষযোগ্য মাছের একটি তালিকা তৈরি করে শ্রেণিতে উপস্থাপন কর। </a:t>
            </a:r>
          </a:p>
        </p:txBody>
      </p:sp>
    </p:spTree>
    <p:extLst>
      <p:ext uri="{BB962C8B-B14F-4D97-AF65-F5344CB8AC3E}">
        <p14:creationId xmlns:p14="http://schemas.microsoft.com/office/powerpoint/2010/main" val="1986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C319EA9-95EE-40CF-A3EE-E6AF08FB22D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67B79-22CD-44E1-9C21-1768F21A1EAA}"/>
              </a:ext>
            </a:extLst>
          </p:cNvPr>
          <p:cNvSpPr/>
          <p:nvPr/>
        </p:nvSpPr>
        <p:spPr>
          <a:xfrm>
            <a:off x="688675" y="1981200"/>
            <a:ext cx="18733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9E888-7F2C-49BE-9665-BB2CF99327BC}"/>
              </a:ext>
            </a:extLst>
          </p:cNvPr>
          <p:cNvSpPr txBox="1"/>
          <p:nvPr/>
        </p:nvSpPr>
        <p:spPr>
          <a:xfrm>
            <a:off x="4509278" y="502312"/>
            <a:ext cx="3048000" cy="71508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6BC71-73E4-4DDE-BC33-EA70AA86B280}"/>
              </a:ext>
            </a:extLst>
          </p:cNvPr>
          <p:cNvSpPr txBox="1"/>
          <p:nvPr/>
        </p:nvSpPr>
        <p:spPr>
          <a:xfrm>
            <a:off x="688674" y="1371601"/>
            <a:ext cx="3924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নিচের কোনটি অমেরুদণ্ডী প্রাণী?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48498-26F5-450D-A905-31F17FD41B07}"/>
              </a:ext>
            </a:extLst>
          </p:cNvPr>
          <p:cNvSpPr/>
          <p:nvPr/>
        </p:nvSpPr>
        <p:spPr>
          <a:xfrm>
            <a:off x="4422475" y="1981200"/>
            <a:ext cx="18733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রুই মাছ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129ED5-DC01-42C0-BE2F-85F6E0D1D562}"/>
              </a:ext>
            </a:extLst>
          </p:cNvPr>
          <p:cNvSpPr/>
          <p:nvPr/>
        </p:nvSpPr>
        <p:spPr>
          <a:xfrm>
            <a:off x="688674" y="2514600"/>
            <a:ext cx="18733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ইলিশ মাছ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B3697-C453-4E05-B47A-96AEE04EA663}"/>
              </a:ext>
            </a:extLst>
          </p:cNvPr>
          <p:cNvSpPr/>
          <p:nvPr/>
        </p:nvSpPr>
        <p:spPr>
          <a:xfrm>
            <a:off x="4432000" y="2514600"/>
            <a:ext cx="18733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ছুরি মাছ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D028C0-B6EF-4300-9E18-21B2E4D8A2FF}"/>
              </a:ext>
            </a:extLst>
          </p:cNvPr>
          <p:cNvSpPr/>
          <p:nvPr/>
        </p:nvSpPr>
        <p:spPr>
          <a:xfrm>
            <a:off x="4432002" y="4427219"/>
            <a:ext cx="1994484" cy="35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গলদা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664E8-84B3-439B-8A55-889CB183F096}"/>
              </a:ext>
            </a:extLst>
          </p:cNvPr>
          <p:cNvSpPr txBox="1"/>
          <p:nvPr/>
        </p:nvSpPr>
        <p:spPr>
          <a:xfrm>
            <a:off x="688674" y="3779520"/>
            <a:ext cx="41778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নিচের কোনটি লোনা পানির মাছ নয়?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D6C2FF-734B-4CFE-9966-481DF6C9E365}"/>
              </a:ext>
            </a:extLst>
          </p:cNvPr>
          <p:cNvSpPr/>
          <p:nvPr/>
        </p:nvSpPr>
        <p:spPr>
          <a:xfrm>
            <a:off x="688675" y="4389119"/>
            <a:ext cx="1994484" cy="35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কোরাল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7660F-E5A5-4F44-A891-39B112F793F1}"/>
              </a:ext>
            </a:extLst>
          </p:cNvPr>
          <p:cNvSpPr/>
          <p:nvPr/>
        </p:nvSpPr>
        <p:spPr>
          <a:xfrm>
            <a:off x="688675" y="4922519"/>
            <a:ext cx="1994484" cy="35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ছুরি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4EEC9-9449-410C-B680-1DC4E59D52B5}"/>
              </a:ext>
            </a:extLst>
          </p:cNvPr>
          <p:cNvSpPr/>
          <p:nvPr/>
        </p:nvSpPr>
        <p:spPr>
          <a:xfrm>
            <a:off x="4432001" y="4922519"/>
            <a:ext cx="1994484" cy="35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ভেটকি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47FCC9-0CB0-4A7E-A7EC-10014224D01A}"/>
              </a:ext>
            </a:extLst>
          </p:cNvPr>
          <p:cNvSpPr/>
          <p:nvPr/>
        </p:nvSpPr>
        <p:spPr>
          <a:xfrm>
            <a:off x="6644777" y="2038119"/>
            <a:ext cx="1825005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কোরাল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EC6908-3067-4C36-B780-B50C1DB10047}"/>
              </a:ext>
            </a:extLst>
          </p:cNvPr>
          <p:cNvSpPr/>
          <p:nvPr/>
        </p:nvSpPr>
        <p:spPr>
          <a:xfrm>
            <a:off x="6644777" y="4860448"/>
            <a:ext cx="1825005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কালবাউস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DE84BA-A248-4D37-9CFF-D00C501DA300}"/>
              </a:ext>
            </a:extLst>
          </p:cNvPr>
          <p:cNvSpPr txBox="1"/>
          <p:nvPr/>
        </p:nvSpPr>
        <p:spPr>
          <a:xfrm>
            <a:off x="6644777" y="1420839"/>
            <a:ext cx="38228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কোন মাছ পুকুরে চাষ করা যায় না?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C8D940-DC42-423D-B777-D98522F1BBAF}"/>
              </a:ext>
            </a:extLst>
          </p:cNvPr>
          <p:cNvSpPr/>
          <p:nvPr/>
        </p:nvSpPr>
        <p:spPr>
          <a:xfrm>
            <a:off x="9187469" y="2038119"/>
            <a:ext cx="2345256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পাঙ্গাশ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4B7013-7575-401C-944C-8C5E124B6C82}"/>
              </a:ext>
            </a:extLst>
          </p:cNvPr>
          <p:cNvSpPr/>
          <p:nvPr/>
        </p:nvSpPr>
        <p:spPr>
          <a:xfrm>
            <a:off x="6644776" y="2571519"/>
            <a:ext cx="1825005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কালবাঊস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C82474-455B-45E5-98F9-7861229D6CFF}"/>
              </a:ext>
            </a:extLst>
          </p:cNvPr>
          <p:cNvSpPr/>
          <p:nvPr/>
        </p:nvSpPr>
        <p:spPr>
          <a:xfrm>
            <a:off x="9196994" y="2571519"/>
            <a:ext cx="2345256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মৃগেল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DC28FD-93F4-49EE-9E8E-39C6F9D09D94}"/>
              </a:ext>
            </a:extLst>
          </p:cNvPr>
          <p:cNvSpPr txBox="1"/>
          <p:nvPr/>
        </p:nvSpPr>
        <p:spPr>
          <a:xfrm>
            <a:off x="6644777" y="3709768"/>
            <a:ext cx="38228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নিচের কোনটি বিদেশী মাছ নয়?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770C3C-F3A2-41DB-9DF7-5F62B6FD7750}"/>
              </a:ext>
            </a:extLst>
          </p:cNvPr>
          <p:cNvSpPr/>
          <p:nvPr/>
        </p:nvSpPr>
        <p:spPr>
          <a:xfrm>
            <a:off x="6644777" y="4327048"/>
            <a:ext cx="1825005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পাঙ্গাশ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C10946-BD77-4705-82A4-565B820CC68B}"/>
              </a:ext>
            </a:extLst>
          </p:cNvPr>
          <p:cNvSpPr/>
          <p:nvPr/>
        </p:nvSpPr>
        <p:spPr>
          <a:xfrm>
            <a:off x="9187469" y="4327048"/>
            <a:ext cx="2345256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F4CB0E-7452-4A68-9974-996654F641E7}"/>
              </a:ext>
            </a:extLst>
          </p:cNvPr>
          <p:cNvSpPr/>
          <p:nvPr/>
        </p:nvSpPr>
        <p:spPr>
          <a:xfrm>
            <a:off x="9196995" y="4860448"/>
            <a:ext cx="2345256" cy="41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থাই সরপুঁটি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C140ED0F-3106-4E3C-AC96-3DC5AB7419AB}"/>
              </a:ext>
            </a:extLst>
          </p:cNvPr>
          <p:cNvSpPr/>
          <p:nvPr/>
        </p:nvSpPr>
        <p:spPr>
          <a:xfrm rot="1186850">
            <a:off x="6384746" y="1970542"/>
            <a:ext cx="675249" cy="586962"/>
          </a:xfrm>
          <a:prstGeom prst="sun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18F02A78-4DB3-42CB-ABAF-84E9D3FCE8D7}"/>
              </a:ext>
            </a:extLst>
          </p:cNvPr>
          <p:cNvSpPr/>
          <p:nvPr/>
        </p:nvSpPr>
        <p:spPr>
          <a:xfrm rot="871443">
            <a:off x="6466537" y="4775606"/>
            <a:ext cx="675249" cy="586962"/>
          </a:xfrm>
          <a:prstGeom prst="sun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240BEADA-10EE-451F-A859-4EFE65941EBB}"/>
              </a:ext>
            </a:extLst>
          </p:cNvPr>
          <p:cNvSpPr/>
          <p:nvPr/>
        </p:nvSpPr>
        <p:spPr>
          <a:xfrm rot="1127833">
            <a:off x="4255619" y="4313004"/>
            <a:ext cx="675249" cy="586962"/>
          </a:xfrm>
          <a:prstGeom prst="sun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8B5CD977-CF5C-46A8-856B-9BE4AA6CB405}"/>
              </a:ext>
            </a:extLst>
          </p:cNvPr>
          <p:cNvSpPr/>
          <p:nvPr/>
        </p:nvSpPr>
        <p:spPr>
          <a:xfrm rot="631301">
            <a:off x="537317" y="1970542"/>
            <a:ext cx="675249" cy="586962"/>
          </a:xfrm>
          <a:prstGeom prst="sun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2D089AF0-A2E4-4F8C-9A14-765DA44FD37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E440F-DB76-4ECB-832B-77F26BC3A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451632"/>
            <a:ext cx="11310424" cy="59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330793-D18B-44D9-9449-4D22A4679F8F}"/>
              </a:ext>
            </a:extLst>
          </p:cNvPr>
          <p:cNvSpPr txBox="1"/>
          <p:nvPr/>
        </p:nvSpPr>
        <p:spPr>
          <a:xfrm>
            <a:off x="1478280" y="4682215"/>
            <a:ext cx="9235440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আমিষের চাহিদা পুরণে আমাদের করনীয় কী ব্যাখ্যা কর? </a:t>
            </a:r>
            <a:endParaRPr lang="en-US" sz="36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F3E6DA2E-DB45-4F91-B669-ADC9FA33D6DF}"/>
              </a:ext>
            </a:extLst>
          </p:cNvPr>
          <p:cNvSpPr/>
          <p:nvPr/>
        </p:nvSpPr>
        <p:spPr>
          <a:xfrm>
            <a:off x="211015" y="239152"/>
            <a:ext cx="11924714" cy="64008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34C76-C28A-4A70-B7CC-A73C7722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4" y="397299"/>
            <a:ext cx="11324492" cy="60634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B4BF6B-20EC-4BA6-AE97-65751F8819D3}"/>
              </a:ext>
            </a:extLst>
          </p:cNvPr>
          <p:cNvSpPr/>
          <p:nvPr/>
        </p:nvSpPr>
        <p:spPr>
          <a:xfrm rot="279007">
            <a:off x="1383322" y="1411989"/>
            <a:ext cx="9425353" cy="3643531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2090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kumimoji="0" lang="en-US" sz="1800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208284E-0EB3-47A3-A01E-2008E246E0DA}"/>
              </a:ext>
            </a:extLst>
          </p:cNvPr>
          <p:cNvSpPr/>
          <p:nvPr/>
        </p:nvSpPr>
        <p:spPr>
          <a:xfrm>
            <a:off x="0" y="10552"/>
            <a:ext cx="12192000" cy="6858000"/>
          </a:xfrm>
          <a:prstGeom prst="frame">
            <a:avLst>
              <a:gd name="adj1" fmla="val 162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2104B3E-B2FD-4970-B757-14C3C31B09C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F798A-3538-4D4B-8795-D90E6E62B142}"/>
              </a:ext>
            </a:extLst>
          </p:cNvPr>
          <p:cNvSpPr txBox="1"/>
          <p:nvPr/>
        </p:nvSpPr>
        <p:spPr>
          <a:xfrm>
            <a:off x="3695700" y="566462"/>
            <a:ext cx="4800600" cy="71508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ভালভাবে লক্ষ্য কর। </a:t>
            </a:r>
            <a:endParaRPr lang="en-US" sz="36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831151-EBE9-42DA-B2E2-E222688B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42" y="1597195"/>
            <a:ext cx="3749394" cy="441091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A69B62-D214-4B25-A5CF-61EACCDBF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9" y="1577276"/>
            <a:ext cx="3638078" cy="440953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119F58-B610-4E08-B62D-E95BDB59AC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0549" y="4448423"/>
            <a:ext cx="2530901" cy="153839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6" name="Picture 15" descr="b636.jpg">
            <a:extLst>
              <a:ext uri="{FF2B5EF4-FFF2-40B4-BE49-F238E27FC236}">
                <a16:creationId xmlns:a16="http://schemas.microsoft.com/office/drawing/2014/main" id="{B96A4F5C-824A-4661-AC23-44211BB44B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0550" y="1577277"/>
            <a:ext cx="2530900" cy="1538391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62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5A8CCCC-06DE-48E3-BCF8-EC19A325E61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88.jpg">
            <a:extLst>
              <a:ext uri="{FF2B5EF4-FFF2-40B4-BE49-F238E27FC236}">
                <a16:creationId xmlns:a16="http://schemas.microsoft.com/office/drawing/2014/main" id="{D23BC4E2-B7C7-4FE7-974C-1DD7D41BE3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810" y="2136548"/>
            <a:ext cx="3307057" cy="21084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b636.jpg">
            <a:extLst>
              <a:ext uri="{FF2B5EF4-FFF2-40B4-BE49-F238E27FC236}">
                <a16:creationId xmlns:a16="http://schemas.microsoft.com/office/drawing/2014/main" id="{BF5F88EF-1D9A-4C81-B8B6-83499D6E86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0814" y="2136548"/>
            <a:ext cx="3468752" cy="2108458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CF1FE-D4C0-4968-B412-29E9DE0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13" y="2136549"/>
            <a:ext cx="3646042" cy="21084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276D5A-676B-4A98-B3B1-CC3B564A93D7}"/>
              </a:ext>
            </a:extLst>
          </p:cNvPr>
          <p:cNvSpPr txBox="1"/>
          <p:nvPr/>
        </p:nvSpPr>
        <p:spPr>
          <a:xfrm>
            <a:off x="2941536" y="520876"/>
            <a:ext cx="6019800" cy="646986"/>
          </a:xfrm>
          <a:prstGeom prst="roundRect">
            <a:avLst/>
          </a:prstGeom>
          <a:pattFill prst="lgCheck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8C1E20-6E1F-4C83-A9E9-6AB6C8686BB0}"/>
              </a:ext>
            </a:extLst>
          </p:cNvPr>
          <p:cNvSpPr txBox="1"/>
          <p:nvPr/>
        </p:nvSpPr>
        <p:spPr>
          <a:xfrm>
            <a:off x="2179536" y="4924095"/>
            <a:ext cx="7543800" cy="919401"/>
          </a:xfrm>
          <a:prstGeom prst="roundRect">
            <a:avLst/>
          </a:prstGeom>
          <a:pattFill prst="plaid">
            <a:fgClr>
              <a:schemeClr val="accent6"/>
            </a:fgClr>
            <a:bgClr>
              <a:schemeClr val="bg1"/>
            </a:bgClr>
          </a:patt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>
                <a:ln>
                  <a:solidFill>
                    <a:schemeClr val="accent2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 চাষযোগ্য মাছের পরিচয় </a:t>
            </a:r>
            <a:endParaRPr kumimoji="0" lang="en-US" sz="4800" b="1" i="0" u="none" strike="noStrike" kern="0" cap="none" spc="0" normalizeH="0" baseline="0" noProof="0" dirty="0">
              <a:ln>
                <a:solidFill>
                  <a:schemeClr val="accent2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21675A9-A521-44DE-BD48-D0E72D3DBFD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4AD98-47CA-4F8C-91E2-C016C27DCA1D}"/>
              </a:ext>
            </a:extLst>
          </p:cNvPr>
          <p:cNvSpPr txBox="1"/>
          <p:nvPr/>
        </p:nvSpPr>
        <p:spPr>
          <a:xfrm>
            <a:off x="3086100" y="505265"/>
            <a:ext cx="6019800" cy="64698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ছবিগুলো দেখে আমরা কী বুঝতে পারছি?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F4EDE-DD4F-4A24-8011-57D957E75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" y="2021292"/>
            <a:ext cx="2103120" cy="1574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B502A-C040-4536-AD4E-CB7C2F3DB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64" y="2021292"/>
            <a:ext cx="2103120" cy="157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D1E898-BD72-4089-A0EA-24027FD99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9" y="2023151"/>
            <a:ext cx="2103120" cy="1537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C0F94-2A95-4F3A-8A3F-C91940F48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90" y="4545463"/>
            <a:ext cx="2103120" cy="157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3B9A35-5F33-43E2-94AF-78651985C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09" y="4545463"/>
            <a:ext cx="2103120" cy="157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A12DB6-CBF4-4B7F-8AD3-291EC5E79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90" y="2007274"/>
            <a:ext cx="2103120" cy="1569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95CF17-EA6A-470B-B52B-1291DE3D0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1" y="4579977"/>
            <a:ext cx="2103120" cy="157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2EE558-FAA9-47EA-8029-2E71090F5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" y="4545463"/>
            <a:ext cx="2103120" cy="157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4E4F52-6E26-4C06-804B-9B9051B550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6" y="2007274"/>
            <a:ext cx="1962040" cy="1602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 descr="00-penaeus-monodon.jpg">
            <a:extLst>
              <a:ext uri="{FF2B5EF4-FFF2-40B4-BE49-F238E27FC236}">
                <a16:creationId xmlns:a16="http://schemas.microsoft.com/office/drawing/2014/main" id="{20E3FEF0-36DD-4468-A6EE-2424264F574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874675" y="4522330"/>
            <a:ext cx="1937379" cy="1631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5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47E7F89-E840-4364-B87C-D24FECD34FA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139E9-6E59-424E-BBE4-9D20F6575921}"/>
              </a:ext>
            </a:extLst>
          </p:cNvPr>
          <p:cNvSpPr txBox="1"/>
          <p:nvPr/>
        </p:nvSpPr>
        <p:spPr>
          <a:xfrm>
            <a:off x="1695742" y="5001064"/>
            <a:ext cx="9347395" cy="92333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 চাষযোগ্য মাছের পরিচিতি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ACF55-54DF-45D3-B556-3224824249F3}"/>
              </a:ext>
            </a:extLst>
          </p:cNvPr>
          <p:cNvSpPr txBox="1"/>
          <p:nvPr/>
        </p:nvSpPr>
        <p:spPr>
          <a:xfrm>
            <a:off x="2362200" y="573002"/>
            <a:ext cx="7467600" cy="1015663"/>
          </a:xfrm>
          <a:prstGeom prst="rect">
            <a:avLst/>
          </a:prstGeom>
          <a:pattFill prst="pct25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 </a:t>
            </a:r>
            <a:endParaRPr kumimoji="0" lang="en-US" sz="6000" b="0" i="0" u="none" strike="noStrike" kern="0" cap="none" spc="0" normalizeH="0" baseline="0" noProof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073E8-9298-4316-928A-E0E1868DA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95" y="1856936"/>
            <a:ext cx="4897027" cy="26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AACD8210-D777-4AC9-BDA5-0510E1BE82D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6586A-BD5A-4292-82EA-4A6B224A3708}"/>
              </a:ext>
            </a:extLst>
          </p:cNvPr>
          <p:cNvSpPr/>
          <p:nvPr/>
        </p:nvSpPr>
        <p:spPr>
          <a:xfrm>
            <a:off x="4817694" y="621994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DAC57-A924-4AAD-8810-14FA9EDA052F}"/>
              </a:ext>
            </a:extLst>
          </p:cNvPr>
          <p:cNvSpPr/>
          <p:nvPr/>
        </p:nvSpPr>
        <p:spPr>
          <a:xfrm>
            <a:off x="2250828" y="2361479"/>
            <a:ext cx="8609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স্বাদু ও নোনা পানির মাছ সম্পর্কে বলতে পারবে।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9B3DF-50B6-48BE-8D03-7FCD21ABE43B}"/>
              </a:ext>
            </a:extLst>
          </p:cNvPr>
          <p:cNvSpPr/>
          <p:nvPr/>
        </p:nvSpPr>
        <p:spPr>
          <a:xfrm>
            <a:off x="2250829" y="3171337"/>
            <a:ext cx="7948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মাছ এর দৈহিক বৈশিষ্ট্য সম্পর্কে ব্যাখ্যা করতে পারবে।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88DCED-449A-4F91-8EDD-275D28941FD4}"/>
              </a:ext>
            </a:extLst>
          </p:cNvPr>
          <p:cNvSpPr/>
          <p:nvPr/>
        </p:nvSpPr>
        <p:spPr>
          <a:xfrm>
            <a:off x="2250829" y="4102819"/>
            <a:ext cx="7263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পুকুরে চাষযোগ্য মাছ সম্পর্কে ব্যাখা করতে পারবে।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64778-FF17-48E0-AF91-0DCE0BD1A359}"/>
              </a:ext>
            </a:extLst>
          </p:cNvPr>
          <p:cNvSpPr/>
          <p:nvPr/>
        </p:nvSpPr>
        <p:spPr>
          <a:xfrm>
            <a:off x="1244280" y="1413051"/>
            <a:ext cx="3573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402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  <p:bldP spid="7" grpId="0" build="p" bldLvl="4"/>
      <p:bldP spid="8" grpId="0" build="p" bldLvl="4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402023D-30CE-4A90-8037-77B36C0119B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73AC6-408E-4F0B-8D83-6C802F089C94}"/>
              </a:ext>
            </a:extLst>
          </p:cNvPr>
          <p:cNvSpPr txBox="1"/>
          <p:nvPr/>
        </p:nvSpPr>
        <p:spPr>
          <a:xfrm>
            <a:off x="4686300" y="475280"/>
            <a:ext cx="2819400" cy="7831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মাছ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উৎস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full_1518886821_1403032525.jpg">
            <a:extLst>
              <a:ext uri="{FF2B5EF4-FFF2-40B4-BE49-F238E27FC236}">
                <a16:creationId xmlns:a16="http://schemas.microsoft.com/office/drawing/2014/main" id="{DC67AB35-1E29-4421-A397-71439E2495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449" y="1664091"/>
            <a:ext cx="4191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AC6D05EA-FFB9-4E07-BBD7-20461AAE6264}"/>
              </a:ext>
            </a:extLst>
          </p:cNvPr>
          <p:cNvSpPr/>
          <p:nvPr/>
        </p:nvSpPr>
        <p:spPr>
          <a:xfrm>
            <a:off x="1905000" y="5047075"/>
            <a:ext cx="8382000" cy="1219200"/>
          </a:xfrm>
          <a:prstGeom prst="roundRect">
            <a:avLst/>
          </a:prstGeom>
          <a:pattFill prst="lgCheck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নদী, নাল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খাল, বিল, পুকুর, দিঘির পানিতে প্রাকৃতিকভাবে অনেক মাছ পাওয়া যায়।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8ED8B-8088-4092-B924-38BCB239C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08" y="1627163"/>
            <a:ext cx="4050786" cy="3161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80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DF16713-4733-4182-A067-2819D5A0527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71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7A8187B-C002-49B8-813D-04A9FA93B6D9}"/>
              </a:ext>
            </a:extLst>
          </p:cNvPr>
          <p:cNvSpPr/>
          <p:nvPr/>
        </p:nvSpPr>
        <p:spPr>
          <a:xfrm>
            <a:off x="3550920" y="493541"/>
            <a:ext cx="6057314" cy="609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কয়েকটি স্বাদু পানির মাছ </a:t>
            </a:r>
            <a:endParaRPr lang="en-US" sz="36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921A23-2D97-4526-9165-5C5B38FF4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48" y="3023053"/>
            <a:ext cx="1985632" cy="12375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B95C44-84C6-489C-A154-D2BAF12B7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74" y="3107882"/>
            <a:ext cx="2019300" cy="9752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469857-CB47-468D-887E-629241684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9" y="1376417"/>
            <a:ext cx="2329382" cy="10430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DF8180-B6C0-4BC1-A074-9D2C43D2F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84" y="5032500"/>
            <a:ext cx="1878290" cy="9752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BE715F-1681-432B-929A-B6AE90D644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26" y="4910059"/>
            <a:ext cx="1887613" cy="9752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0A02F7-7A43-4574-86D4-16756B40A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83" y="1408956"/>
            <a:ext cx="1826238" cy="10226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715CD8-297D-45CB-948B-604732762D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" y="2982098"/>
            <a:ext cx="1985632" cy="13455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C4E7BE-DB77-40C9-8CBB-D139F74E26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78" y="1249525"/>
            <a:ext cx="2169388" cy="10846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96CCB0-4596-4F15-8D9A-B7A7B8ECD1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10" y="2850837"/>
            <a:ext cx="1612456" cy="13923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A3DC9B-E15F-43C9-AB36-ACEBB08F72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29" y="3134865"/>
            <a:ext cx="1401549" cy="11928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B109908-AD60-406E-962D-D7ACB78B06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47" y="1358858"/>
            <a:ext cx="1915698" cy="10727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828E0ED-2A06-4886-A0A6-0519E619F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" y="1334892"/>
            <a:ext cx="1985632" cy="1070684"/>
          </a:xfrm>
          <a:prstGeom prst="rect">
            <a:avLst/>
          </a:prstGeom>
        </p:spPr>
      </p:pic>
      <p:pic>
        <p:nvPicPr>
          <p:cNvPr id="39" name="Picture 38" descr="00-penaeus-monodon.jpg">
            <a:extLst>
              <a:ext uri="{FF2B5EF4-FFF2-40B4-BE49-F238E27FC236}">
                <a16:creationId xmlns:a16="http://schemas.microsoft.com/office/drawing/2014/main" id="{ABF49369-B5D8-467D-880E-27895924F2B8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0068" y="4881245"/>
            <a:ext cx="2438400" cy="1219200"/>
          </a:xfrm>
          <a:prstGeom prst="rect">
            <a:avLst/>
          </a:prstGeom>
        </p:spPr>
      </p:pic>
      <p:pic>
        <p:nvPicPr>
          <p:cNvPr id="40" name="Picture 39" descr="1.jpg">
            <a:extLst>
              <a:ext uri="{FF2B5EF4-FFF2-40B4-BE49-F238E27FC236}">
                <a16:creationId xmlns:a16="http://schemas.microsoft.com/office/drawing/2014/main" id="{4CB2A8FC-2B7C-44EE-AE97-4AC8F0B83E5B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1579" y="4791140"/>
            <a:ext cx="2133600" cy="142444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018B19A-EB0C-48F1-B7B4-4370AD031786}"/>
              </a:ext>
            </a:extLst>
          </p:cNvPr>
          <p:cNvSpPr txBox="1"/>
          <p:nvPr/>
        </p:nvSpPr>
        <p:spPr>
          <a:xfrm>
            <a:off x="534062" y="43048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খলিশা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D9FAFF-9103-492B-882E-491D62E4569C}"/>
              </a:ext>
            </a:extLst>
          </p:cNvPr>
          <p:cNvSpPr txBox="1"/>
          <p:nvPr/>
        </p:nvSpPr>
        <p:spPr>
          <a:xfrm>
            <a:off x="2938079" y="435044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পুটি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E26146-79F4-4C3E-929D-014F14084CAC}"/>
              </a:ext>
            </a:extLst>
          </p:cNvPr>
          <p:cNvSpPr txBox="1"/>
          <p:nvPr/>
        </p:nvSpPr>
        <p:spPr>
          <a:xfrm>
            <a:off x="2750345" y="25204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শোল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5ED6F2-7624-4973-868F-4E99BBD1FFDF}"/>
              </a:ext>
            </a:extLst>
          </p:cNvPr>
          <p:cNvSpPr txBox="1"/>
          <p:nvPr/>
        </p:nvSpPr>
        <p:spPr>
          <a:xfrm>
            <a:off x="7517120" y="59847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কৈ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D370F0-68F2-428A-8B12-03B17C9042B6}"/>
              </a:ext>
            </a:extLst>
          </p:cNvPr>
          <p:cNvSpPr txBox="1"/>
          <p:nvPr/>
        </p:nvSpPr>
        <p:spPr>
          <a:xfrm>
            <a:off x="651364" y="605701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চিংড়ি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281056-D8FD-45D2-82DA-4B5A1C46CBD5}"/>
              </a:ext>
            </a:extLst>
          </p:cNvPr>
          <p:cNvSpPr txBox="1"/>
          <p:nvPr/>
        </p:nvSpPr>
        <p:spPr>
          <a:xfrm>
            <a:off x="3493132" y="59496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কাতলা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CF0523-1672-452C-805B-A59380CC6CB8}"/>
              </a:ext>
            </a:extLst>
          </p:cNvPr>
          <p:cNvSpPr txBox="1"/>
          <p:nvPr/>
        </p:nvSpPr>
        <p:spPr>
          <a:xfrm>
            <a:off x="5277368" y="59496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চিতল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735245-9091-48A9-9B66-818B127F5C40}"/>
              </a:ext>
            </a:extLst>
          </p:cNvPr>
          <p:cNvSpPr txBox="1"/>
          <p:nvPr/>
        </p:nvSpPr>
        <p:spPr>
          <a:xfrm>
            <a:off x="10199077" y="2506446"/>
            <a:ext cx="10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6185AB-6241-4881-A3FC-629B3A8BFF27}"/>
              </a:ext>
            </a:extLst>
          </p:cNvPr>
          <p:cNvSpPr txBox="1"/>
          <p:nvPr/>
        </p:nvSpPr>
        <p:spPr>
          <a:xfrm>
            <a:off x="866443" y="2481505"/>
            <a:ext cx="12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জাপানি রুই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F6715D-D863-4C1C-98DE-93154C946C28}"/>
              </a:ext>
            </a:extLst>
          </p:cNvPr>
          <p:cNvSpPr txBox="1"/>
          <p:nvPr/>
        </p:nvSpPr>
        <p:spPr>
          <a:xfrm>
            <a:off x="5321932" y="2506447"/>
            <a:ext cx="137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রুই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06330-9C9A-4180-A034-9D8D725F95CF}"/>
              </a:ext>
            </a:extLst>
          </p:cNvPr>
          <p:cNvSpPr txBox="1"/>
          <p:nvPr/>
        </p:nvSpPr>
        <p:spPr>
          <a:xfrm>
            <a:off x="7875710" y="2449342"/>
            <a:ext cx="10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DD6245-86A9-4A92-9D5D-6452224F2E85}"/>
              </a:ext>
            </a:extLst>
          </p:cNvPr>
          <p:cNvSpPr txBox="1"/>
          <p:nvPr/>
        </p:nvSpPr>
        <p:spPr>
          <a:xfrm>
            <a:off x="6012449" y="4350447"/>
            <a:ext cx="99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DD6FF3-7038-483F-A347-71CD64489A1E}"/>
              </a:ext>
            </a:extLst>
          </p:cNvPr>
          <p:cNvSpPr txBox="1"/>
          <p:nvPr/>
        </p:nvSpPr>
        <p:spPr>
          <a:xfrm>
            <a:off x="8034511" y="4329475"/>
            <a:ext cx="140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মিরর কাপ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BC906E-588B-44D5-AA65-1B7629D5045E}"/>
              </a:ext>
            </a:extLst>
          </p:cNvPr>
          <p:cNvSpPr txBox="1"/>
          <p:nvPr/>
        </p:nvSpPr>
        <p:spPr>
          <a:xfrm>
            <a:off x="9798463" y="4397355"/>
            <a:ext cx="178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নাইলোটিকা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 descr="103425237.jpg">
            <a:extLst>
              <a:ext uri="{FF2B5EF4-FFF2-40B4-BE49-F238E27FC236}">
                <a16:creationId xmlns:a16="http://schemas.microsoft.com/office/drawing/2014/main" id="{4ADD5FFD-7C06-4F5F-AC9F-3E5503DB04A7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29451" y="4910533"/>
            <a:ext cx="1787503" cy="1219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F8C7840-38CB-4F6F-AF3C-149DE9C4A4F7}"/>
              </a:ext>
            </a:extLst>
          </p:cNvPr>
          <p:cNvSpPr txBox="1"/>
          <p:nvPr/>
        </p:nvSpPr>
        <p:spPr>
          <a:xfrm>
            <a:off x="9838953" y="58989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বোয়াল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399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2019-09-18T12:56:24Z</dcterms:created>
  <dcterms:modified xsi:type="dcterms:W3CDTF">2019-10-23T11:57:09Z</dcterms:modified>
</cp:coreProperties>
</file>