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82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3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218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1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554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468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91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8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36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9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3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1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9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17FD3A-56B4-4159-8A60-45EC3A97636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65353A-4892-4EF9-B930-0BCEA313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009F95C-F3D1-4713-AE33-6600F61C320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CC20E2-9D5A-4518-B958-66281CFA75A5}"/>
              </a:ext>
            </a:extLst>
          </p:cNvPr>
          <p:cNvSpPr/>
          <p:nvPr/>
        </p:nvSpPr>
        <p:spPr>
          <a:xfrm>
            <a:off x="1722784" y="1603513"/>
            <a:ext cx="5512904" cy="3856383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600AB-1EE8-48FF-BEA2-5E8EE1E94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4" y="2570922"/>
            <a:ext cx="5327373" cy="39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589A4D-FDBB-4586-9E74-A3D84BC3AA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3" descr="C:\Users\nath\Downloads\RooftopGarden4.jpg">
            <a:extLst>
              <a:ext uri="{FF2B5EF4-FFF2-40B4-BE49-F238E27FC236}">
                <a16:creationId xmlns:a16="http://schemas.microsoft.com/office/drawing/2014/main" id="{F42F456D-7483-4A6A-BB79-982B252E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0" y="2293883"/>
            <a:ext cx="2841447" cy="2131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7C2B8A-8AD4-4E22-9779-6ECD8E2BF0BE}"/>
              </a:ext>
            </a:extLst>
          </p:cNvPr>
          <p:cNvSpPr/>
          <p:nvPr/>
        </p:nvSpPr>
        <p:spPr>
          <a:xfrm>
            <a:off x="617369" y="4755638"/>
            <a:ext cx="284144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কুঁকড়িয়ে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AU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0281372-2505-4F10-AE93-00072FB0E491}"/>
              </a:ext>
            </a:extLst>
          </p:cNvPr>
          <p:cNvSpPr/>
          <p:nvPr/>
        </p:nvSpPr>
        <p:spPr>
          <a:xfrm>
            <a:off x="3273287" y="711480"/>
            <a:ext cx="5300870" cy="990124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কুঁকড়িয়ে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BC828-BC47-4E32-8FA0-E838C9B22350}"/>
              </a:ext>
            </a:extLst>
          </p:cNvPr>
          <p:cNvSpPr/>
          <p:nvPr/>
        </p:nvSpPr>
        <p:spPr>
          <a:xfrm>
            <a:off x="3686332" y="2274838"/>
            <a:ext cx="4474779" cy="230832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ভাইরাসজনিত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কুঁকড়িয়ে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পেঁপে ও টমেটো ফসলে পাতা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কুঁকড়িয়ে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যাওয়া রোগ দেখা যায় । 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376348-2B1C-4416-AA8C-6C93C084C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19" y="687778"/>
            <a:ext cx="1869157" cy="1651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9A7EAE-8776-4AE2-9329-9A2A8802D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48" y="671845"/>
            <a:ext cx="1971734" cy="1651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50E21A-3D49-45F8-9E9B-CBEF2BE870F1}"/>
              </a:ext>
            </a:extLst>
          </p:cNvPr>
          <p:cNvSpPr/>
          <p:nvPr/>
        </p:nvSpPr>
        <p:spPr>
          <a:xfrm>
            <a:off x="970893" y="2498591"/>
            <a:ext cx="1561646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পাতায় দাগ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C4624-4CF1-4CB1-A2FE-28B459331587}"/>
              </a:ext>
            </a:extLst>
          </p:cNvPr>
          <p:cNvSpPr/>
          <p:nvPr/>
        </p:nvSpPr>
        <p:spPr>
          <a:xfrm>
            <a:off x="3933720" y="2498591"/>
            <a:ext cx="1435008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কান্ডে দাগ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259FC8-8037-4746-BBBC-A6EDDE190205}"/>
              </a:ext>
            </a:extLst>
          </p:cNvPr>
          <p:cNvSpPr/>
          <p:nvPr/>
        </p:nvSpPr>
        <p:spPr>
          <a:xfrm>
            <a:off x="6769909" y="2498591"/>
            <a:ext cx="1330813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ফলে দাগ</a:t>
            </a:r>
          </a:p>
        </p:txBody>
      </p:sp>
      <p:pic>
        <p:nvPicPr>
          <p:cNvPr id="7" name="Picture 2" descr="C:\Users\nath\Downloads\wpid-IMG_20140502_121334.jpg">
            <a:extLst>
              <a:ext uri="{FF2B5EF4-FFF2-40B4-BE49-F238E27FC236}">
                <a16:creationId xmlns:a16="http://schemas.microsoft.com/office/drawing/2014/main" id="{F4ABBD23-A6EA-4A74-A299-511A9886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8" y="687778"/>
            <a:ext cx="1878515" cy="1651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D1CC9C-58F5-4D5A-8996-A03B1FF4A86F}"/>
              </a:ext>
            </a:extLst>
          </p:cNvPr>
          <p:cNvSpPr/>
          <p:nvPr/>
        </p:nvSpPr>
        <p:spPr>
          <a:xfrm>
            <a:off x="3182036" y="3741012"/>
            <a:ext cx="277992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53BCB-B7D8-4C07-86E4-F27FA5D8B1BA}"/>
              </a:ext>
            </a:extLst>
          </p:cNvPr>
          <p:cNvSpPr/>
          <p:nvPr/>
        </p:nvSpPr>
        <p:spPr>
          <a:xfrm>
            <a:off x="665929" y="4472154"/>
            <a:ext cx="7812142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পাতায়,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কান্ডে,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বিভিন্ন রকমের দাগ দেখা যায়।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দাগের রং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কালো,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 বাদামী,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 বাদামী ইত্যাদি রঙের হতে পারে।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ছত্রাক  জনিত রোগ । </a:t>
            </a:r>
            <a:endParaRPr lang="en-AU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E6C7E7-7FB0-4628-84C4-88AD7C80F5FE}"/>
              </a:ext>
            </a:extLst>
          </p:cNvPr>
          <p:cNvGrpSpPr/>
          <p:nvPr/>
        </p:nvGrpSpPr>
        <p:grpSpPr>
          <a:xfrm>
            <a:off x="2532539" y="2790979"/>
            <a:ext cx="4237370" cy="950033"/>
            <a:chOff x="2532539" y="2790979"/>
            <a:chExt cx="4237370" cy="95003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4D78E1E-82B7-4263-AE75-1606F660C922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2532539" y="2816638"/>
              <a:ext cx="2039461" cy="9243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69707B8-721A-471B-9335-B5B798E27060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4670815" y="2790979"/>
              <a:ext cx="2099094" cy="9375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45BB83F-72B1-4EB6-9A14-7ABD1C1B69FC}"/>
                </a:ext>
              </a:extLst>
            </p:cNvPr>
            <p:cNvCxnSpPr>
              <a:cxnSpLocks/>
            </p:cNvCxnSpPr>
            <p:nvPr/>
          </p:nvCxnSpPr>
          <p:spPr>
            <a:xfrm>
              <a:off x="4621407" y="3129042"/>
              <a:ext cx="0" cy="6119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ame 23">
            <a:extLst>
              <a:ext uri="{FF2B5EF4-FFF2-40B4-BE49-F238E27FC236}">
                <a16:creationId xmlns:a16="http://schemas.microsoft.com/office/drawing/2014/main" id="{5EC8BE90-0341-4A54-A4FD-5B8F71E875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3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9BE25C-423C-4C73-AA62-C61BC2341231}"/>
              </a:ext>
            </a:extLst>
          </p:cNvPr>
          <p:cNvSpPr txBox="1"/>
          <p:nvPr/>
        </p:nvSpPr>
        <p:spPr>
          <a:xfrm>
            <a:off x="1854734" y="2807590"/>
            <a:ext cx="550944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রোগাক্রান্ত ফসলের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লক্ষন  ক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ী কী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07954-CD75-42B4-A922-01C9942CA682}"/>
              </a:ext>
            </a:extLst>
          </p:cNvPr>
          <p:cNvSpPr txBox="1"/>
          <p:nvPr/>
        </p:nvSpPr>
        <p:spPr>
          <a:xfrm>
            <a:off x="723310" y="689077"/>
            <a:ext cx="2125908" cy="646331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82CF6-84E3-4856-9DE3-7CBE6CCA4F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127" y="689077"/>
            <a:ext cx="1958030" cy="1682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8AD2E-362A-4824-A446-4B29ECF3CC13}"/>
              </a:ext>
            </a:extLst>
          </p:cNvPr>
          <p:cNvSpPr txBox="1"/>
          <p:nvPr/>
        </p:nvSpPr>
        <p:spPr>
          <a:xfrm>
            <a:off x="6326961" y="732639"/>
            <a:ext cx="2074435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1">
            <a:extLst>
              <a:ext uri="{FF2B5EF4-FFF2-40B4-BE49-F238E27FC236}">
                <a16:creationId xmlns:a16="http://schemas.microsoft.com/office/drawing/2014/main" id="{F38EA7E9-0D3A-4FBE-A9E1-04C28926B994}"/>
              </a:ext>
            </a:extLst>
          </p:cNvPr>
          <p:cNvSpPr/>
          <p:nvPr/>
        </p:nvSpPr>
        <p:spPr>
          <a:xfrm>
            <a:off x="3038126" y="3589582"/>
            <a:ext cx="2299122" cy="132740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6A4E9-D354-4724-9B5C-B61C61B3DF40}"/>
              </a:ext>
            </a:extLst>
          </p:cNvPr>
          <p:cNvSpPr txBox="1"/>
          <p:nvPr/>
        </p:nvSpPr>
        <p:spPr>
          <a:xfrm>
            <a:off x="1021001" y="4963376"/>
            <a:ext cx="6791655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পাতায় দাগ, ধবসা রোগ, মোজাইক রোগ, ঢলে পড়া রোগ,পাতায়,কুঁকড়িয়ে যাওয়া রোগ।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32B97D1-9C2A-499F-AAAB-223F72AC5E5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0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C3131-71EB-40E8-8263-ED480AB33279}"/>
              </a:ext>
            </a:extLst>
          </p:cNvPr>
          <p:cNvSpPr txBox="1">
            <a:spLocks/>
          </p:cNvSpPr>
          <p:nvPr/>
        </p:nvSpPr>
        <p:spPr>
          <a:xfrm>
            <a:off x="3728106" y="700634"/>
            <a:ext cx="2251864" cy="7335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819C2491-4FF2-410F-B26D-7D874C536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41" y="1828467"/>
            <a:ext cx="2459517" cy="1608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37C81-79FE-4D94-A92C-CF03D30C0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2" y="1828467"/>
            <a:ext cx="2459517" cy="1608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FCA50C-591A-44AB-98E2-0CB4A51FF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70" y="1828467"/>
            <a:ext cx="2459516" cy="1608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71142-C5E4-4710-8718-9F5FD041C1DE}"/>
              </a:ext>
            </a:extLst>
          </p:cNvPr>
          <p:cNvSpPr txBox="1"/>
          <p:nvPr/>
        </p:nvSpPr>
        <p:spPr>
          <a:xfrm>
            <a:off x="603813" y="4225356"/>
            <a:ext cx="7867672" cy="1384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অনেক বীজ আছে নিজেরাই রোগ বহন করে। বীজ বাহিত রোগ জীবানু নীরোগ করার জন্য বীজ শোধন একটি উত্তম প্রযুক্তি । এজন্য ছত্রাক নাশক  ব্যবহার করা হয় ।     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113191F-2D66-43AF-8486-922E061A9C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8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CC420-FB19-4C63-860F-C581C738E71A}"/>
              </a:ext>
            </a:extLst>
          </p:cNvPr>
          <p:cNvSpPr txBox="1">
            <a:spLocks/>
          </p:cNvSpPr>
          <p:nvPr/>
        </p:nvSpPr>
        <p:spPr>
          <a:xfrm>
            <a:off x="1937091" y="722452"/>
            <a:ext cx="5457622" cy="5715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পরিস্কার-পরিচ্ছন্ন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A6B666E-8122-4D7F-8E96-AB981CE48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" y="1662654"/>
            <a:ext cx="2336340" cy="2032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31890C-D5EA-445C-9440-5BA175D6D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08" y="1737369"/>
            <a:ext cx="2336340" cy="1984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CD155-A784-4BE4-92AB-DD0BD1990575}"/>
              </a:ext>
            </a:extLst>
          </p:cNvPr>
          <p:cNvSpPr txBox="1"/>
          <p:nvPr/>
        </p:nvSpPr>
        <p:spPr>
          <a:xfrm>
            <a:off x="604557" y="4527441"/>
            <a:ext cx="7934886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ফসলের ক্ষেতে আগছা থাকলে ফসল রোগাক্রান্ত হয়ে পড়ে । কারন, আগাছা অনেক রোগের উৎস । তাই আগাছা পরিষ্কার করে চাষাবাদ করতে হবে ।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2737471-3519-4509-9471-B85E1B63D1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0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B43E-6140-4A77-91F0-F2712CCF4A3B}"/>
              </a:ext>
            </a:extLst>
          </p:cNvPr>
          <p:cNvSpPr txBox="1">
            <a:spLocks/>
          </p:cNvSpPr>
          <p:nvPr/>
        </p:nvSpPr>
        <p:spPr>
          <a:xfrm>
            <a:off x="2052312" y="719201"/>
            <a:ext cx="5039376" cy="6823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জীবানুমুক্ত</a:t>
            </a:r>
            <a:r>
              <a:rPr lang="bn-IN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8736879-D6E3-4C0A-8D9E-F809DC225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" y="1976263"/>
            <a:ext cx="2299366" cy="2345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602C5-4018-4ADB-8010-D25DA6EF3440}"/>
              </a:ext>
            </a:extLst>
          </p:cNvPr>
          <p:cNvSpPr txBox="1"/>
          <p:nvPr/>
        </p:nvSpPr>
        <p:spPr>
          <a:xfrm>
            <a:off x="667772" y="4788337"/>
            <a:ext cx="7808456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বীজের মাধ্যমে অনেক রোগ ছড়ায়। তাই কৃষককে নীরোগ বীজ সংগ্রহ করতে হবে ।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7BE02-FB4C-4404-B9C8-E0B9E3B40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5" y="1976263"/>
            <a:ext cx="2299366" cy="2345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F686D-FCAE-4E7D-B721-888784494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17" y="1976263"/>
            <a:ext cx="2299366" cy="2345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DCCD8E55-BCB9-4F6C-B7E9-965982C63E1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3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19FF-539A-4DBB-B8B0-7F7263EDFC66}"/>
              </a:ext>
            </a:extLst>
          </p:cNvPr>
          <p:cNvSpPr txBox="1">
            <a:spLocks/>
          </p:cNvSpPr>
          <p:nvPr/>
        </p:nvSpPr>
        <p:spPr>
          <a:xfrm>
            <a:off x="1009242" y="631254"/>
            <a:ext cx="7125516" cy="5604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BBC7A309-2D78-43FD-8468-5BB46485B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5" y="1685712"/>
            <a:ext cx="2348591" cy="1904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C8ED8E-F29F-476B-9E94-D8EE4D987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94" y="1685712"/>
            <a:ext cx="2348591" cy="1904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05BBF3-8229-48C2-8E64-4C372DE2B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04" y="1685712"/>
            <a:ext cx="2348592" cy="1904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8DC82-921F-4BBA-AB13-D2BB3A035156}"/>
              </a:ext>
            </a:extLst>
          </p:cNvPr>
          <p:cNvSpPr txBox="1"/>
          <p:nvPr/>
        </p:nvSpPr>
        <p:spPr>
          <a:xfrm>
            <a:off x="523339" y="3951461"/>
            <a:ext cx="8097322" cy="1384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 গাছ রোগাক্রান্ত হলে অন্য গাছেও রোগ ছড়িয়ে পড়ে। যাতে রোগ পুরো মাঠে ছড়িয়ে পড়তে না পারে সে জন্য নির্দিষ্ট রোগাক্রান্ত গাছটি তুলে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পুড়িয়ে অথবা মাটি খুঁড়ে পুঁতে ফেলতে হবে ।        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960CDA-F2AC-4479-877A-A90690E70F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0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7348127-677B-435D-970C-7619770951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189D5-4977-4728-95BE-D255F78D6143}"/>
              </a:ext>
            </a:extLst>
          </p:cNvPr>
          <p:cNvSpPr txBox="1"/>
          <p:nvPr/>
        </p:nvSpPr>
        <p:spPr>
          <a:xfrm>
            <a:off x="787207" y="739867"/>
            <a:ext cx="241981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F7279-9DF2-40DF-A238-32161132F7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412" y="1162567"/>
            <a:ext cx="2141964" cy="1785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own Arrow Callout 5">
            <a:extLst>
              <a:ext uri="{FF2B5EF4-FFF2-40B4-BE49-F238E27FC236}">
                <a16:creationId xmlns:a16="http://schemas.microsoft.com/office/drawing/2014/main" id="{432486F4-EE4A-43BF-860F-B5DCC6DE38E2}"/>
              </a:ext>
            </a:extLst>
          </p:cNvPr>
          <p:cNvSpPr/>
          <p:nvPr/>
        </p:nvSpPr>
        <p:spPr>
          <a:xfrm>
            <a:off x="5979596" y="928998"/>
            <a:ext cx="2243378" cy="4671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F7B0B-D915-4023-AA7B-9561306BAFA7}"/>
              </a:ext>
            </a:extLst>
          </p:cNvPr>
          <p:cNvSpPr txBox="1"/>
          <p:nvPr/>
        </p:nvSpPr>
        <p:spPr>
          <a:xfrm>
            <a:off x="902631" y="3136612"/>
            <a:ext cx="7338738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ফসল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রোগাক্রান্ত হওয়ার পূর্বে কী কী ব্যবস্থা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D72C6C-C529-4326-A272-7B825BE707B2}"/>
              </a:ext>
            </a:extLst>
          </p:cNvPr>
          <p:cNvSpPr/>
          <p:nvPr/>
        </p:nvSpPr>
        <p:spPr>
          <a:xfrm>
            <a:off x="622852" y="4532749"/>
            <a:ext cx="7898296" cy="138499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জীবাণুমুক্ত বীজ ব্যবহার করা,  বীজ শোধন করা,পরিস্কার-পরিচ্ছন্ন ফসল আবাদ করা,রোগাক্রান্ত গাছ পুড়িয়ে ফেলা বা মাটিতে পুঁতে ফলে।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94FA9EA-F876-4BD1-8E12-ECD2FD5F07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EC6CC-A0FF-48E0-9ECE-6147E90AD63A}"/>
              </a:ext>
            </a:extLst>
          </p:cNvPr>
          <p:cNvSpPr/>
          <p:nvPr/>
        </p:nvSpPr>
        <p:spPr>
          <a:xfrm>
            <a:off x="791561" y="1322769"/>
            <a:ext cx="519036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প্রোগাক্রান্ত ফসল কত প্রকার?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35FAA2-1A86-4D66-9588-C3B119E1FA7E}"/>
              </a:ext>
            </a:extLst>
          </p:cNvPr>
          <p:cNvSpPr/>
          <p:nvPr/>
        </p:nvSpPr>
        <p:spPr>
          <a:xfrm>
            <a:off x="1241044" y="2236353"/>
            <a:ext cx="167125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 প্রকার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A20D6-7BAC-4CBD-8204-F0181FD5BF4E}"/>
              </a:ext>
            </a:extLst>
          </p:cNvPr>
          <p:cNvSpPr/>
          <p:nvPr/>
        </p:nvSpPr>
        <p:spPr>
          <a:xfrm>
            <a:off x="3386743" y="2249726"/>
            <a:ext cx="152956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 প্রকার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56A33-A708-49B0-A121-F4C8F86BF521}"/>
              </a:ext>
            </a:extLst>
          </p:cNvPr>
          <p:cNvSpPr/>
          <p:nvPr/>
        </p:nvSpPr>
        <p:spPr>
          <a:xfrm>
            <a:off x="1241044" y="3050691"/>
            <a:ext cx="167125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 প্রকার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44FF32-2C58-4FE3-8511-8718226A15D7}"/>
              </a:ext>
            </a:extLst>
          </p:cNvPr>
          <p:cNvSpPr/>
          <p:nvPr/>
        </p:nvSpPr>
        <p:spPr>
          <a:xfrm>
            <a:off x="3386743" y="3050691"/>
            <a:ext cx="161592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 প্রকার।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0F5900-EE3C-43AF-888C-4619BD8AEA1B}"/>
              </a:ext>
            </a:extLst>
          </p:cNvPr>
          <p:cNvSpPr/>
          <p:nvPr/>
        </p:nvSpPr>
        <p:spPr>
          <a:xfrm>
            <a:off x="791560" y="3831433"/>
            <a:ext cx="519036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বীজ শোধন করা যায় কয় ভাবে?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A1A42B-E040-4281-A772-4EC465875749}"/>
              </a:ext>
            </a:extLst>
          </p:cNvPr>
          <p:cNvSpPr/>
          <p:nvPr/>
        </p:nvSpPr>
        <p:spPr>
          <a:xfrm>
            <a:off x="1241044" y="4576494"/>
            <a:ext cx="167125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 ভাবে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60E65-623A-4015-8EB3-55656618BEDB}"/>
              </a:ext>
            </a:extLst>
          </p:cNvPr>
          <p:cNvSpPr/>
          <p:nvPr/>
        </p:nvSpPr>
        <p:spPr>
          <a:xfrm>
            <a:off x="3394147" y="4576494"/>
            <a:ext cx="160531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 ভাবে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BD8CB-8E8B-43C0-BCBE-D96B78316A4D}"/>
              </a:ext>
            </a:extLst>
          </p:cNvPr>
          <p:cNvSpPr/>
          <p:nvPr/>
        </p:nvSpPr>
        <p:spPr>
          <a:xfrm>
            <a:off x="1241044" y="5433464"/>
            <a:ext cx="165836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 ভাবে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8FB4D9-8E66-44FA-B49C-CF667803250D}"/>
              </a:ext>
            </a:extLst>
          </p:cNvPr>
          <p:cNvSpPr/>
          <p:nvPr/>
        </p:nvSpPr>
        <p:spPr>
          <a:xfrm>
            <a:off x="3394147" y="5420285"/>
            <a:ext cx="161592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১ভাবে।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7B424-6A90-4506-A873-04821764E172}"/>
              </a:ext>
            </a:extLst>
          </p:cNvPr>
          <p:cNvSpPr txBox="1"/>
          <p:nvPr/>
        </p:nvSpPr>
        <p:spPr>
          <a:xfrm>
            <a:off x="4351908" y="516152"/>
            <a:ext cx="16300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D24443B-75E6-457B-A543-8C8F74274BDF}"/>
              </a:ext>
            </a:extLst>
          </p:cNvPr>
          <p:cNvSpPr/>
          <p:nvPr/>
        </p:nvSpPr>
        <p:spPr>
          <a:xfrm>
            <a:off x="1203448" y="4605009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5E5AEF09-30C1-45FC-9CE4-C8DEE2D5741D}"/>
              </a:ext>
            </a:extLst>
          </p:cNvPr>
          <p:cNvSpPr/>
          <p:nvPr/>
        </p:nvSpPr>
        <p:spPr>
          <a:xfrm>
            <a:off x="1236172" y="225974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6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3" grpId="0" animBg="1"/>
      <p:bldP spid="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9DF78F8-A391-4B44-BD95-EDDE09C7428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7BB44D-F201-4A33-AB0D-BFE5EAAC44FA}"/>
              </a:ext>
            </a:extLst>
          </p:cNvPr>
          <p:cNvSpPr txBox="1">
            <a:spLocks/>
          </p:cNvSpPr>
          <p:nvPr/>
        </p:nvSpPr>
        <p:spPr>
          <a:xfrm>
            <a:off x="2875375" y="615330"/>
            <a:ext cx="3332922" cy="724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AA92F-2E18-4715-90FB-384516D1E493}"/>
              </a:ext>
            </a:extLst>
          </p:cNvPr>
          <p:cNvSpPr/>
          <p:nvPr/>
        </p:nvSpPr>
        <p:spPr>
          <a:xfrm>
            <a:off x="795131" y="4523818"/>
            <a:ext cx="755373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তোমার এলাকায়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ফসলের ক্ষেতে কী কী রোগ দেখতে পাও তার একটি তালিকা তৈরী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2BB27-9924-458A-BD19-C85FFE3FD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51" y="1504813"/>
            <a:ext cx="3590646" cy="28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4BAE36E-2A2F-4D87-A1F6-8EA0C12969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CC77-7F50-4CE3-ABB1-A02FDDC9324F}"/>
              </a:ext>
            </a:extLst>
          </p:cNvPr>
          <p:cNvSpPr txBox="1">
            <a:spLocks/>
          </p:cNvSpPr>
          <p:nvPr/>
        </p:nvSpPr>
        <p:spPr>
          <a:xfrm>
            <a:off x="333915" y="3681635"/>
            <a:ext cx="3558210" cy="28258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সম্ভু</a:t>
            </a:r>
            <a:r>
              <a:rPr kumimoji="0" lang="en-US" sz="6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নাথ</a:t>
            </a:r>
            <a:r>
              <a:rPr kumimoji="0" lang="en-US" sz="6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রায়</a:t>
            </a:r>
            <a:endParaRPr kumimoji="0" lang="en-US" sz="6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সহকারি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শিক্ষক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মনোহরপুর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দাখিল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মাদ্রাসা</a:t>
            </a:r>
            <a:endParaRPr kumimoji="0" lang="en-US" sz="3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মনিরামপুর,যশোর</a:t>
            </a:r>
            <a:endParaRPr kumimoji="0" lang="en-US" sz="3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sambho</a:t>
            </a: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NikoshBAN" pitchFamily="2" charset="0"/>
              </a:rPr>
              <a:t>7440</a:t>
            </a: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E7484-FA26-46C0-B6A3-99C90EE93343}"/>
              </a:ext>
            </a:extLst>
          </p:cNvPr>
          <p:cNvSpPr txBox="1"/>
          <p:nvPr/>
        </p:nvSpPr>
        <p:spPr>
          <a:xfrm>
            <a:off x="5251876" y="3681635"/>
            <a:ext cx="3558210" cy="286232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 শ্রেণি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অধ্যায়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BD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১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CAAF9-2406-4834-88F1-B1D4EF91827D}"/>
              </a:ext>
            </a:extLst>
          </p:cNvPr>
          <p:cNvSpPr/>
          <p:nvPr/>
        </p:nvSpPr>
        <p:spPr>
          <a:xfrm>
            <a:off x="3308061" y="770381"/>
            <a:ext cx="3136751" cy="78075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105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F4E6B-A5EA-4A26-A266-F457762A2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t="22861" r="56329" b="27327"/>
          <a:stretch/>
        </p:blipFill>
        <p:spPr>
          <a:xfrm rot="5400000">
            <a:off x="1045845" y="863995"/>
            <a:ext cx="1536118" cy="1326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BD82B-6DF2-4DC0-90B2-6BE8F9DA16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0778" y="695494"/>
            <a:ext cx="1005497" cy="1391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647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B6BDA81-9E26-47A6-8329-867ED4D3FF8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888820.gif">
            <a:extLst>
              <a:ext uri="{FF2B5EF4-FFF2-40B4-BE49-F238E27FC236}">
                <a16:creationId xmlns:a16="http://schemas.microsoft.com/office/drawing/2014/main" id="{C66C333D-7854-47AF-B7C9-AEEFC0496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9" y="2809461"/>
            <a:ext cx="5959936" cy="38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D43C86-7C9C-4343-AF11-643BE6635E0A}"/>
              </a:ext>
            </a:extLst>
          </p:cNvPr>
          <p:cNvSpPr/>
          <p:nvPr/>
        </p:nvSpPr>
        <p:spPr>
          <a:xfrm>
            <a:off x="606059" y="371062"/>
            <a:ext cx="8083825" cy="5227982"/>
          </a:xfrm>
          <a:prstGeom prst="rect">
            <a:avLst/>
          </a:prstGeom>
        </p:spPr>
        <p:txBody>
          <a:bodyPr wrap="none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54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কে ধন্যবাদ</a:t>
            </a:r>
            <a:endParaRPr lang="en-US" sz="54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4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61D59FE-D11C-4F68-9FF8-D39C1847EE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:\Shi\New folder (2)\fhgfjhdg\urld.jpg">
            <a:extLst>
              <a:ext uri="{FF2B5EF4-FFF2-40B4-BE49-F238E27FC236}">
                <a16:creationId xmlns:a16="http://schemas.microsoft.com/office/drawing/2014/main" id="{628064CB-2F3E-45CB-ADEF-C592E44C1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6" y="1226601"/>
            <a:ext cx="2405311" cy="1956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F9B130F-9C70-4350-878B-30AC2A7BC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27" y="1226601"/>
            <a:ext cx="2405311" cy="1956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 descr="D:\Shi\New folder (2)\fhgfjhdg\anthracnoce.jpg">
            <a:extLst>
              <a:ext uri="{FF2B5EF4-FFF2-40B4-BE49-F238E27FC236}">
                <a16:creationId xmlns:a16="http://schemas.microsoft.com/office/drawing/2014/main" id="{40B0B07F-2153-44BB-BD79-FF349EB5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5" y="4357393"/>
            <a:ext cx="2405311" cy="188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Shi\New folder (2)\fhgfjhdg\ds.jpg">
            <a:extLst>
              <a:ext uri="{FF2B5EF4-FFF2-40B4-BE49-F238E27FC236}">
                <a16:creationId xmlns:a16="http://schemas.microsoft.com/office/drawing/2014/main" id="{5AF2B914-A2F3-405A-8003-F34BF0A85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45" y="4357393"/>
            <a:ext cx="2405311" cy="188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Shi\New folder (2)\fhgfjhdg\rg.jpg">
            <a:extLst>
              <a:ext uri="{FF2B5EF4-FFF2-40B4-BE49-F238E27FC236}">
                <a16:creationId xmlns:a16="http://schemas.microsoft.com/office/drawing/2014/main" id="{B852176E-3077-42D0-B870-05328E86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16" y="4357393"/>
            <a:ext cx="2420928" cy="188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B6F0CF-EF40-4215-94AE-74B92B041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79" y="1226601"/>
            <a:ext cx="2405311" cy="192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CDDB6C-0CBF-47BB-B184-29931688C60C}"/>
              </a:ext>
            </a:extLst>
          </p:cNvPr>
          <p:cNvSpPr txBox="1"/>
          <p:nvPr/>
        </p:nvSpPr>
        <p:spPr>
          <a:xfrm>
            <a:off x="2590800" y="5665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366571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D8E4FCA-ECE8-410A-8336-BEFA8C9A64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50D9AE-7A2C-4460-BCC2-A2DA83D84AB6}"/>
              </a:ext>
            </a:extLst>
          </p:cNvPr>
          <p:cNvSpPr/>
          <p:nvPr/>
        </p:nvSpPr>
        <p:spPr>
          <a:xfrm>
            <a:off x="2996887" y="666931"/>
            <a:ext cx="3150221" cy="92333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 defTabSz="914400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C5DD62-D7DA-44B3-85DF-E4B47D1A2EF2}"/>
              </a:ext>
            </a:extLst>
          </p:cNvPr>
          <p:cNvSpPr/>
          <p:nvPr/>
        </p:nvSpPr>
        <p:spPr>
          <a:xfrm>
            <a:off x="549964" y="1590261"/>
            <a:ext cx="8044069" cy="4174435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lvl="0" defTabSz="914400"/>
            <a:r>
              <a:rPr lang="en-US" sz="6600" b="1" spc="150" dirty="0">
                <a:ln w="11430"/>
                <a:solidFill>
                  <a:srgbClr val="ED7D31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 </a:t>
            </a:r>
            <a:r>
              <a:rPr lang="en-US" sz="6600" b="1" spc="150" dirty="0" err="1">
                <a:ln w="11430"/>
                <a:solidFill>
                  <a:srgbClr val="ED7D31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6600" b="1" spc="150" dirty="0">
                <a:ln w="11430"/>
                <a:solidFill>
                  <a:srgbClr val="ED7D31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 err="1">
                <a:ln w="11430"/>
                <a:solidFill>
                  <a:srgbClr val="ED7D31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ওতার</a:t>
            </a:r>
            <a:r>
              <a:rPr lang="en-US" sz="6600" b="1" spc="150" dirty="0">
                <a:ln w="11430"/>
                <a:solidFill>
                  <a:srgbClr val="ED7D31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 err="1">
                <a:ln w="11430"/>
                <a:solidFill>
                  <a:srgbClr val="ED7D31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8800" b="1" spc="150" dirty="0">
              <a:ln w="11430"/>
              <a:solidFill>
                <a:srgbClr val="ED7D31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01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1966C6-0FC3-4685-ADD7-70971C4B8B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5B34A2-F43A-4BF7-9F33-10B4CB03239D}"/>
              </a:ext>
            </a:extLst>
          </p:cNvPr>
          <p:cNvSpPr/>
          <p:nvPr/>
        </p:nvSpPr>
        <p:spPr>
          <a:xfrm>
            <a:off x="1788865" y="1864872"/>
            <a:ext cx="5779146" cy="72943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ফসলের রোগ চিহ্নিত করতে পারবে।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D4B49-CEC1-41CB-9815-441B58DA03F2}"/>
              </a:ext>
            </a:extLst>
          </p:cNvPr>
          <p:cNvSpPr/>
          <p:nvPr/>
        </p:nvSpPr>
        <p:spPr>
          <a:xfrm>
            <a:off x="1788865" y="2828889"/>
            <a:ext cx="5737468" cy="737766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pPr marL="571500" indent="-571500">
              <a:lnSpc>
                <a:spcPct val="122000"/>
              </a:lnSpc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রোগের কারণ ব্যাখ্যা করতে পারবে।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AB1AB-B1EA-4C84-80A1-FD5507869317}"/>
              </a:ext>
            </a:extLst>
          </p:cNvPr>
          <p:cNvSpPr/>
          <p:nvPr/>
        </p:nvSpPr>
        <p:spPr>
          <a:xfrm>
            <a:off x="1788865" y="3903794"/>
            <a:ext cx="5170005" cy="72943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রোগের প্রতিকার করতে পারবে।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E4C0B-73A0-4426-842D-AD8A6F9EBF7C}"/>
              </a:ext>
            </a:extLst>
          </p:cNvPr>
          <p:cNvSpPr/>
          <p:nvPr/>
        </p:nvSpPr>
        <p:spPr>
          <a:xfrm>
            <a:off x="1788865" y="4953798"/>
            <a:ext cx="6516528" cy="646331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রোগের অপকারিতা ব্যাখ্যা করতে পারবে।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15170-7DC2-495A-AAB3-C0AC41D67F09}"/>
              </a:ext>
            </a:extLst>
          </p:cNvPr>
          <p:cNvSpPr/>
          <p:nvPr/>
        </p:nvSpPr>
        <p:spPr>
          <a:xfrm>
            <a:off x="3566757" y="696736"/>
            <a:ext cx="2010486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800" b="1" spc="150" dirty="0">
                <a:ln w="1143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150" dirty="0">
              <a:ln w="11430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0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335B152-2E7C-4CEB-8AED-2ED69953A4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2CA9B-62C3-4A46-B4B0-F6975DFE56C5}"/>
              </a:ext>
            </a:extLst>
          </p:cNvPr>
          <p:cNvSpPr txBox="1"/>
          <p:nvPr/>
        </p:nvSpPr>
        <p:spPr>
          <a:xfrm>
            <a:off x="3161595" y="229136"/>
            <a:ext cx="2820810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ফসলের রোগ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D:\Shi\New folder (2)\fhgfjhdg\urld.jpg">
            <a:extLst>
              <a:ext uri="{FF2B5EF4-FFF2-40B4-BE49-F238E27FC236}">
                <a16:creationId xmlns:a16="http://schemas.microsoft.com/office/drawing/2014/main" id="{B1AF0A81-C78F-4EA9-942A-F80EDC53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7" y="998578"/>
            <a:ext cx="1978105" cy="1536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222E03-3606-48B9-B17B-10AC0A5BEEBD}"/>
              </a:ext>
            </a:extLst>
          </p:cNvPr>
          <p:cNvSpPr txBox="1"/>
          <p:nvPr/>
        </p:nvSpPr>
        <p:spPr>
          <a:xfrm>
            <a:off x="715917" y="3017016"/>
            <a:ext cx="178904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বাদামি দাগ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40399-8CE2-4E9B-8CE4-5DEA0164F1A6}"/>
              </a:ext>
            </a:extLst>
          </p:cNvPr>
          <p:cNvSpPr txBox="1"/>
          <p:nvPr/>
        </p:nvSpPr>
        <p:spPr>
          <a:xfrm>
            <a:off x="3348184" y="2982289"/>
            <a:ext cx="2557520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পাতা ককড়িয়ে যাওয়া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2A7A5E7-10DB-4E33-80B1-AA2644F25F6F}"/>
              </a:ext>
            </a:extLst>
          </p:cNvPr>
          <p:cNvSpPr/>
          <p:nvPr/>
        </p:nvSpPr>
        <p:spPr>
          <a:xfrm>
            <a:off x="1299057" y="2718078"/>
            <a:ext cx="697423" cy="250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AA4690-ACCC-4F3B-9ACB-BDAC0239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11" y="1012381"/>
            <a:ext cx="2091541" cy="1536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Down Arrow 7">
            <a:extLst>
              <a:ext uri="{FF2B5EF4-FFF2-40B4-BE49-F238E27FC236}">
                <a16:creationId xmlns:a16="http://schemas.microsoft.com/office/drawing/2014/main" id="{72D117BD-8A49-4168-B1CF-2BF950DF6342}"/>
              </a:ext>
            </a:extLst>
          </p:cNvPr>
          <p:cNvSpPr/>
          <p:nvPr/>
        </p:nvSpPr>
        <p:spPr>
          <a:xfrm>
            <a:off x="4069012" y="5502880"/>
            <a:ext cx="697423" cy="250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8F3A3-6404-4DB7-9776-8761E207D0E1}"/>
              </a:ext>
            </a:extLst>
          </p:cNvPr>
          <p:cNvSpPr/>
          <p:nvPr/>
        </p:nvSpPr>
        <p:spPr>
          <a:xfrm>
            <a:off x="6417597" y="2965602"/>
            <a:ext cx="2010486" cy="52322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3" descr="C:\Users\nath\Downloads\P.A.7.0.2.jpg">
            <a:extLst>
              <a:ext uri="{FF2B5EF4-FFF2-40B4-BE49-F238E27FC236}">
                <a16:creationId xmlns:a16="http://schemas.microsoft.com/office/drawing/2014/main" id="{557A8F88-D4F6-40C5-87B5-3A68C9F12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65" y="1012381"/>
            <a:ext cx="1904789" cy="1536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CD9531-5000-4CB4-BCF4-812A21EF5F24}"/>
              </a:ext>
            </a:extLst>
          </p:cNvPr>
          <p:cNvSpPr/>
          <p:nvPr/>
        </p:nvSpPr>
        <p:spPr>
          <a:xfrm>
            <a:off x="605195" y="5835155"/>
            <a:ext cx="2010486" cy="52322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ধ্বসা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 descr="C:\Users\nath\Downloads\wpid-IMG_20141011_162120.jpg">
            <a:extLst>
              <a:ext uri="{FF2B5EF4-FFF2-40B4-BE49-F238E27FC236}">
                <a16:creationId xmlns:a16="http://schemas.microsoft.com/office/drawing/2014/main" id="{9F943DBA-1480-4710-97C5-6C57CD152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4" y="3640319"/>
            <a:ext cx="1978105" cy="1711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6D9289-65C7-48E9-8D28-D0931718B9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29" y="3640319"/>
            <a:ext cx="1984551" cy="1727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90C34C-4DAC-4591-B3EB-A0076DDFC70D}"/>
              </a:ext>
            </a:extLst>
          </p:cNvPr>
          <p:cNvSpPr/>
          <p:nvPr/>
        </p:nvSpPr>
        <p:spPr>
          <a:xfrm>
            <a:off x="3850923" y="5835155"/>
            <a:ext cx="1348116" cy="52322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ঢলে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A2175B-6FF8-4C7D-99C4-25565C537B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44" y="3604306"/>
            <a:ext cx="1934134" cy="1709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C013CA5-49FF-4817-9BF9-49F60E029A28}"/>
              </a:ext>
            </a:extLst>
          </p:cNvPr>
          <p:cNvSpPr/>
          <p:nvPr/>
        </p:nvSpPr>
        <p:spPr>
          <a:xfrm>
            <a:off x="6585252" y="5845619"/>
            <a:ext cx="1279516" cy="52322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কান্ডে দাগ</a:t>
            </a:r>
          </a:p>
        </p:txBody>
      </p:sp>
      <p:sp>
        <p:nvSpPr>
          <p:cNvPr id="21" name="Down Arrow 7">
            <a:extLst>
              <a:ext uri="{FF2B5EF4-FFF2-40B4-BE49-F238E27FC236}">
                <a16:creationId xmlns:a16="http://schemas.microsoft.com/office/drawing/2014/main" id="{750DB53A-5A12-4B51-AC06-5A0512E6CEAC}"/>
              </a:ext>
            </a:extLst>
          </p:cNvPr>
          <p:cNvSpPr/>
          <p:nvPr/>
        </p:nvSpPr>
        <p:spPr>
          <a:xfrm>
            <a:off x="7007195" y="2715193"/>
            <a:ext cx="697423" cy="250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7">
            <a:extLst>
              <a:ext uri="{FF2B5EF4-FFF2-40B4-BE49-F238E27FC236}">
                <a16:creationId xmlns:a16="http://schemas.microsoft.com/office/drawing/2014/main" id="{C6B6D264-D0FF-48E4-ADBB-5AC0AFD43731}"/>
              </a:ext>
            </a:extLst>
          </p:cNvPr>
          <p:cNvSpPr/>
          <p:nvPr/>
        </p:nvSpPr>
        <p:spPr>
          <a:xfrm>
            <a:off x="1299057" y="5531230"/>
            <a:ext cx="697423" cy="250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7">
            <a:extLst>
              <a:ext uri="{FF2B5EF4-FFF2-40B4-BE49-F238E27FC236}">
                <a16:creationId xmlns:a16="http://schemas.microsoft.com/office/drawing/2014/main" id="{4BEEF3C1-EB1A-4E5A-924B-AC4ECB3E99FA}"/>
              </a:ext>
            </a:extLst>
          </p:cNvPr>
          <p:cNvSpPr/>
          <p:nvPr/>
        </p:nvSpPr>
        <p:spPr>
          <a:xfrm>
            <a:off x="4227384" y="2687584"/>
            <a:ext cx="697423" cy="250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7">
            <a:extLst>
              <a:ext uri="{FF2B5EF4-FFF2-40B4-BE49-F238E27FC236}">
                <a16:creationId xmlns:a16="http://schemas.microsoft.com/office/drawing/2014/main" id="{A917255D-9F88-47A1-B2C3-1BC156A903D8}"/>
              </a:ext>
            </a:extLst>
          </p:cNvPr>
          <p:cNvSpPr/>
          <p:nvPr/>
        </p:nvSpPr>
        <p:spPr>
          <a:xfrm>
            <a:off x="6876299" y="5526944"/>
            <a:ext cx="697423" cy="250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1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1D17FD-5AD1-4458-BC42-F868E68C410D}"/>
              </a:ext>
            </a:extLst>
          </p:cNvPr>
          <p:cNvSpPr txBox="1"/>
          <p:nvPr/>
        </p:nvSpPr>
        <p:spPr>
          <a:xfrm>
            <a:off x="746582" y="683641"/>
            <a:ext cx="2276444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একক  কাজ 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7A53C-4202-4666-837E-D13F371D58A9}"/>
              </a:ext>
            </a:extLst>
          </p:cNvPr>
          <p:cNvSpPr txBox="1"/>
          <p:nvPr/>
        </p:nvSpPr>
        <p:spPr>
          <a:xfrm>
            <a:off x="6517491" y="810598"/>
            <a:ext cx="18799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  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ell\Desktop\HSC-Exam-1170x660.jpg">
            <a:extLst>
              <a:ext uri="{FF2B5EF4-FFF2-40B4-BE49-F238E27FC236}">
                <a16:creationId xmlns:a16="http://schemas.microsoft.com/office/drawing/2014/main" id="{0E0846B6-B38A-4AA1-A47B-CAD5DD8E1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85" y="1272263"/>
            <a:ext cx="2794275" cy="21401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C71B72-65AF-4639-8AFF-6F095BE91E1C}"/>
              </a:ext>
            </a:extLst>
          </p:cNvPr>
          <p:cNvSpPr/>
          <p:nvPr/>
        </p:nvSpPr>
        <p:spPr>
          <a:xfrm>
            <a:off x="1013359" y="3412429"/>
            <a:ext cx="7117281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ফসলের রোগ বলতে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2EADF7-E7B3-4D1D-BAFD-C4AA7E0EAC07}"/>
              </a:ext>
            </a:extLst>
          </p:cNvPr>
          <p:cNvSpPr/>
          <p:nvPr/>
        </p:nvSpPr>
        <p:spPr>
          <a:xfrm>
            <a:off x="733330" y="5157172"/>
            <a:ext cx="7597240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রোগজীবা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অথবা প্রতিকূল পরিবেশের জন্য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যে অস্বাভাবিক অবস্থার সৃস্টি হয় তাকে ফসলের রোগ বলে।</a:t>
            </a:r>
            <a:endParaRPr lang="en-AU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2DC15-BBCC-4700-BB6F-C327E095FB08}"/>
              </a:ext>
            </a:extLst>
          </p:cNvPr>
          <p:cNvSpPr/>
          <p:nvPr/>
        </p:nvSpPr>
        <p:spPr>
          <a:xfrm>
            <a:off x="751829" y="4423300"/>
            <a:ext cx="177933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</p:spTree>
    <p:extLst>
      <p:ext uri="{BB962C8B-B14F-4D97-AF65-F5344CB8AC3E}">
        <p14:creationId xmlns:p14="http://schemas.microsoft.com/office/powerpoint/2010/main" val="314619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23216D7-8B49-47A8-8EC9-978E19DA9B6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AAE793-BC0A-4E19-A3AA-C0C6D4B987EA}"/>
              </a:ext>
            </a:extLst>
          </p:cNvPr>
          <p:cNvSpPr/>
          <p:nvPr/>
        </p:nvSpPr>
        <p:spPr>
          <a:xfrm>
            <a:off x="942423" y="4357862"/>
            <a:ext cx="253466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endParaRPr lang="en-AU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00D78EA7-8448-4D55-B10D-B6C71F69C068}"/>
              </a:ext>
            </a:extLst>
          </p:cNvPr>
          <p:cNvSpPr/>
          <p:nvPr/>
        </p:nvSpPr>
        <p:spPr>
          <a:xfrm>
            <a:off x="4312003" y="639085"/>
            <a:ext cx="3959738" cy="1084421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মোজাই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রোগের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AU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F20762-1360-44B8-A7FF-DD8697CA4CAF}"/>
              </a:ext>
            </a:extLst>
          </p:cNvPr>
          <p:cNvSpPr/>
          <p:nvPr/>
        </p:nvSpPr>
        <p:spPr>
          <a:xfrm>
            <a:off x="4614054" y="2028790"/>
            <a:ext cx="3463146" cy="403187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পাতায় যখন গাঢ় ও হালকা হলদে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সবুজ রং এর ছোপ দেখা যায় তখন এ লক্ষণকে মোজাইক বলা হয়।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ঢেড়শ ও মুগে মোজাইক রোগ দেখা যায়।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ভাইরাসজনিত রো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C:\Users\nath\Downloads\P.A.7.0.2.jpg">
            <a:extLst>
              <a:ext uri="{FF2B5EF4-FFF2-40B4-BE49-F238E27FC236}">
                <a16:creationId xmlns:a16="http://schemas.microsoft.com/office/drawing/2014/main" id="{23276AAC-ED27-4724-96A1-434792143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29" y="1887367"/>
            <a:ext cx="2674996" cy="21573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A67B5C8-C8E6-4E1B-AA09-4836B7F48B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8"/>
            </a:avLst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18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800000" scaled="0"/>
            <a:tileRect/>
          </a:gra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6F3470F3-27F2-4C9B-A952-0746E0C2A038}"/>
              </a:ext>
            </a:extLst>
          </p:cNvPr>
          <p:cNvSpPr/>
          <p:nvPr/>
        </p:nvSpPr>
        <p:spPr>
          <a:xfrm>
            <a:off x="4778943" y="712265"/>
            <a:ext cx="3179075" cy="1084421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ধ্বসা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29C45F-F273-4469-BF62-3CAE525EE27F}"/>
              </a:ext>
            </a:extLst>
          </p:cNvPr>
          <p:cNvSpPr/>
          <p:nvPr/>
        </p:nvSpPr>
        <p:spPr>
          <a:xfrm>
            <a:off x="4778943" y="2132416"/>
            <a:ext cx="3022880" cy="230832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পাতাগুলো পুড়ে ঝলসে যায়।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যেমন-  ধান ও আলুর ধ্বসা রোগ । 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3C2D9-B4B3-4438-9A4D-58502EA97A0B}"/>
              </a:ext>
            </a:extLst>
          </p:cNvPr>
          <p:cNvSpPr/>
          <p:nvPr/>
        </p:nvSpPr>
        <p:spPr>
          <a:xfrm>
            <a:off x="1067276" y="4816648"/>
            <a:ext cx="234741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ধ্বসা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nath\Downloads\wpid-IMG_20141011_162120.jpg">
            <a:extLst>
              <a:ext uri="{FF2B5EF4-FFF2-40B4-BE49-F238E27FC236}">
                <a16:creationId xmlns:a16="http://schemas.microsoft.com/office/drawing/2014/main" id="{4B9E0C99-752B-4570-8B9F-57FD5947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1" y="2000345"/>
            <a:ext cx="2941366" cy="2545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29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</TotalTime>
  <Words>525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2019-10-20T12:18:14Z</dcterms:created>
  <dcterms:modified xsi:type="dcterms:W3CDTF">2019-10-22T13:03:11Z</dcterms:modified>
</cp:coreProperties>
</file>