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80" r:id="rId4"/>
    <p:sldId id="275" r:id="rId5"/>
    <p:sldId id="260" r:id="rId6"/>
    <p:sldId id="258" r:id="rId7"/>
    <p:sldId id="277" r:id="rId8"/>
    <p:sldId id="259" r:id="rId9"/>
    <p:sldId id="261" r:id="rId10"/>
    <p:sldId id="262" r:id="rId11"/>
    <p:sldId id="264" r:id="rId12"/>
    <p:sldId id="265" r:id="rId13"/>
    <p:sldId id="266" r:id="rId14"/>
    <p:sldId id="267" r:id="rId15"/>
    <p:sldId id="278" r:id="rId16"/>
    <p:sldId id="269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1967D-1B12-4FD5-9306-8B4448D5CFA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C588B-4AE8-4003-B572-13A5C262F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5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86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36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15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20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63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C588B-4AE8-4003-B572-13A5C262F2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53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C588B-4AE8-4003-B572-13A5C262F2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39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23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91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57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02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89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11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4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F31-E095-447E-A9D8-18446D687E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2026-E72F-480B-BD68-EF90FBD8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6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F31-E095-447E-A9D8-18446D687E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2026-E72F-480B-BD68-EF90FBD8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8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F31-E095-447E-A9D8-18446D687E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2026-E72F-480B-BD68-EF90FBD8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9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F31-E095-447E-A9D8-18446D687E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2026-E72F-480B-BD68-EF90FBD8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1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F31-E095-447E-A9D8-18446D687E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2026-E72F-480B-BD68-EF90FBD8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F31-E095-447E-A9D8-18446D687E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2026-E72F-480B-BD68-EF90FBD8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1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F31-E095-447E-A9D8-18446D687E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2026-E72F-480B-BD68-EF90FBD8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1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F31-E095-447E-A9D8-18446D687E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2026-E72F-480B-BD68-EF90FBD8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9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F31-E095-447E-A9D8-18446D687E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2026-E72F-480B-BD68-EF90FBD8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2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F31-E095-447E-A9D8-18446D687E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2026-E72F-480B-BD68-EF90FBD8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3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F31-E095-447E-A9D8-18446D687E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02026-E72F-480B-BD68-EF90FBD8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6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7F31-E095-447E-A9D8-18446D687EB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02026-E72F-480B-BD68-EF90FBD8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9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37296" y="450377"/>
            <a:ext cx="4343400" cy="1295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>
                <a:ln w="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11500" b="1" dirty="0">
              <a:ln w="0"/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968" y="1824037"/>
            <a:ext cx="6432055" cy="50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5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1" y="990600"/>
            <a:ext cx="6598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itchFamily="2" charset="0"/>
                <a:cs typeface="NikoshBAN" pitchFamily="2" charset="0"/>
              </a:rPr>
              <a:t>৬ষ্ঠ শ্রেণির ছাত্র রাজুর একটি তথ্য ছক দেখো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133601" y="1828800"/>
          <a:ext cx="7715535" cy="15818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1066800"/>
                <a:gridCol w="838200"/>
                <a:gridCol w="1447800"/>
                <a:gridCol w="1219200"/>
                <a:gridCol w="2229135"/>
              </a:tblGrid>
              <a:tr h="905218">
                <a:tc>
                  <a:txBody>
                    <a:bodyPr/>
                    <a:lstStyle/>
                    <a:p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নাম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bn-IN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বয়স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প্রিয় খেলা</a:t>
                      </a:r>
                      <a:r>
                        <a:rPr lang="bn-IN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প্রিয়</a:t>
                      </a:r>
                      <a:r>
                        <a:rPr lang="bn-IN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রং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মোবাইল নং</a:t>
                      </a:r>
                      <a:r>
                        <a:rPr lang="bn-IN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618">
                <a:tc>
                  <a:txBody>
                    <a:bodyPr/>
                    <a:lstStyle/>
                    <a:p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রাজু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৬ষ্ঠ</a:t>
                      </a:r>
                      <a:r>
                        <a:rPr lang="bn-IN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১১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ক্রিকেট</a:t>
                      </a:r>
                      <a:r>
                        <a:rPr lang="bn-IN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লাল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০১৭১২৪৮৪৩৮৯৯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3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20830" y="152401"/>
            <a:ext cx="2775119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800" b="1" dirty="0">
                <a:ea typeface="Calibri"/>
                <a:cs typeface="NikoshBAN"/>
              </a:rPr>
              <a:t>জোড়ায় কাজ </a:t>
            </a:r>
            <a:endParaRPr lang="en-US" sz="4800" b="1" dirty="0">
              <a:ea typeface="Calibri"/>
              <a:cs typeface="Vrinda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959588" y="1112480"/>
            <a:ext cx="5253281" cy="4002726"/>
            <a:chOff x="601850" y="398325"/>
            <a:chExt cx="3936150" cy="4539850"/>
          </a:xfrm>
        </p:grpSpPr>
        <p:sp>
          <p:nvSpPr>
            <p:cNvPr id="5" name="Rectangle 4"/>
            <p:cNvSpPr/>
            <p:nvPr/>
          </p:nvSpPr>
          <p:spPr>
            <a:xfrm rot="19860523">
              <a:off x="3164176" y="1484376"/>
              <a:ext cx="786954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 err="1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বয়স</a:t>
              </a:r>
              <a:endParaRPr lang="en-US" sz="28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19635376">
              <a:off x="754267" y="863696"/>
              <a:ext cx="681258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 err="1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নাম</a:t>
              </a:r>
              <a:endParaRPr lang="en-US" sz="48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2268517">
              <a:off x="3776269" y="808953"/>
              <a:ext cx="761731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dirty="0" err="1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ছাত্রী</a:t>
              </a:r>
              <a:endParaRPr lang="en-US" sz="4800" b="1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771649" y="398325"/>
              <a:ext cx="803769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 err="1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শ্রেণি</a:t>
              </a:r>
              <a:endParaRPr lang="en-US" sz="480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49941" y="1145698"/>
              <a:ext cx="505900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১১</a:t>
              </a:r>
              <a:endParaRPr lang="en-US" sz="48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1521171">
              <a:off x="601850" y="2122916"/>
              <a:ext cx="1178509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কাদের </a:t>
              </a:r>
              <a:endParaRPr lang="en-US" sz="48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830155">
              <a:off x="3108110" y="2622305"/>
              <a:ext cx="1160493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হাবিবা </a:t>
              </a:r>
              <a:endParaRPr lang="en-US" sz="480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66736" y="2971800"/>
              <a:ext cx="668046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 err="1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ছাত্র</a:t>
              </a:r>
              <a:endParaRPr lang="en-US" sz="480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2254759">
              <a:off x="889412" y="3846577"/>
              <a:ext cx="684862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৭ম </a:t>
              </a:r>
              <a:endParaRPr lang="en-US" sz="480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20643937">
              <a:off x="2043376" y="2122632"/>
              <a:ext cx="720894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৬ষ্ঠ </a:t>
              </a:r>
              <a:endParaRPr lang="en-US" sz="480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20659762">
              <a:off x="2444033" y="3674755"/>
              <a:ext cx="1409118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 err="1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ছাত্র</a:t>
              </a:r>
              <a:r>
                <a:rPr lang="en-US" sz="48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/</a:t>
              </a:r>
              <a:r>
                <a:rPr lang="en-US" sz="4800" dirty="0" err="1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ছাত্রী</a:t>
              </a:r>
              <a:endParaRPr lang="en-US" sz="480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30106" y="3108423"/>
              <a:ext cx="528720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১২</a:t>
              </a:r>
              <a:endParaRPr lang="en-US" sz="48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 rot="1521171">
              <a:off x="1368360" y="1315118"/>
              <a:ext cx="872231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বানু  </a:t>
              </a:r>
              <a:endParaRPr lang="en-US" sz="48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1521171">
              <a:off x="2674640" y="658606"/>
              <a:ext cx="1188119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করিম  </a:t>
              </a:r>
              <a:endParaRPr lang="en-US" sz="48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58788" y="2088555"/>
              <a:ext cx="505900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১১</a:t>
              </a:r>
              <a:endParaRPr lang="en-US" sz="48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977540" y="3995667"/>
              <a:ext cx="528720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১২</a:t>
              </a:r>
              <a:endParaRPr lang="en-US" sz="48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057400" y="5527613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itchFamily="2" charset="0"/>
                <a:cs typeface="NikoshBAN" pitchFamily="2" charset="0"/>
              </a:rPr>
              <a:t>উপরের উপাত্তগুলো দিয়ে একটি তথ্য ছক তৈরি কর।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52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97443"/>
              </p:ext>
            </p:extLst>
          </p:nvPr>
        </p:nvGraphicFramePr>
        <p:xfrm>
          <a:off x="1841500" y="1066800"/>
          <a:ext cx="8509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5000"/>
                <a:gridCol w="670000"/>
                <a:gridCol w="670000"/>
                <a:gridCol w="603000"/>
                <a:gridCol w="201000"/>
                <a:gridCol w="402000"/>
                <a:gridCol w="603000"/>
                <a:gridCol w="603000"/>
                <a:gridCol w="335000"/>
                <a:gridCol w="268000"/>
                <a:gridCol w="536000"/>
                <a:gridCol w="603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ঘটনা</a:t>
                      </a:r>
                      <a:r>
                        <a:rPr lang="en-US" sz="2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প্রেক্ষাপট</a:t>
                      </a:r>
                      <a:endParaRPr lang="en-US" sz="24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উপাত্ত</a:t>
                      </a:r>
                      <a:endParaRPr lang="en-US" sz="24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 rowSpan="2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নান্টু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কনা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প্রীতি</a:t>
                      </a:r>
                      <a:endParaRPr lang="en-US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bn-BD" dirty="0" smtClean="0"/>
                        <a:t>জবা</a:t>
                      </a:r>
                      <a:endParaRPr lang="en-US" dirty="0"/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বিলু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মন্টু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সুমি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লিটু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ইতি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হ্যাঁ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হ্যাঁ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হ্যাঁ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হ্যাঁ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হ্যাঁ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১৯৯৭১০১৩৩৪০৬৯৯৯৯৭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দিন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মাস</a:t>
                      </a:r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বছর</a:t>
                      </a:r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n-BD" sz="24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০৫</a:t>
                      </a:r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২০০০</a:t>
                      </a:r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41499" y="3581401"/>
            <a:ext cx="2274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মন্টুর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তারিখ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1500" y="3058180"/>
            <a:ext cx="2984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রিমির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নিবন্ধন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1501" y="1607389"/>
            <a:ext cx="29845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ক্লাসের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৯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ছাত্রছাত্রীকে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জিজ্ঞেস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ঘুমানোর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দাঁত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ব্রাশ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152401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তালিকাটি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পারছো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6888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2873" y="2895601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একটা কাগজে কোন উপাত্ত লিখে তোমার বন্ধুকে দাও। তাকে অনুমান করতে বল, এই উপাত্তগুলোর অর্থ কী? সে যদি অনুমান করতে না পারে তাহলে সে তোমাকে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দশট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প্রশ্ন করতে পারবে। প্রশ্নগুলো এমন হতে হবে যেটা তুমি উত্তর দিবে শুধু “হাঁ” কিংবা “না” বলে।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-2688611" y="-3098408"/>
            <a:ext cx="12823857" cy="6196815"/>
            <a:chOff x="304800" y="358237"/>
            <a:chExt cx="13008556" cy="5692964"/>
          </a:xfrm>
          <a:noFill/>
        </p:grpSpPr>
        <p:cxnSp>
          <p:nvCxnSpPr>
            <p:cNvPr id="11" name="Straight Connector 10"/>
            <p:cNvCxnSpPr/>
            <p:nvPr/>
          </p:nvCxnSpPr>
          <p:spPr>
            <a:xfrm>
              <a:off x="304800" y="1981200"/>
              <a:ext cx="8534400" cy="0"/>
            </a:xfrm>
            <a:prstGeom prst="lin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</p:cxnSp>
        <p:grpSp>
          <p:nvGrpSpPr>
            <p:cNvPr id="12" name="Group 11"/>
            <p:cNvGrpSpPr/>
            <p:nvPr/>
          </p:nvGrpSpPr>
          <p:grpSpPr>
            <a:xfrm>
              <a:off x="1676400" y="358237"/>
              <a:ext cx="11636956" cy="5692964"/>
              <a:chOff x="2376711" y="76200"/>
              <a:chExt cx="12997042" cy="6694780"/>
            </a:xfrm>
            <a:grpFill/>
          </p:grpSpPr>
          <p:sp>
            <p:nvSpPr>
              <p:cNvPr id="13" name="TextBox 12"/>
              <p:cNvSpPr txBox="1"/>
              <p:nvPr/>
            </p:nvSpPr>
            <p:spPr>
              <a:xfrm>
                <a:off x="12023551" y="5319228"/>
                <a:ext cx="3350202" cy="76003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>
                  <a:defRPr/>
                </a:pPr>
                <a:r>
                  <a:rPr lang="bn-BD" sz="4800" b="1" kern="0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দল</a:t>
                </a:r>
                <a:r>
                  <a:rPr lang="en-US" sz="4800" kern="0" dirty="0" err="1">
                    <a:ln w="1905"/>
                    <a:latin typeface="NikoshBAN" pitchFamily="2" charset="0"/>
                    <a:cs typeface="NikoshBAN" pitchFamily="2" charset="0"/>
                  </a:rPr>
                  <a:t>গত</a:t>
                </a:r>
                <a:r>
                  <a:rPr lang="en-US" sz="4800" kern="0" dirty="0">
                    <a:ln w="1905"/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4800" b="1" kern="0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কাজ</a:t>
                </a:r>
                <a:r>
                  <a:rPr lang="en-US" sz="4800" b="1" kern="0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4800" b="1" kern="0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4800" b="1" kern="0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49381" y="4145543"/>
                <a:ext cx="3124200" cy="2625437"/>
              </a:xfrm>
              <a:prstGeom prst="ellipse">
                <a:avLst/>
              </a:prstGeom>
              <a:grpFill/>
              <a:ln w="31750">
                <a:noFill/>
                <a:miter lim="800000"/>
                <a:headEnd/>
                <a:tailEnd/>
              </a:ln>
              <a:effectLst>
                <a:softEdge rad="112500"/>
              </a:effectLst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" name="Oval 14"/>
              <p:cNvSpPr/>
              <p:nvPr/>
            </p:nvSpPr>
            <p:spPr>
              <a:xfrm>
                <a:off x="2376711" y="76200"/>
                <a:ext cx="3124200" cy="2625437"/>
              </a:xfrm>
              <a:prstGeom prst="ellipse">
                <a:avLst/>
              </a:prstGeom>
              <a:grpFill/>
              <a:ln w="44450" cap="flat" cmpd="thickThin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0252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09267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সমাধান</a:t>
            </a:r>
          </a:p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আমি আমার বন্ধুকে একটি তথ্য দিলাম। তথ্যটি হল-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A+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সে এই তথ্য দেখে কোন কিছু বুঝতে পারল না । তারপর তাকে দশটি প্রশ্ন করতে বললাম।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সে যে দশটি প্রশ্ন করল তা নিচে সংযুক্ত করা হল যার মাধ্যমে সে এই উপাত্ত সম্পর্কে বুঝতে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পারল।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895600" y="2209800"/>
          <a:ext cx="5334000" cy="4358640"/>
        </p:xfrm>
        <a:graphic>
          <a:graphicData uri="http://schemas.openxmlformats.org/drawingml/2006/table">
            <a:tbl>
              <a:tblPr firstRow="1" bandRow="1"/>
              <a:tblGrid>
                <a:gridCol w="4191000"/>
                <a:gridCol w="1143000"/>
              </a:tblGrid>
              <a:tr h="358833"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প্রশ্ন</a:t>
                      </a:r>
                      <a:r>
                        <a:rPr lang="bn-BD" sz="2000" b="1" baseline="0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উত্তর</a:t>
                      </a:r>
                      <a:r>
                        <a:rPr lang="bn-BD" sz="2000" b="1" baseline="0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58833"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এটি</a:t>
                      </a:r>
                      <a:r>
                        <a:rPr lang="bn-BD" sz="2000" b="1" baseline="0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 কারও পরীক্ষার ফলাফল ?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হ্যাঁ</a:t>
                      </a:r>
                      <a:r>
                        <a:rPr lang="bn-BD" sz="2000" b="1" baseline="0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58833"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এটি</a:t>
                      </a:r>
                      <a:r>
                        <a:rPr lang="bn-BD" sz="2000" b="1" baseline="0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 কী তোমার ফলাফল ?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না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58833"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এটি</a:t>
                      </a:r>
                      <a:r>
                        <a:rPr lang="bn-BD" sz="2000" b="1" baseline="0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 কী আমাদের  শ্রেণির কারও ফলাফল ?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হ্যাঁ</a:t>
                      </a:r>
                      <a:r>
                        <a:rPr lang="bn-BD" sz="2000" b="1" baseline="0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b="1" dirty="0" smtClean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58833"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এটা কী</a:t>
                      </a:r>
                      <a:r>
                        <a:rPr lang="bn-BD" sz="2000" b="1" baseline="0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 করিমের  পরীক্ষার  ফলাফল ?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না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58833"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এটা</a:t>
                      </a:r>
                      <a:r>
                        <a:rPr lang="bn-BD" sz="2000" b="1" baseline="0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 কী মীমের পরীক্ষার  ফলাফল ?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হ্যাঁ</a:t>
                      </a:r>
                      <a:r>
                        <a:rPr lang="bn-BD" sz="2000" b="1" baseline="0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b="1" dirty="0" smtClean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58833"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এটা কী মীমের মোট ফলাফল ?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না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58833"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এটা</a:t>
                      </a:r>
                      <a:r>
                        <a:rPr lang="bn-BD" sz="2000" b="1" baseline="0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 কী মীমের একটি বিষয়ের ফলাফল ?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হ্যাঁ</a:t>
                      </a:r>
                      <a:r>
                        <a:rPr lang="bn-BD" sz="2000" b="1" baseline="0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b="1" dirty="0" smtClean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58833"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এটা কী মীমের গণিত বিষয়ের</a:t>
                      </a:r>
                      <a:r>
                        <a:rPr lang="bn-BD" sz="2000" b="1" baseline="0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  ফলাফল ?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না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58833"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এটা কী মীমের বিজ্ঞান</a:t>
                      </a:r>
                      <a:r>
                        <a:rPr lang="bn-BD" sz="2000" b="1" baseline="0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 বিষয়ের ফলাফল ?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না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58833">
                <a:tc>
                  <a:txBody>
                    <a:bodyPr/>
                    <a:lstStyle/>
                    <a:p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এটা</a:t>
                      </a:r>
                      <a:r>
                        <a:rPr lang="bn-BD" sz="2000" b="1" baseline="0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 কী মীমের ইংরেজি বিষয়ের ফলাফল ? </a:t>
                      </a:r>
                      <a:endParaRPr lang="en-US" sz="2000" b="1" dirty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1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হ্যাঁ</a:t>
                      </a:r>
                      <a:r>
                        <a:rPr lang="bn-BD" sz="2000" b="1" baseline="0" dirty="0" smtClean="0">
                          <a:effectLst/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000" b="1" dirty="0" smtClean="0"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96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/>
          <p:nvPr/>
        </p:nvSpPr>
        <p:spPr>
          <a:xfrm>
            <a:off x="3982853" y="37241"/>
            <a:ext cx="2694685" cy="1375605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26035" tIns="26035" rIns="26035" bIns="26035" numCol="1" spcCol="1270" anchor="ctr" anchorCtr="0">
            <a:noAutofit/>
          </a:bodyPr>
          <a:lstStyle/>
          <a:p>
            <a:pPr lvl="0" algn="ctr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800" b="0" kern="1200" dirty="0" smtClean="0">
                <a:effectLst/>
                <a:latin typeface="NikoshBAN" pitchFamily="2" charset="0"/>
                <a:cs typeface="NikoshBAN" pitchFamily="2" charset="0"/>
              </a:rPr>
              <a:t>নতুন শিখলাম </a:t>
            </a:r>
            <a:endParaRPr lang="en-US" sz="4800" b="0" kern="1200" dirty="0">
              <a:effectLst/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441459" y="1364768"/>
            <a:ext cx="2894706" cy="2634692"/>
            <a:chOff x="3104000" y="22472"/>
            <a:chExt cx="1945399" cy="1945399"/>
          </a:xfrm>
          <a:scene3d>
            <a:camera prst="orthographicFront"/>
            <a:lightRig rig="flat" dir="t"/>
          </a:scene3d>
        </p:grpSpPr>
        <p:sp>
          <p:nvSpPr>
            <p:cNvPr id="6" name="Oval 5"/>
            <p:cNvSpPr/>
            <p:nvPr/>
          </p:nvSpPr>
          <p:spPr>
            <a:xfrm>
              <a:off x="3104000" y="22472"/>
              <a:ext cx="1945399" cy="1945399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3388897" y="307369"/>
              <a:ext cx="1375605" cy="137560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9600" b="0" kern="1200" dirty="0" smtClean="0">
                  <a:effectLst/>
                  <a:latin typeface="NikoshBAN" pitchFamily="2" charset="0"/>
                  <a:cs typeface="NikoshBAN" pitchFamily="2" charset="0"/>
                </a:rPr>
                <a:t>তথ্য</a:t>
              </a:r>
              <a:r>
                <a:rPr lang="bn-BD" sz="3600" b="0" kern="1200" dirty="0" smtClean="0">
                  <a:effectLst/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b="0" kern="1200" dirty="0">
                <a:effectLst/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40430" y="1364768"/>
            <a:ext cx="2659930" cy="2738787"/>
            <a:chOff x="909575" y="3823328"/>
            <a:chExt cx="1945399" cy="1945399"/>
          </a:xfrm>
          <a:scene3d>
            <a:camera prst="orthographicFront"/>
            <a:lightRig rig="flat" dir="t"/>
          </a:scene3d>
        </p:grpSpPr>
        <p:sp>
          <p:nvSpPr>
            <p:cNvPr id="9" name="Oval 8"/>
            <p:cNvSpPr/>
            <p:nvPr/>
          </p:nvSpPr>
          <p:spPr>
            <a:xfrm>
              <a:off x="909575" y="3823328"/>
              <a:ext cx="1945399" cy="1945399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-481415"/>
                <a:satOff val="10166"/>
                <a:lumOff val="27081"/>
                <a:alphaOff val="0"/>
              </a:schemeClr>
            </a:fillRef>
            <a:effectRef idx="1">
              <a:schemeClr val="accent2">
                <a:shade val="80000"/>
                <a:hueOff val="-481415"/>
                <a:satOff val="10166"/>
                <a:lumOff val="27081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1194472" y="4108225"/>
              <a:ext cx="1375605" cy="137560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8000" b="0" kern="1200" dirty="0" smtClean="0">
                  <a:effectLst/>
                  <a:latin typeface="NikoshBAN" pitchFamily="2" charset="0"/>
                  <a:cs typeface="NikoshBAN" pitchFamily="2" charset="0"/>
                </a:rPr>
                <a:t>উপাত্ত</a:t>
              </a:r>
              <a:r>
                <a:rPr lang="bn-BD" sz="4000" b="0" kern="1200" dirty="0" smtClean="0">
                  <a:effectLst/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b="0" kern="1200" dirty="0">
                <a:effectLst/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59412" y="3659215"/>
            <a:ext cx="2867690" cy="2623806"/>
            <a:chOff x="5324796" y="3768229"/>
            <a:chExt cx="1945399" cy="1945399"/>
          </a:xfrm>
          <a:scene3d>
            <a:camera prst="orthographicFront"/>
            <a:lightRig rig="flat" dir="t"/>
          </a:scene3d>
        </p:grpSpPr>
        <p:sp>
          <p:nvSpPr>
            <p:cNvPr id="12" name="Oval 11"/>
            <p:cNvSpPr/>
            <p:nvPr/>
          </p:nvSpPr>
          <p:spPr>
            <a:xfrm>
              <a:off x="5324796" y="3768229"/>
              <a:ext cx="1945399" cy="1945399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-240708"/>
                <a:satOff val="5083"/>
                <a:lumOff val="13541"/>
                <a:alphaOff val="0"/>
              </a:schemeClr>
            </a:fillRef>
            <a:effectRef idx="1">
              <a:schemeClr val="accent2">
                <a:shade val="80000"/>
                <a:hueOff val="-240708"/>
                <a:satOff val="5083"/>
                <a:lumOff val="13541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Oval 4"/>
            <p:cNvSpPr/>
            <p:nvPr/>
          </p:nvSpPr>
          <p:spPr>
            <a:xfrm>
              <a:off x="5609693" y="4053126"/>
              <a:ext cx="1375605" cy="137560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9600" b="0" kern="1200" dirty="0" smtClean="0">
                  <a:effectLst/>
                  <a:latin typeface="NikoshBAN" pitchFamily="2" charset="0"/>
                  <a:cs typeface="NikoshBAN" pitchFamily="2" charset="0"/>
                </a:rPr>
                <a:t>জ্ঞান</a:t>
              </a:r>
              <a:r>
                <a:rPr lang="bn-BD" sz="6500" b="0" kern="1200" dirty="0" smtClean="0">
                  <a:effectLst/>
                  <a:latin typeface="NikoshBAN" pitchFamily="2" charset="0"/>
                  <a:cs typeface="NikoshBAN" pitchFamily="2" charset="0"/>
                </a:rPr>
                <a:t>  </a:t>
              </a:r>
              <a:endParaRPr lang="en-US" sz="6500" b="0" kern="1200" dirty="0">
                <a:effectLst/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9" name="Down Arrow 18"/>
          <p:cNvSpPr/>
          <p:nvPr/>
        </p:nvSpPr>
        <p:spPr>
          <a:xfrm>
            <a:off x="2769292" y="122829"/>
            <a:ext cx="5119108" cy="1751333"/>
          </a:xfrm>
          <a:prstGeom prst="downArrow">
            <a:avLst>
              <a:gd name="adj1" fmla="val 50000"/>
              <a:gd name="adj2" fmla="val 655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7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9200" y="152401"/>
            <a:ext cx="17924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মূল্যায়ন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0" y="1066801"/>
            <a:ext cx="82296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ea typeface="Calibri"/>
                <a:cs typeface="NikoshBAN"/>
              </a:rPr>
              <a:t>সঠিক</a:t>
            </a:r>
            <a:r>
              <a:rPr lang="en-US" sz="3600" dirty="0" smtClean="0">
                <a:ea typeface="Calibri"/>
                <a:cs typeface="NikoshBAN"/>
              </a:rPr>
              <a:t> </a:t>
            </a:r>
            <a:r>
              <a:rPr lang="en-US" sz="3600" dirty="0" err="1" smtClean="0">
                <a:ea typeface="Calibri"/>
                <a:cs typeface="NikoshBAN"/>
              </a:rPr>
              <a:t>উত্তর</a:t>
            </a:r>
            <a:r>
              <a:rPr lang="en-US" sz="3600" dirty="0" smtClean="0">
                <a:ea typeface="Calibri"/>
                <a:cs typeface="NikoshBAN"/>
              </a:rPr>
              <a:t> </a:t>
            </a:r>
            <a:r>
              <a:rPr lang="en-US" sz="3600" dirty="0" err="1" smtClean="0">
                <a:ea typeface="Calibri"/>
                <a:cs typeface="NikoshBAN"/>
              </a:rPr>
              <a:t>কোনটি</a:t>
            </a:r>
            <a:r>
              <a:rPr lang="en-US" sz="3600" dirty="0" smtClean="0">
                <a:ea typeface="Calibri"/>
                <a:cs typeface="NikoshBAN"/>
              </a:rPr>
              <a:t> ?</a:t>
            </a:r>
          </a:p>
          <a:p>
            <a:r>
              <a:rPr lang="bn-BD" sz="3600" dirty="0" smtClean="0">
                <a:ea typeface="Calibri"/>
                <a:cs typeface="NikoshBAN"/>
              </a:rPr>
              <a:t>১. </a:t>
            </a:r>
            <a:r>
              <a:rPr lang="bn-BD" sz="3600" dirty="0">
                <a:ea typeface="Calibri"/>
                <a:cs typeface="NikoshBAN"/>
              </a:rPr>
              <a:t>উপাত্তের সুশৃঙ্খল ও কার্যকর উপস্থাপনাকে কী বলা হয়</a:t>
            </a:r>
            <a:r>
              <a:rPr lang="bn-BD" sz="3600" dirty="0" smtClean="0">
                <a:ea typeface="Calibri"/>
                <a:cs typeface="NikoshBAN"/>
              </a:rPr>
              <a:t>?</a:t>
            </a:r>
            <a:endParaRPr lang="bn-BD" sz="3600" dirty="0">
              <a:ea typeface="Calibri"/>
              <a:cs typeface="NikoshBAN"/>
            </a:endParaRPr>
          </a:p>
          <a:p>
            <a:r>
              <a:rPr lang="bn-BD" sz="3600" dirty="0">
                <a:ea typeface="Calibri"/>
                <a:cs typeface="NikoshBAN"/>
              </a:rPr>
              <a:t> </a:t>
            </a:r>
            <a:r>
              <a:rPr lang="bn-BD" sz="3600" dirty="0" smtClean="0">
                <a:ea typeface="Calibri"/>
                <a:cs typeface="NikoshBAN"/>
              </a:rPr>
              <a:t>(ক) কলাম   (খ)   তথ্য  </a:t>
            </a:r>
            <a:endParaRPr lang="en-US" sz="3600" dirty="0" smtClean="0">
              <a:ea typeface="Calibri"/>
              <a:cs typeface="NikoshBAN"/>
            </a:endParaRPr>
          </a:p>
          <a:p>
            <a:r>
              <a:rPr lang="bn-BD" sz="3600" dirty="0" smtClean="0">
                <a:ea typeface="Calibri"/>
                <a:cs typeface="NikoshBAN"/>
              </a:rPr>
              <a:t> (গ) উপাত্ত   (ঘ) সারি</a:t>
            </a:r>
            <a:r>
              <a:rPr lang="bn-BD" sz="3600" dirty="0">
                <a:ea typeface="Calibri"/>
                <a:cs typeface="Vrinda"/>
              </a:rPr>
              <a:t> </a:t>
            </a:r>
            <a:endParaRPr lang="bn-BD" sz="3600" dirty="0" smtClean="0">
              <a:ea typeface="Calibri"/>
              <a:cs typeface="Vrinda"/>
            </a:endParaRP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২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নিচের কোনটির অর্থ নেই? </a:t>
            </a:r>
            <a:endParaRPr lang="bn-BD" sz="36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(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)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উপাত্ত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)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IN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মোবাইল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sz="36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ইনফরমেশন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ঘ. প্রেক্ষাপট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৪. তথ্য কী? </a:t>
            </a:r>
          </a:p>
          <a:p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(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)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রেকর্ড+উপাত্ত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   (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)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রিপোর্ট+ঘটনা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(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)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উপাত্ত +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ঘটনা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    (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)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রেকর্ড+রিপোর্ট 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r>
              <a:rPr lang="bn-BD" sz="3600" dirty="0">
                <a:ea typeface="Calibri"/>
                <a:cs typeface="NikoshBAN"/>
              </a:rPr>
              <a:t>		</a:t>
            </a:r>
            <a:endParaRPr lang="en-US" sz="3600" dirty="0">
              <a:ea typeface="Calibri"/>
              <a:cs typeface="Vrinda"/>
            </a:endParaRPr>
          </a:p>
        </p:txBody>
      </p:sp>
      <p:sp>
        <p:nvSpPr>
          <p:cNvPr id="4" name="Oval 3"/>
          <p:cNvSpPr/>
          <p:nvPr/>
        </p:nvSpPr>
        <p:spPr>
          <a:xfrm>
            <a:off x="4169390" y="2210937"/>
            <a:ext cx="723332" cy="5049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15487" y="3836535"/>
            <a:ext cx="723332" cy="5049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09800" y="6104633"/>
            <a:ext cx="723332" cy="5049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4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28523" y="2311079"/>
            <a:ext cx="26548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বাড়ির কাজ 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1" y="429429"/>
            <a:ext cx="6866322" cy="51402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709684" y="5411450"/>
            <a:ext cx="970355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৬ষ্ঠ শ্রেণির ১০ জনের ছাত্রের উচ্চতা ও বাংলা বিষয়ের নম্বর দিয়ে </a:t>
            </a:r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একটি তালিকা তৈরি ক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রে আনবে</a:t>
            </a:r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।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</p:spTree>
    <p:extLst>
      <p:ext uri="{BB962C8B-B14F-4D97-AF65-F5344CB8AC3E}">
        <p14:creationId xmlns:p14="http://schemas.microsoft.com/office/powerpoint/2010/main" val="102224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3480179" y="5514764"/>
            <a:ext cx="4926842" cy="1343236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9600" b="1" kern="10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kern="10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81534" y="941695"/>
            <a:ext cx="6523630" cy="4421875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7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026" y="177421"/>
            <a:ext cx="682388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7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জহুরুল ইসলাম 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(কম্পিউটার)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খোট্টাপাড়া ইসলামিয়া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bn-BD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lvl="0" algn="ctr"/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সাপাহার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নও</a:t>
            </a:r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গাঁ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0" algn="ctr"/>
            <a:r>
              <a:rPr lang="bn-IN" sz="4800" b="1" dirty="0" smtClean="0">
                <a:latin typeface="Arial Narrow" panose="020B0606020202030204" pitchFamily="34" charset="0"/>
                <a:cs typeface="NikoshBAN" pitchFamily="2" charset="0"/>
              </a:rPr>
              <a:t>মোবাইল নং ০১৭৩৪৬৫২০৮০</a:t>
            </a:r>
            <a:endParaRPr lang="en-US" sz="4800" b="1" dirty="0">
              <a:latin typeface="Arial Narrow" panose="020B0606020202030204" pitchFamily="34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998" y="666402"/>
            <a:ext cx="3521122" cy="428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08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547" y="286603"/>
            <a:ext cx="877551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en-US" sz="5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৬ষ্ঠ 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en-US" sz="54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5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5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তথ্য ও যোগাযোগ</a:t>
            </a:r>
            <a:r>
              <a:rPr lang="en-US" sz="5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5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১ম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bn-BD" sz="5400" dirty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bn-BD" sz="5400" dirty="0">
                <a:latin typeface="NikoshBAN" pitchFamily="2" charset="0"/>
                <a:cs typeface="NikoshBAN" pitchFamily="2" charset="0"/>
              </a:rPr>
              <a:t>সময়: ৫০ মিনিট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bn-BD" sz="5400" dirty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১৯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১০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/২০১৯ইং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5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5453" y="5482903"/>
            <a:ext cx="106316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ভয়েজার-১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মহাকাশ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যান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রওনা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সৌরজগতের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ভিতর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যাবার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পৃথিবীতে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বিশাল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পাঠিয়েছে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831" y="201985"/>
            <a:ext cx="8174849" cy="473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65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860523">
            <a:off x="6591795" y="1711808"/>
            <a:ext cx="10502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err="1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বয়স</a:t>
            </a:r>
            <a:endParaRPr lang="en-US" sz="28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 rot="19635376">
            <a:off x="3250900" y="581222"/>
            <a:ext cx="109196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 err="1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endParaRPr lang="en-US" sz="6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 rot="2268517">
            <a:off x="6638774" y="635966"/>
            <a:ext cx="122661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ছাত্রী</a:t>
            </a:r>
            <a:endParaRPr lang="en-US" sz="6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1936" y="394858"/>
            <a:ext cx="129554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 err="1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600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31366" y="1324452"/>
            <a:ext cx="83548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bn-BD" sz="6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endParaRPr lang="en-US" sz="6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 rot="1521171">
            <a:off x="2812934" y="2144586"/>
            <a:ext cx="105349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 err="1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রনি</a:t>
            </a:r>
            <a:endParaRPr lang="en-US" sz="6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 rot="1830155">
            <a:off x="6463103" y="2716043"/>
            <a:ext cx="115768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 err="1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পলি</a:t>
            </a:r>
            <a:endParaRPr lang="en-US" sz="600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07723" y="3102115"/>
            <a:ext cx="106792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 err="1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</a:t>
            </a:r>
            <a:endParaRPr lang="en-US" sz="600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 rot="2254759">
            <a:off x="2858437" y="3940314"/>
            <a:ext cx="93968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৫ম</a:t>
            </a:r>
          </a:p>
        </p:txBody>
      </p:sp>
      <p:sp>
        <p:nvSpPr>
          <p:cNvPr id="13" name="Rectangle 12"/>
          <p:cNvSpPr/>
          <p:nvPr/>
        </p:nvSpPr>
        <p:spPr>
          <a:xfrm rot="20643937">
            <a:off x="4617813" y="2216370"/>
            <a:ext cx="90601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৭ম</a:t>
            </a:r>
          </a:p>
        </p:txBody>
      </p:sp>
      <p:sp>
        <p:nvSpPr>
          <p:cNvPr id="14" name="Rectangle 13"/>
          <p:cNvSpPr/>
          <p:nvPr/>
        </p:nvSpPr>
        <p:spPr>
          <a:xfrm rot="20659762">
            <a:off x="6079051" y="3997690"/>
            <a:ext cx="188064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err="1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4800" dirty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ছাত্রী</a:t>
            </a:r>
            <a:endParaRPr lang="en-US" sz="480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37982" y="5556731"/>
            <a:ext cx="5666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এলোমেলো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22028" y="3223874"/>
            <a:ext cx="18802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 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Data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50287" y="3124239"/>
            <a:ext cx="84350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</a:t>
            </a:r>
            <a:endParaRPr lang="en-US" sz="60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07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674466"/>
              </p:ext>
            </p:extLst>
          </p:nvPr>
        </p:nvGraphicFramePr>
        <p:xfrm>
          <a:off x="5856217" y="1507105"/>
          <a:ext cx="4699000" cy="319254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016000"/>
                <a:gridCol w="1079500"/>
                <a:gridCol w="1428750"/>
                <a:gridCol w="1174750"/>
              </a:tblGrid>
              <a:tr h="100191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sz="4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বয়স</a:t>
                      </a:r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ছাত্র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ছাত্রী</a:t>
                      </a:r>
                      <a:endParaRPr lang="en-US" sz="3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endParaRPr lang="en-US" sz="4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1910">
                <a:tc>
                  <a:txBody>
                    <a:bodyPr/>
                    <a:lstStyle/>
                    <a:p>
                      <a:pPr algn="ctr"/>
                      <a:r>
                        <a:rPr lang="bn-BD" sz="4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বাবু</a:t>
                      </a:r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১৫</a:t>
                      </a:r>
                      <a:endParaRPr lang="en-US" sz="4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ছাত্র</a:t>
                      </a:r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৯ম</a:t>
                      </a:r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1910">
                <a:tc>
                  <a:txBody>
                    <a:bodyPr/>
                    <a:lstStyle/>
                    <a:p>
                      <a:pPr algn="ctr"/>
                      <a:r>
                        <a:rPr lang="bn-BD" sz="4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পপি</a:t>
                      </a:r>
                      <a:endParaRPr lang="en-U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১৩</a:t>
                      </a:r>
                      <a:endParaRPr lang="en-US" sz="4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ছাত্রী</a:t>
                      </a:r>
                      <a:endParaRPr lang="en-US" sz="4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১০ম</a:t>
                      </a:r>
                      <a:endParaRPr lang="en-US" sz="4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483874" y="678500"/>
            <a:ext cx="3980552" cy="4288521"/>
            <a:chOff x="117246" y="537142"/>
            <a:chExt cx="4776662" cy="4288521"/>
          </a:xfrm>
        </p:grpSpPr>
        <p:sp>
          <p:nvSpPr>
            <p:cNvPr id="5" name="Rectangle 4"/>
            <p:cNvSpPr/>
            <p:nvPr/>
          </p:nvSpPr>
          <p:spPr>
            <a:xfrm rot="19860523">
              <a:off x="2932712" y="1542065"/>
              <a:ext cx="1255707" cy="8279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800" dirty="0" err="1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বয়স</a:t>
              </a:r>
              <a:endParaRPr lang="en-US" sz="28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19635376">
              <a:off x="117246" y="952597"/>
              <a:ext cx="1305536" cy="101192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000" dirty="0" err="1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নাম</a:t>
              </a:r>
              <a:endParaRPr lang="en-US" sz="6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2268517">
              <a:off x="3427382" y="774155"/>
              <a:ext cx="1466526" cy="101192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000" b="1" dirty="0" err="1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ছাত্রী</a:t>
              </a:r>
              <a:endParaRPr lang="en-US" sz="60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781165" y="537142"/>
              <a:ext cx="1548935" cy="101192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6000" dirty="0" err="1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শ্রেণি</a:t>
              </a:r>
              <a:endParaRPr lang="en-US" sz="600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091978" y="1194141"/>
              <a:ext cx="1021819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BD" sz="60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১৫</a:t>
              </a:r>
              <a:endParaRPr lang="en-US" sz="6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rot="1521171">
              <a:off x="571507" y="2086342"/>
              <a:ext cx="123918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BD" sz="60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বাবু</a:t>
              </a:r>
              <a:endParaRPr lang="en-US" sz="6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 rot="1830155">
              <a:off x="2996622" y="2585732"/>
              <a:ext cx="1383457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BD" sz="60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পপি</a:t>
              </a:r>
              <a:endParaRPr lang="en-US" sz="600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60008" y="2971800"/>
              <a:ext cx="1281505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000" dirty="0" err="1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ছাত্র</a:t>
              </a:r>
              <a:endParaRPr lang="en-US" sz="600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2254759">
              <a:off x="489138" y="3810000"/>
              <a:ext cx="1485407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BD" sz="60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১০</a:t>
              </a:r>
              <a:r>
                <a:rPr lang="en-US" sz="60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ম</a:t>
              </a:r>
            </a:p>
          </p:txBody>
        </p:sp>
        <p:sp>
          <p:nvSpPr>
            <p:cNvPr id="31" name="Rectangle 30"/>
            <p:cNvSpPr/>
            <p:nvPr/>
          </p:nvSpPr>
          <p:spPr>
            <a:xfrm rot="20643937">
              <a:off x="1842895" y="2086059"/>
              <a:ext cx="112184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BD" sz="60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৯ম</a:t>
              </a:r>
              <a:endParaRPr lang="en-US" sz="600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 rot="20659762">
              <a:off x="2287976" y="3667544"/>
              <a:ext cx="2256773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 err="1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ছাত্র</a:t>
              </a:r>
              <a:r>
                <a:rPr lang="en-US" sz="4800" dirty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/</a:t>
              </a:r>
              <a:r>
                <a:rPr lang="en-US" sz="4800" dirty="0" err="1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ছাত্রী</a:t>
              </a:r>
              <a:endParaRPr lang="en-US" sz="480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486401" y="338360"/>
            <a:ext cx="3305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উপাত্ত ও তথ্য 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0225" y="5229990"/>
            <a:ext cx="1269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BAN" pitchFamily="2" charset="0"/>
                <a:cs typeface="NikoshBAN" pitchFamily="2" charset="0"/>
              </a:rPr>
              <a:t>উপাত্ত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5033941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তথ্য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8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62563" y="1168822"/>
            <a:ext cx="472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শিরোনাম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957" y="1815153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3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0" y="295870"/>
            <a:ext cx="22910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শিখনফল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0751" y="3964361"/>
            <a:ext cx="10822675" cy="769441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৩। উপাত্ত </a:t>
            </a:r>
            <a:r>
              <a:rPr lang="bn-BD" sz="4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দিয়ে তথ্যের একটি তালিকা তৈরি করতে  পারবে। </a:t>
            </a:r>
            <a:endParaRPr lang="en-US" sz="4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1" y="1560563"/>
            <a:ext cx="8381999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  <a:endParaRPr lang="en-US" sz="3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5343" y="2378193"/>
            <a:ext cx="79429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১। উপা</a:t>
            </a:r>
            <a:r>
              <a:rPr lang="bn-IN" sz="4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ত্তের ধারণা</a:t>
            </a:r>
            <a:r>
              <a:rPr lang="bn-BD" sz="4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বর্ণনা করতে</a:t>
            </a:r>
            <a:r>
              <a:rPr lang="bn-BD" sz="4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5343" y="3195035"/>
            <a:ext cx="9553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২। উপাত্ত </a:t>
            </a:r>
            <a:r>
              <a:rPr lang="bn-BD" sz="4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তথ্যের মধ্যে পার্থক্য ব্যাখ্যা </a:t>
            </a:r>
            <a:r>
              <a:rPr lang="bn-BD" sz="440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440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 </a:t>
            </a:r>
            <a:endParaRPr lang="en-US" sz="4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22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26810" y="264824"/>
            <a:ext cx="6922068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রিমি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ছাত্রীর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পরীক্ষার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নম্বর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59222" y="1290508"/>
            <a:ext cx="3240081" cy="4045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-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-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6990101" y="1290508"/>
            <a:ext cx="1371600" cy="4045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৯৮</a:t>
            </a:r>
          </a:p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১০০</a:t>
            </a:r>
          </a:p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১০০</a:t>
            </a:r>
          </a:p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৯৬</a:t>
            </a:r>
          </a:p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৫০</a:t>
            </a:r>
          </a:p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৯৫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0145" y="5357012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ক্ষুদ্রতর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অংশকে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6101" y="2509707"/>
            <a:ext cx="12954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প্রেক্ষাপট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799101" y="1138107"/>
            <a:ext cx="838200" cy="137160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64728" y="3043107"/>
            <a:ext cx="960120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798136" y="4191000"/>
            <a:ext cx="975360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46914" y="3837057"/>
            <a:ext cx="965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BAN" pitchFamily="2" charset="0"/>
                <a:cs typeface="NikoshBAN" pitchFamily="2" charset="0"/>
              </a:rPr>
              <a:t>তথ্য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3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595</Words>
  <Application>Microsoft Office PowerPoint</Application>
  <PresentationFormat>Widescreen</PresentationFormat>
  <Paragraphs>204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pc</cp:lastModifiedBy>
  <cp:revision>138</cp:revision>
  <dcterms:created xsi:type="dcterms:W3CDTF">2019-05-05T16:27:12Z</dcterms:created>
  <dcterms:modified xsi:type="dcterms:W3CDTF">2019-10-28T11:24:49Z</dcterms:modified>
</cp:coreProperties>
</file>