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9" r:id="rId3"/>
    <p:sldId id="280" r:id="rId4"/>
    <p:sldId id="275" r:id="rId5"/>
    <p:sldId id="260" r:id="rId6"/>
    <p:sldId id="258" r:id="rId7"/>
    <p:sldId id="277" r:id="rId8"/>
    <p:sldId id="259" r:id="rId9"/>
    <p:sldId id="261" r:id="rId10"/>
    <p:sldId id="262" r:id="rId11"/>
    <p:sldId id="264" r:id="rId12"/>
    <p:sldId id="265" r:id="rId13"/>
    <p:sldId id="266" r:id="rId14"/>
    <p:sldId id="267" r:id="rId15"/>
    <p:sldId id="278" r:id="rId16"/>
    <p:sldId id="269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1967D-1B12-4FD5-9306-8B4448D5CFA3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C588B-4AE8-4003-B572-13A5C262F2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58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869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368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150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08A84-61FE-4EC9-9A3B-0038E975410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202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634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C588B-4AE8-4003-B572-13A5C262F23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53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2C588B-4AE8-4003-B572-13A5C262F2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39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23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91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57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02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894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11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9BAC9-290E-4BE1-8F9E-DD32596DB70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94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66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8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19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1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24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1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011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95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2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35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16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67F31-E095-447E-A9D8-18446D687EB7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02026-E72F-480B-BD68-EF90FBD8D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299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37296" y="450377"/>
            <a:ext cx="4343400" cy="1295400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b="1" dirty="0" err="1">
                <a:ln w="0"/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GB" sz="11500" b="1" dirty="0">
              <a:ln w="0"/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968" y="1824037"/>
            <a:ext cx="6432055" cy="503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55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1" y="990600"/>
            <a:ext cx="6598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b="1" dirty="0">
                <a:latin typeface="NikoshBAN" pitchFamily="2" charset="0"/>
                <a:cs typeface="NikoshBAN" pitchFamily="2" charset="0"/>
              </a:rPr>
              <a:t>৬ষ্ঠ শ্রেণির ছাত্র রাজুর একটি তথ্য ছক দেখো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133601" y="1828800"/>
          <a:ext cx="7715535" cy="15818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4400"/>
                <a:gridCol w="1066800"/>
                <a:gridCol w="838200"/>
                <a:gridCol w="1447800"/>
                <a:gridCol w="1219200"/>
                <a:gridCol w="2229135"/>
              </a:tblGrid>
              <a:tr h="905218"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নাম 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শ্রেণি</a:t>
                      </a:r>
                      <a:r>
                        <a:rPr lang="bn-IN" sz="2800" b="1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বয়স 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প্রিয় খেলা</a:t>
                      </a:r>
                      <a:r>
                        <a:rPr lang="bn-IN" sz="2800" b="1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প্রিয়</a:t>
                      </a:r>
                      <a:r>
                        <a:rPr lang="bn-IN" sz="2800" b="1" baseline="0" dirty="0" smtClean="0">
                          <a:latin typeface="NikoshBAN" pitchFamily="2" charset="0"/>
                          <a:cs typeface="NikoshBAN" pitchFamily="2" charset="0"/>
                        </a:rPr>
                        <a:t> রং 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মোবাইল নং</a:t>
                      </a:r>
                      <a:r>
                        <a:rPr lang="bn-IN" sz="2800" b="1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618"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রাজু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৬ষ্ঠ</a:t>
                      </a:r>
                      <a:r>
                        <a:rPr lang="bn-IN" sz="2800" b="1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১১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ক্রিকেট</a:t>
                      </a:r>
                      <a:r>
                        <a:rPr lang="bn-IN" sz="2800" b="1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লাল 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n-IN" sz="2800" b="1" dirty="0" smtClean="0">
                          <a:latin typeface="NikoshBAN" pitchFamily="2" charset="0"/>
                          <a:cs typeface="NikoshBAN" pitchFamily="2" charset="0"/>
                        </a:rPr>
                        <a:t>০১৭১২৪৮৪৩৮৯৯</a:t>
                      </a:r>
                      <a:endParaRPr lang="en-US" sz="2800" b="1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73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20830" y="152401"/>
            <a:ext cx="2775119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4800" b="1" dirty="0">
                <a:ea typeface="Calibri"/>
                <a:cs typeface="NikoshBAN"/>
              </a:rPr>
              <a:t>জোড়ায় কাজ </a:t>
            </a:r>
            <a:endParaRPr lang="en-US" sz="4800" b="1" dirty="0">
              <a:ea typeface="Calibri"/>
              <a:cs typeface="Vrinda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959588" y="1112480"/>
            <a:ext cx="5253281" cy="4002726"/>
            <a:chOff x="601850" y="398325"/>
            <a:chExt cx="3936150" cy="4539850"/>
          </a:xfrm>
        </p:grpSpPr>
        <p:sp>
          <p:nvSpPr>
            <p:cNvPr id="5" name="Rectangle 4"/>
            <p:cNvSpPr/>
            <p:nvPr/>
          </p:nvSpPr>
          <p:spPr>
            <a:xfrm rot="19860523">
              <a:off x="3164176" y="1484376"/>
              <a:ext cx="786954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NikoshBAN" pitchFamily="2" charset="0"/>
                  <a:cs typeface="NikoshBAN" pitchFamily="2" charset="0"/>
                </a:rPr>
                <a:t>বয়স</a:t>
              </a:r>
              <a:endParaRPr lang="en-US" sz="2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 rot="19635376">
              <a:off x="754267" y="863696"/>
              <a:ext cx="681258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নাম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 rot="2268517">
              <a:off x="3776269" y="808953"/>
              <a:ext cx="761731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ছাত্রী</a:t>
              </a:r>
              <a:endParaRPr lang="en-US" sz="4800" b="1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771649" y="398325"/>
              <a:ext cx="803769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শ্রেণি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349941" y="1145698"/>
              <a:ext cx="505900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১১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rot="1521171">
              <a:off x="601850" y="2122916"/>
              <a:ext cx="1178509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কাদের 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rot="1830155">
              <a:off x="3108110" y="2622305"/>
              <a:ext cx="1160493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হাবিবা 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66736" y="2971800"/>
              <a:ext cx="668046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ছাত্র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 rot="2254759">
              <a:off x="889412" y="3846577"/>
              <a:ext cx="684862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৭ম 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0643937">
              <a:off x="2043376" y="2122632"/>
              <a:ext cx="720894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৬ষ্ঠ 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20659762">
              <a:off x="2444033" y="3674755"/>
              <a:ext cx="1409118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ছাত্র</a:t>
              </a:r>
              <a:r>
                <a:rPr lang="en-US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/</a:t>
              </a:r>
              <a:r>
                <a:rPr lang="en-US" sz="48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ছাত্রী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30106" y="3108423"/>
              <a:ext cx="528720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১২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 rot="1521171">
              <a:off x="1368360" y="1315118"/>
              <a:ext cx="872231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বানু  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1521171">
              <a:off x="2674640" y="658606"/>
              <a:ext cx="1188119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করিম  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758788" y="2088555"/>
              <a:ext cx="505900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১১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977540" y="3995667"/>
              <a:ext cx="528720" cy="942508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IN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১২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057400" y="5527613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>
                <a:latin typeface="NikoshBAN" pitchFamily="2" charset="0"/>
                <a:cs typeface="NikoshBAN" pitchFamily="2" charset="0"/>
              </a:rPr>
              <a:t>উপরের উপাত্তগুলো দিয়ে একটি তথ্য ছক তৈরি কর।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52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397443"/>
              </p:ext>
            </p:extLst>
          </p:nvPr>
        </p:nvGraphicFramePr>
        <p:xfrm>
          <a:off x="1841500" y="1066800"/>
          <a:ext cx="85090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5000"/>
                <a:gridCol w="670000"/>
                <a:gridCol w="670000"/>
                <a:gridCol w="603000"/>
                <a:gridCol w="201000"/>
                <a:gridCol w="402000"/>
                <a:gridCol w="603000"/>
                <a:gridCol w="603000"/>
                <a:gridCol w="335000"/>
                <a:gridCol w="268000"/>
                <a:gridCol w="536000"/>
                <a:gridCol w="603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ঘটনা</a:t>
                      </a:r>
                      <a:r>
                        <a:rPr lang="en-US" sz="2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বা</a:t>
                      </a:r>
                      <a:r>
                        <a:rPr lang="en-US" sz="24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400" b="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প্রেক্ষাপট</a:t>
                      </a:r>
                      <a:endParaRPr lang="en-US" sz="2400" b="0" dirty="0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উপাত্ত</a:t>
                      </a:r>
                      <a:endParaRPr lang="en-US" sz="24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000">
                <a:tc rowSpan="2"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নান্টু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কনা</a:t>
                      </a:r>
                      <a:endParaRPr lang="en-US" sz="2400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0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প্রীতি</a:t>
                      </a:r>
                      <a:endParaRPr lang="en-US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bn-BD" dirty="0" smtClean="0"/>
                        <a:t>জবা</a:t>
                      </a:r>
                      <a:endParaRPr lang="en-US" dirty="0"/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বিলু</a:t>
                      </a:r>
                      <a:endParaRPr lang="en-US" sz="20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মন্টু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সুমি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লিটু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ইতি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6200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না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না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না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না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endParaRPr lang="en-US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11"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১৯৯৭১০১৩৩৪০৬৯৯৯৯৭</a:t>
                      </a:r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endParaRPr lang="en-US" sz="2400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দিন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মাস</a:t>
                      </a:r>
                      <a:endParaRPr lang="en-US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বছর</a:t>
                      </a:r>
                      <a:endParaRPr lang="en-US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bn-BD" sz="24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০৫</a:t>
                      </a:r>
                      <a:endParaRPr lang="en-US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১</a:t>
                      </a:r>
                      <a:r>
                        <a:rPr lang="bn-BD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১</a:t>
                      </a:r>
                      <a:endParaRPr lang="en-US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২০০০</a:t>
                      </a:r>
                      <a:endParaRPr lang="en-US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41499" y="3581401"/>
            <a:ext cx="2274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মন্টুর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জন্ম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তারিখ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1500" y="3058180"/>
            <a:ext cx="2984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রিমির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জন্ম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নিবন্ধন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41501" y="1607389"/>
            <a:ext cx="29845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ক্লাসের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৯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ছাত্রছাত্রীকে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জিজ্ঞেস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ঘুমানোর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আগে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দাঁত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ব্রাশ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152401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NikoshBAN" pitchFamily="2" charset="0"/>
                <a:cs typeface="NikoshBAN" pitchFamily="2" charset="0"/>
              </a:rPr>
              <a:t>তালিকাটি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বুঝতে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পারছো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6888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2873" y="2895601"/>
            <a:ext cx="8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latin typeface="NikoshBAN" pitchFamily="2" charset="0"/>
                <a:cs typeface="NikoshBAN" pitchFamily="2" charset="0"/>
              </a:rPr>
              <a:t>একটা কাগজে কোন উপাত্ত লিখে তোমার বন্ধুকে দাও। তাকে অনুমান করতে বল, এই উপাত্তগুলোর অর্থ কী? সে যদি অনুমান করতে না পারে তাহলে সে তোমাকে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দশট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া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প্রশ্ন করতে পারবে। প্রশ্নগুলো এমন হতে হবে যেটা তুমি উত্তর দিবে শুধু “হাঁ” কিংবা “না” বলে।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-2688611" y="-3098408"/>
            <a:ext cx="12823857" cy="6196815"/>
            <a:chOff x="304800" y="358237"/>
            <a:chExt cx="13008556" cy="5692964"/>
          </a:xfrm>
          <a:noFill/>
        </p:grpSpPr>
        <p:cxnSp>
          <p:nvCxnSpPr>
            <p:cNvPr id="11" name="Straight Connector 10"/>
            <p:cNvCxnSpPr/>
            <p:nvPr/>
          </p:nvCxnSpPr>
          <p:spPr>
            <a:xfrm>
              <a:off x="304800" y="1981200"/>
              <a:ext cx="8534400" cy="0"/>
            </a:xfrm>
            <a:prstGeom prst="lin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</p:cxnSp>
        <p:grpSp>
          <p:nvGrpSpPr>
            <p:cNvPr id="12" name="Group 11"/>
            <p:cNvGrpSpPr/>
            <p:nvPr/>
          </p:nvGrpSpPr>
          <p:grpSpPr>
            <a:xfrm>
              <a:off x="1676400" y="358237"/>
              <a:ext cx="11636956" cy="5692964"/>
              <a:chOff x="2376711" y="76200"/>
              <a:chExt cx="12997042" cy="6694780"/>
            </a:xfrm>
            <a:grpFill/>
          </p:grpSpPr>
          <p:sp>
            <p:nvSpPr>
              <p:cNvPr id="13" name="TextBox 12"/>
              <p:cNvSpPr txBox="1"/>
              <p:nvPr/>
            </p:nvSpPr>
            <p:spPr>
              <a:xfrm>
                <a:off x="12023551" y="5319228"/>
                <a:ext cx="3350202" cy="760031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>
                  <a:defRPr/>
                </a:pPr>
                <a:r>
                  <a:rPr lang="bn-BD" sz="4800" b="1" kern="0" dirty="0" smtClean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NikoshBAN" pitchFamily="2" charset="0"/>
                    <a:cs typeface="NikoshBAN" pitchFamily="2" charset="0"/>
                  </a:rPr>
                  <a:t>দল</a:t>
                </a:r>
                <a:r>
                  <a:rPr lang="en-US" sz="4800" kern="0" dirty="0" err="1">
                    <a:ln w="1905"/>
                    <a:latin typeface="NikoshBAN" pitchFamily="2" charset="0"/>
                    <a:cs typeface="NikoshBAN" pitchFamily="2" charset="0"/>
                  </a:rPr>
                  <a:t>গত</a:t>
                </a:r>
                <a:r>
                  <a:rPr lang="en-US" sz="4800" kern="0" dirty="0">
                    <a:ln w="1905"/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4800" b="1" kern="0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NikoshBAN" pitchFamily="2" charset="0"/>
                    <a:cs typeface="NikoshBAN" pitchFamily="2" charset="0"/>
                  </a:rPr>
                  <a:t>কাজ</a:t>
                </a:r>
                <a:r>
                  <a:rPr lang="en-US" sz="4800" b="1" kern="0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4800" b="1" kern="0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NikoshBAN" pitchFamily="2" charset="0"/>
                    <a:cs typeface="NikoshBAN" pitchFamily="2" charset="0"/>
                  </a:rPr>
                  <a:t> </a:t>
                </a:r>
                <a:endParaRPr lang="en-US" sz="4800" b="1" kern="0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NikoshBAN" pitchFamily="2" charset="0"/>
                  <a:cs typeface="NikoshBAN" pitchFamily="2" charset="0"/>
                </a:endParaRPr>
              </a:p>
            </p:txBody>
          </p:sp>
          <p:pic>
            <p:nvPicPr>
              <p:cNvPr id="14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449381" y="4145543"/>
                <a:ext cx="3124200" cy="2625437"/>
              </a:xfrm>
              <a:prstGeom prst="ellipse">
                <a:avLst/>
              </a:prstGeom>
              <a:grpFill/>
              <a:ln w="31750">
                <a:noFill/>
                <a:miter lim="800000"/>
                <a:headEnd/>
                <a:tailEnd/>
              </a:ln>
              <a:effectLst>
                <a:softEdge rad="112500"/>
              </a:effectLst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Oval 14"/>
              <p:cNvSpPr/>
              <p:nvPr/>
            </p:nvSpPr>
            <p:spPr>
              <a:xfrm>
                <a:off x="2376711" y="76200"/>
                <a:ext cx="3124200" cy="2625437"/>
              </a:xfrm>
              <a:prstGeom prst="ellipse">
                <a:avLst/>
              </a:prstGeom>
              <a:grpFill/>
              <a:ln w="44450" cap="flat" cmpd="thickThin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sysClr val="window" lastClr="FFFFFF"/>
                  </a:solidFill>
                  <a:latin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02526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09267"/>
            <a:ext cx="8534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latin typeface="NikoshBAN" pitchFamily="2" charset="0"/>
                <a:cs typeface="NikoshBAN" pitchFamily="2" charset="0"/>
              </a:rPr>
              <a:t>সমাধান</a:t>
            </a:r>
          </a:p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আমি আমার বন্ধুকে একটি তথ্য দিলাম। তথ্যটি হল- 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A+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সে এই তথ্য দেখে কোন কিছু বুঝতে পারল না । তারপর তাকে দশটি প্রশ্ন করতে বললাম।</a:t>
            </a:r>
            <a:endParaRPr lang="bn-IN" sz="2400" dirty="0">
              <a:latin typeface="NikoshBAN" pitchFamily="2" charset="0"/>
              <a:cs typeface="NikoshBAN" pitchFamily="2" charset="0"/>
            </a:endParaRPr>
          </a:p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সে যে দশটি প্রশ্ন করল তা নিচে সংযুক্ত করা হল যার মাধ্যমে সে এই উপাত্ত সম্পর্কে বুঝতে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পারল।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895600" y="2209800"/>
          <a:ext cx="5334000" cy="4358640"/>
        </p:xfrm>
        <a:graphic>
          <a:graphicData uri="http://schemas.openxmlformats.org/drawingml/2006/table">
            <a:tbl>
              <a:tblPr firstRow="1" bandRow="1"/>
              <a:tblGrid>
                <a:gridCol w="4191000"/>
                <a:gridCol w="1143000"/>
              </a:tblGrid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প্রশ্ন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উত্তর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এটি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কারও পরীক্ষার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এটি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কী তোমার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না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এটি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কী আমাদের  শ্রেণির কারও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000" b="1" dirty="0" smtClean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এটা কী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করিমের  পরীক্ষার 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না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এটা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কী মীমের পরীক্ষার 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000" b="1" dirty="0" smtClean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এটা কী মীমের মোট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না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এটা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কী মীমের একটি বিষয়ের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000" b="1" dirty="0" smtClean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এটা কী মীমের গণিত বিষয়ের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না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এটা কী মীমের বিজ্ঞান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বিষয়ের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না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58833">
                <a:tc>
                  <a:txBody>
                    <a:bodyPr/>
                    <a:lstStyle/>
                    <a:p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এটা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কী মীমের ইংরেজি বিষয়ের ফলাফল ? </a:t>
                      </a:r>
                      <a:endParaRPr lang="en-US" sz="2000" b="1" dirty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000" b="1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হ্যাঁ</a:t>
                      </a:r>
                      <a:r>
                        <a:rPr lang="bn-BD" sz="2000" b="1" baseline="0" dirty="0" smtClean="0">
                          <a:effectLst/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000" b="1" dirty="0" smtClean="0">
                        <a:effectLst/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96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/>
          <p:nvPr/>
        </p:nvSpPr>
        <p:spPr>
          <a:xfrm>
            <a:off x="3982853" y="37241"/>
            <a:ext cx="2694685" cy="1375605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26035" tIns="26035" rIns="26035" bIns="26035" numCol="1" spcCol="1270" anchor="ctr" anchorCtr="0">
            <a:noAutofit/>
          </a:bodyPr>
          <a:lstStyle/>
          <a:p>
            <a:pPr lvl="0" algn="ctr" defTabSz="1822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4800" b="0" kern="1200" dirty="0" smtClean="0">
                <a:effectLst/>
                <a:latin typeface="NikoshBAN" pitchFamily="2" charset="0"/>
                <a:cs typeface="NikoshBAN" pitchFamily="2" charset="0"/>
              </a:rPr>
              <a:t>নতুন শিখলাম </a:t>
            </a:r>
            <a:endParaRPr lang="en-US" sz="4800" b="0" kern="1200" dirty="0">
              <a:effectLst/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441459" y="1364768"/>
            <a:ext cx="2894706" cy="2634692"/>
            <a:chOff x="3104000" y="22472"/>
            <a:chExt cx="1945399" cy="1945399"/>
          </a:xfrm>
          <a:scene3d>
            <a:camera prst="orthographicFront"/>
            <a:lightRig rig="flat" dir="t"/>
          </a:scene3d>
        </p:grpSpPr>
        <p:sp>
          <p:nvSpPr>
            <p:cNvPr id="6" name="Oval 5"/>
            <p:cNvSpPr/>
            <p:nvPr/>
          </p:nvSpPr>
          <p:spPr>
            <a:xfrm>
              <a:off x="3104000" y="22472"/>
              <a:ext cx="1945399" cy="1945399"/>
            </a:xfrm>
            <a:prstGeom prst="ellipse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shade val="8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" name="Oval 4"/>
            <p:cNvSpPr/>
            <p:nvPr/>
          </p:nvSpPr>
          <p:spPr>
            <a:xfrm>
              <a:off x="3388897" y="307369"/>
              <a:ext cx="1375605" cy="137560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2933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9600" b="0" kern="1200" dirty="0" smtClean="0">
                  <a:effectLst/>
                  <a:latin typeface="NikoshBAN" pitchFamily="2" charset="0"/>
                  <a:cs typeface="NikoshBAN" pitchFamily="2" charset="0"/>
                </a:rPr>
                <a:t>তথ্য</a:t>
              </a:r>
              <a:r>
                <a:rPr lang="bn-BD" sz="3600" b="0" kern="1200" dirty="0" smtClean="0">
                  <a:effectLst/>
                  <a:latin typeface="NikoshBAN" pitchFamily="2" charset="0"/>
                  <a:cs typeface="NikoshBAN" pitchFamily="2" charset="0"/>
                </a:rPr>
                <a:t> </a:t>
              </a:r>
              <a:endParaRPr lang="en-US" sz="3600" b="0" kern="1200" dirty="0">
                <a:effectLst/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440430" y="1364768"/>
            <a:ext cx="2659930" cy="2738787"/>
            <a:chOff x="909575" y="3823328"/>
            <a:chExt cx="1945399" cy="1945399"/>
          </a:xfrm>
          <a:scene3d>
            <a:camera prst="orthographicFront"/>
            <a:lightRig rig="flat" dir="t"/>
          </a:scene3d>
        </p:grpSpPr>
        <p:sp>
          <p:nvSpPr>
            <p:cNvPr id="9" name="Oval 8"/>
            <p:cNvSpPr/>
            <p:nvPr/>
          </p:nvSpPr>
          <p:spPr>
            <a:xfrm>
              <a:off x="909575" y="3823328"/>
              <a:ext cx="1945399" cy="1945399"/>
            </a:xfrm>
            <a:prstGeom prst="ellipse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shade val="80000"/>
                <a:hueOff val="-481415"/>
                <a:satOff val="10166"/>
                <a:lumOff val="27081"/>
                <a:alphaOff val="0"/>
              </a:schemeClr>
            </a:fillRef>
            <a:effectRef idx="1">
              <a:schemeClr val="accent2">
                <a:shade val="80000"/>
                <a:hueOff val="-481415"/>
                <a:satOff val="10166"/>
                <a:lumOff val="27081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" name="Oval 4"/>
            <p:cNvSpPr/>
            <p:nvPr/>
          </p:nvSpPr>
          <p:spPr>
            <a:xfrm>
              <a:off x="1194472" y="4108225"/>
              <a:ext cx="1375605" cy="137560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lvl="0" algn="ctr" defTabSz="2400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8000" b="0" kern="1200" dirty="0" smtClean="0">
                  <a:effectLst/>
                  <a:latin typeface="NikoshBAN" pitchFamily="2" charset="0"/>
                  <a:cs typeface="NikoshBAN" pitchFamily="2" charset="0"/>
                </a:rPr>
                <a:t>উপাত্ত</a:t>
              </a:r>
              <a:r>
                <a:rPr lang="bn-BD" sz="4000" b="0" kern="1200" dirty="0" smtClean="0">
                  <a:effectLst/>
                  <a:latin typeface="NikoshBAN" pitchFamily="2" charset="0"/>
                  <a:cs typeface="NikoshBAN" pitchFamily="2" charset="0"/>
                </a:rPr>
                <a:t> </a:t>
              </a:r>
              <a:endParaRPr lang="en-US" sz="4000" b="0" kern="1200" dirty="0">
                <a:effectLst/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59412" y="3659215"/>
            <a:ext cx="2867690" cy="2623806"/>
            <a:chOff x="5324796" y="3768229"/>
            <a:chExt cx="1945399" cy="1945399"/>
          </a:xfrm>
          <a:scene3d>
            <a:camera prst="orthographicFront"/>
            <a:lightRig rig="flat" dir="t"/>
          </a:scene3d>
        </p:grpSpPr>
        <p:sp>
          <p:nvSpPr>
            <p:cNvPr id="12" name="Oval 11"/>
            <p:cNvSpPr/>
            <p:nvPr/>
          </p:nvSpPr>
          <p:spPr>
            <a:xfrm>
              <a:off x="5324796" y="3768229"/>
              <a:ext cx="1945399" cy="1945399"/>
            </a:xfrm>
            <a:prstGeom prst="ellipse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shade val="80000"/>
                <a:hueOff val="-240708"/>
                <a:satOff val="5083"/>
                <a:lumOff val="13541"/>
                <a:alphaOff val="0"/>
              </a:schemeClr>
            </a:fillRef>
            <a:effectRef idx="1">
              <a:schemeClr val="accent2">
                <a:shade val="80000"/>
                <a:hueOff val="-240708"/>
                <a:satOff val="5083"/>
                <a:lumOff val="13541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3" name="Oval 4"/>
            <p:cNvSpPr/>
            <p:nvPr/>
          </p:nvSpPr>
          <p:spPr>
            <a:xfrm>
              <a:off x="5609693" y="4053126"/>
              <a:ext cx="1375605" cy="137560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41275" tIns="41275" rIns="41275" bIns="41275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9600" b="0" kern="1200" dirty="0" smtClean="0">
                  <a:effectLst/>
                  <a:latin typeface="NikoshBAN" pitchFamily="2" charset="0"/>
                  <a:cs typeface="NikoshBAN" pitchFamily="2" charset="0"/>
                </a:rPr>
                <a:t>জ্ঞান</a:t>
              </a:r>
              <a:r>
                <a:rPr lang="bn-BD" sz="6500" b="0" kern="1200" dirty="0" smtClean="0">
                  <a:effectLst/>
                  <a:latin typeface="NikoshBAN" pitchFamily="2" charset="0"/>
                  <a:cs typeface="NikoshBAN" pitchFamily="2" charset="0"/>
                </a:rPr>
                <a:t>  </a:t>
              </a:r>
              <a:endParaRPr lang="en-US" sz="6500" b="0" kern="1200" dirty="0">
                <a:effectLst/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9" name="Down Arrow 18"/>
          <p:cNvSpPr/>
          <p:nvPr/>
        </p:nvSpPr>
        <p:spPr>
          <a:xfrm>
            <a:off x="2769292" y="122829"/>
            <a:ext cx="5119108" cy="1751333"/>
          </a:xfrm>
          <a:prstGeom prst="downArrow">
            <a:avLst>
              <a:gd name="adj1" fmla="val 50000"/>
              <a:gd name="adj2" fmla="val 6558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7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29200" y="152401"/>
            <a:ext cx="17924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NikoshBAN"/>
              </a:rPr>
              <a:t>মূল্যায়ন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Vrind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09800" y="1066801"/>
            <a:ext cx="82296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ea typeface="Calibri"/>
                <a:cs typeface="NikoshBAN"/>
              </a:rPr>
              <a:t>সঠিক</a:t>
            </a:r>
            <a:r>
              <a:rPr lang="en-US" sz="3600" dirty="0" smtClean="0">
                <a:ea typeface="Calibri"/>
                <a:cs typeface="NikoshBAN"/>
              </a:rPr>
              <a:t> </a:t>
            </a:r>
            <a:r>
              <a:rPr lang="en-US" sz="3600" dirty="0" err="1" smtClean="0">
                <a:ea typeface="Calibri"/>
                <a:cs typeface="NikoshBAN"/>
              </a:rPr>
              <a:t>উত্তর</a:t>
            </a:r>
            <a:r>
              <a:rPr lang="en-US" sz="3600" dirty="0" smtClean="0">
                <a:ea typeface="Calibri"/>
                <a:cs typeface="NikoshBAN"/>
              </a:rPr>
              <a:t> </a:t>
            </a:r>
            <a:r>
              <a:rPr lang="en-US" sz="3600" dirty="0" err="1" smtClean="0">
                <a:ea typeface="Calibri"/>
                <a:cs typeface="NikoshBAN"/>
              </a:rPr>
              <a:t>কোনটি</a:t>
            </a:r>
            <a:r>
              <a:rPr lang="en-US" sz="3600" dirty="0" smtClean="0">
                <a:ea typeface="Calibri"/>
                <a:cs typeface="NikoshBAN"/>
              </a:rPr>
              <a:t> ?</a:t>
            </a:r>
          </a:p>
          <a:p>
            <a:r>
              <a:rPr lang="bn-BD" sz="3600" dirty="0" smtClean="0">
                <a:ea typeface="Calibri"/>
                <a:cs typeface="NikoshBAN"/>
              </a:rPr>
              <a:t>১. </a:t>
            </a:r>
            <a:r>
              <a:rPr lang="bn-BD" sz="3600" dirty="0">
                <a:ea typeface="Calibri"/>
                <a:cs typeface="NikoshBAN"/>
              </a:rPr>
              <a:t>উপাত্তের সুশৃঙ্খল ও কার্যকর উপস্থাপনাকে কী বলা হয়</a:t>
            </a:r>
            <a:r>
              <a:rPr lang="bn-BD" sz="3600" dirty="0" smtClean="0">
                <a:ea typeface="Calibri"/>
                <a:cs typeface="NikoshBAN"/>
              </a:rPr>
              <a:t>?</a:t>
            </a:r>
            <a:endParaRPr lang="bn-BD" sz="3600" dirty="0">
              <a:ea typeface="Calibri"/>
              <a:cs typeface="NikoshBAN"/>
            </a:endParaRPr>
          </a:p>
          <a:p>
            <a:r>
              <a:rPr lang="bn-BD" sz="3600" dirty="0">
                <a:ea typeface="Calibri"/>
                <a:cs typeface="NikoshBAN"/>
              </a:rPr>
              <a:t> </a:t>
            </a:r>
            <a:r>
              <a:rPr lang="bn-BD" sz="3600" dirty="0" smtClean="0">
                <a:ea typeface="Calibri"/>
                <a:cs typeface="NikoshBAN"/>
              </a:rPr>
              <a:t>(ক) কলাম   (খ)   তথ্য  </a:t>
            </a:r>
            <a:endParaRPr lang="en-US" sz="3600" dirty="0" smtClean="0">
              <a:ea typeface="Calibri"/>
              <a:cs typeface="NikoshBAN"/>
            </a:endParaRPr>
          </a:p>
          <a:p>
            <a:r>
              <a:rPr lang="bn-BD" sz="3600" dirty="0" smtClean="0">
                <a:ea typeface="Calibri"/>
                <a:cs typeface="NikoshBAN"/>
              </a:rPr>
              <a:t> (গ) উপাত্ত   (ঘ) সারি</a:t>
            </a:r>
            <a:r>
              <a:rPr lang="bn-BD" sz="3600" dirty="0">
                <a:ea typeface="Calibri"/>
                <a:cs typeface="Vrinda"/>
              </a:rPr>
              <a:t> </a:t>
            </a:r>
            <a:endParaRPr lang="bn-BD" sz="3600" dirty="0" smtClean="0">
              <a:ea typeface="Calibri"/>
              <a:cs typeface="Vrinda"/>
            </a:endParaRPr>
          </a:p>
          <a:p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২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. </a:t>
            </a:r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নিচের কোনটির অর্থ নেই? </a:t>
            </a:r>
            <a:endParaRPr lang="bn-BD" sz="3600" dirty="0" smtClean="0">
              <a:solidFill>
                <a:prstClr val="black"/>
              </a:solidFill>
              <a:latin typeface="NikoshBAN" pitchFamily="2" charset="0"/>
              <a:ea typeface="Calibri"/>
              <a:cs typeface="NikoshBAN" pitchFamily="2" charset="0"/>
            </a:endParaRPr>
          </a:p>
          <a:p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(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ক</a:t>
            </a:r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)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</a:t>
            </a:r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উপাত্ত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খ</a:t>
            </a:r>
            <a:r>
              <a:rPr lang="en-US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)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</a:t>
            </a:r>
            <a:r>
              <a:rPr lang="bn-IN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মোবাইল</a:t>
            </a:r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</a:t>
            </a:r>
            <a:endParaRPr lang="en-US" sz="3600" dirty="0" smtClean="0">
              <a:solidFill>
                <a:prstClr val="black"/>
              </a:solidFill>
              <a:latin typeface="NikoshBAN" pitchFamily="2" charset="0"/>
              <a:ea typeface="Calibri"/>
              <a:cs typeface="NikoshBAN" pitchFamily="2" charset="0"/>
            </a:endParaRPr>
          </a:p>
          <a:p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গ</a:t>
            </a:r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. 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ইনফরমেশন </a:t>
            </a:r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ঘ. প্রেক্ষাপট</a:t>
            </a:r>
            <a:endParaRPr lang="en-US" sz="3600" dirty="0">
              <a:solidFill>
                <a:prstClr val="black"/>
              </a:solidFill>
              <a:latin typeface="NikoshBAN" pitchFamily="2" charset="0"/>
              <a:ea typeface="Calibri"/>
              <a:cs typeface="NikoshBAN" pitchFamily="2" charset="0"/>
            </a:endParaRPr>
          </a:p>
          <a:p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৪. তথ্য কী? </a:t>
            </a:r>
          </a:p>
          <a:p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(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ক</a:t>
            </a:r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)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রেকর্ড+উপাত্ত</a:t>
            </a:r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   (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খ</a:t>
            </a:r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)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</a:t>
            </a:r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রিপোর্ট+ঘটনা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(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গ</a:t>
            </a:r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)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</a:t>
            </a:r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উপাত্ত +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ঘটনা</a:t>
            </a:r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    (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ঘ</a:t>
            </a:r>
            <a:r>
              <a:rPr lang="en-US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)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 </a:t>
            </a:r>
            <a:r>
              <a:rPr lang="bn-BD" sz="3600" dirty="0">
                <a:solidFill>
                  <a:prstClr val="black"/>
                </a:solidFill>
                <a:latin typeface="NikoshBAN" pitchFamily="2" charset="0"/>
                <a:ea typeface="Calibri"/>
                <a:cs typeface="NikoshBAN" pitchFamily="2" charset="0"/>
              </a:rPr>
              <a:t>রেকর্ড+রিপোর্ট  </a:t>
            </a:r>
            <a:endParaRPr lang="en-US" sz="3600" dirty="0">
              <a:solidFill>
                <a:prstClr val="black"/>
              </a:solidFill>
              <a:latin typeface="NikoshBAN" pitchFamily="2" charset="0"/>
              <a:ea typeface="Calibri"/>
              <a:cs typeface="NikoshBAN" pitchFamily="2" charset="0"/>
            </a:endParaRP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prstClr val="black"/>
              </a:solidFill>
              <a:latin typeface="NikoshBAN" pitchFamily="2" charset="0"/>
              <a:ea typeface="Calibri"/>
              <a:cs typeface="NikoshBAN" pitchFamily="2" charset="0"/>
            </a:endParaRPr>
          </a:p>
          <a:p>
            <a:endParaRPr lang="en-US" sz="3600" dirty="0">
              <a:latin typeface="NikoshBAN" pitchFamily="2" charset="0"/>
              <a:cs typeface="NikoshBAN" pitchFamily="2" charset="0"/>
            </a:endParaRPr>
          </a:p>
          <a:p>
            <a:endParaRPr lang="en-US" sz="3600" dirty="0">
              <a:solidFill>
                <a:prstClr val="black"/>
              </a:solidFill>
              <a:latin typeface="NikoshBAN" pitchFamily="2" charset="0"/>
              <a:ea typeface="Calibri"/>
              <a:cs typeface="NikoshBAN" pitchFamily="2" charset="0"/>
            </a:endParaRPr>
          </a:p>
          <a:p>
            <a:r>
              <a:rPr lang="bn-BD" sz="3600" dirty="0">
                <a:ea typeface="Calibri"/>
                <a:cs typeface="NikoshBAN"/>
              </a:rPr>
              <a:t>		</a:t>
            </a:r>
            <a:endParaRPr lang="en-US" sz="3600" dirty="0">
              <a:ea typeface="Calibri"/>
              <a:cs typeface="Vrinda"/>
            </a:endParaRPr>
          </a:p>
        </p:txBody>
      </p:sp>
      <p:sp>
        <p:nvSpPr>
          <p:cNvPr id="4" name="Oval 3"/>
          <p:cNvSpPr/>
          <p:nvPr/>
        </p:nvSpPr>
        <p:spPr>
          <a:xfrm>
            <a:off x="4169390" y="2210937"/>
            <a:ext cx="723332" cy="5049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215487" y="3836535"/>
            <a:ext cx="723332" cy="5049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09800" y="6104633"/>
            <a:ext cx="723332" cy="50496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4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28523" y="2311079"/>
            <a:ext cx="26548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NikoshBAN"/>
              </a:rPr>
              <a:t>বাড়ির কাজ  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Vrind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1" y="429429"/>
            <a:ext cx="6866322" cy="51402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709684" y="5411450"/>
            <a:ext cx="970355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NikoshBAN"/>
              </a:rPr>
              <a:t>৬ষ্ঠ শ্রেণির ১০ জনের ছাত্রের উচ্চতা ও বাংলা বিষয়ের নম্বর দিয়ে </a:t>
            </a:r>
            <a:r>
              <a:rPr lang="bn-BD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NikoshBAN"/>
              </a:rPr>
              <a:t>একটি তালিকা তৈরি ক</a:t>
            </a:r>
            <a:r>
              <a:rPr lang="bn-IN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NikoshBAN"/>
              </a:rPr>
              <a:t>রে আনবে</a:t>
            </a:r>
            <a:r>
              <a:rPr lang="bn-BD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NikoshBAN"/>
              </a:rPr>
              <a:t>।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Vrinda"/>
            </a:endParaRPr>
          </a:p>
        </p:txBody>
      </p:sp>
    </p:spTree>
    <p:extLst>
      <p:ext uri="{BB962C8B-B14F-4D97-AF65-F5344CB8AC3E}">
        <p14:creationId xmlns:p14="http://schemas.microsoft.com/office/powerpoint/2010/main" val="102224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3480179" y="5514764"/>
            <a:ext cx="4926842" cy="1343236"/>
          </a:xfrm>
          <a:prstGeom prst="rect">
            <a:avLst/>
          </a:prstGeo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n-BD" sz="9600" b="1" kern="10" spc="50" dirty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9600" b="1" kern="10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381534" y="941695"/>
            <a:ext cx="6523630" cy="4421875"/>
          </a:xfrm>
          <a:prstGeom prst="round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97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4026" y="177421"/>
            <a:ext cx="682388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7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72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bn-IN" sz="5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জহুরুল ইসলাম </a:t>
            </a:r>
            <a:endParaRPr lang="en-US" sz="54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bn-IN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(কম্পিউটার)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0" algn="ctr"/>
            <a:r>
              <a:rPr lang="bn-IN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খোট্টাপাড়া ইসলামিয়া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4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  <a:r>
              <a:rPr lang="bn-BD" sz="4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</a:p>
          <a:p>
            <a:pPr lvl="0" algn="ctr"/>
            <a:r>
              <a:rPr lang="en-US" sz="54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সাপাহার</a:t>
            </a:r>
            <a:r>
              <a:rPr lang="en-US" sz="54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নও</a:t>
            </a:r>
            <a:r>
              <a:rPr lang="bn-BD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গাঁ</a:t>
            </a:r>
            <a:r>
              <a:rPr lang="en-US" sz="54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lvl="0" algn="ctr"/>
            <a:r>
              <a:rPr lang="bn-IN" sz="4800" b="1" dirty="0" smtClean="0">
                <a:latin typeface="Arial Narrow" panose="020B0606020202030204" pitchFamily="34" charset="0"/>
                <a:cs typeface="NikoshBAN" pitchFamily="2" charset="0"/>
              </a:rPr>
              <a:t>মোবাইল নং ০১৭৩৪৬৫২০৮০</a:t>
            </a:r>
            <a:endParaRPr lang="en-US" sz="4800" b="1" dirty="0">
              <a:latin typeface="Arial Narrow" panose="020B0606020202030204" pitchFamily="34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998" y="666402"/>
            <a:ext cx="3521122" cy="428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08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7547" y="286603"/>
            <a:ext cx="877551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8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lvl="0" algn="ctr">
              <a:defRPr/>
            </a:pPr>
            <a:r>
              <a:rPr lang="en-US" sz="54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54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54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৬ষ্ঠ 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lvl="0" algn="ctr">
              <a:defRPr/>
            </a:pPr>
            <a:r>
              <a:rPr lang="en-US" sz="5400" b="1" dirty="0" err="1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54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54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তথ্য ও যোগাযোগ</a:t>
            </a:r>
            <a:r>
              <a:rPr lang="en-US" sz="54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  <a:r>
              <a:rPr lang="en-US" sz="54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54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lvl="0" algn="ctr">
              <a:defRPr/>
            </a:pPr>
            <a:r>
              <a:rPr lang="bn-BD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bn-IN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১ম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lvl="0" algn="ctr">
              <a:defRPr/>
            </a:pPr>
            <a:r>
              <a:rPr lang="bn-BD" sz="5400" dirty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৩</a:t>
            </a:r>
            <a:endParaRPr lang="bn-BD" sz="5400" dirty="0">
              <a:latin typeface="NikoshBAN" pitchFamily="2" charset="0"/>
              <a:cs typeface="NikoshBAN" pitchFamily="2" charset="0"/>
            </a:endParaRPr>
          </a:p>
          <a:p>
            <a:pPr lvl="0" algn="ctr">
              <a:defRPr/>
            </a:pPr>
            <a:r>
              <a:rPr lang="bn-BD" sz="5400" dirty="0">
                <a:latin typeface="NikoshBAN" pitchFamily="2" charset="0"/>
                <a:cs typeface="NikoshBAN" pitchFamily="2" charset="0"/>
              </a:rPr>
              <a:t>সময়: ৫০ মিনিট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  <a:p>
            <a:pPr lvl="0" algn="ctr">
              <a:defRPr/>
            </a:pPr>
            <a:r>
              <a:rPr lang="bn-BD" sz="5400" dirty="0">
                <a:latin typeface="NikoshBAN" pitchFamily="2" charset="0"/>
                <a:cs typeface="NikoshBAN" pitchFamily="2" charset="0"/>
              </a:rPr>
              <a:t>তারিখঃ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১৯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/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১০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/২০১৯ইং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75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5453" y="5482903"/>
            <a:ext cx="1063160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ভয়েজার-১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নামের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মহাকাশ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যান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পৃথিবী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রওনা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সৌরজগতের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ভিতর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যাবার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পৃথিবীতে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বিশাল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পরিমাণ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উপাত্ত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পাঠিয়েছে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831" y="201985"/>
            <a:ext cx="8174849" cy="473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65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9860523">
            <a:off x="6591795" y="1711808"/>
            <a:ext cx="105028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 err="1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বয়স</a:t>
            </a:r>
            <a:endParaRPr lang="en-US" sz="280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 rot="19635376">
            <a:off x="3250900" y="581222"/>
            <a:ext cx="109196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 err="1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নাম</a:t>
            </a:r>
            <a:endParaRPr lang="en-US" sz="600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 rot="2268517">
            <a:off x="6638774" y="635966"/>
            <a:ext cx="122661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err="1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ছাত্রী</a:t>
            </a:r>
            <a:endParaRPr lang="en-US" sz="60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1936" y="394858"/>
            <a:ext cx="129554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 err="1">
                <a:ln w="12700">
                  <a:solidFill>
                    <a:sysClr val="windowText" lastClr="0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</a:t>
            </a:r>
            <a:endParaRPr lang="en-US" sz="6000" dirty="0">
              <a:ln w="12700">
                <a:solidFill>
                  <a:sysClr val="windowText" lastClr="000000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31366" y="1324452"/>
            <a:ext cx="83548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</a:t>
            </a:r>
            <a:r>
              <a:rPr lang="bn-BD" sz="60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</a:t>
            </a:r>
            <a:endParaRPr lang="en-US" sz="600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 rot="1521171">
            <a:off x="2812934" y="2144586"/>
            <a:ext cx="105349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 err="1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রনি</a:t>
            </a:r>
            <a:endParaRPr lang="en-US" sz="600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 rot="1830155">
            <a:off x="6463103" y="2716043"/>
            <a:ext cx="115768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 err="1">
                <a:ln w="12700">
                  <a:solidFill>
                    <a:sysClr val="windowText" lastClr="0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পলি</a:t>
            </a:r>
            <a:endParaRPr lang="en-US" sz="6000" dirty="0">
              <a:ln w="12700">
                <a:solidFill>
                  <a:sysClr val="windowText" lastClr="000000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07723" y="3102115"/>
            <a:ext cx="106792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 err="1">
                <a:ln w="12700">
                  <a:solidFill>
                    <a:sysClr val="windowText" lastClr="0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ছাত্র</a:t>
            </a:r>
            <a:endParaRPr lang="en-US" sz="6000" dirty="0">
              <a:ln w="12700">
                <a:solidFill>
                  <a:sysClr val="windowText" lastClr="000000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 rot="2254759">
            <a:off x="2858437" y="3940314"/>
            <a:ext cx="93968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৫ম</a:t>
            </a:r>
          </a:p>
        </p:txBody>
      </p:sp>
      <p:sp>
        <p:nvSpPr>
          <p:cNvPr id="13" name="Rectangle 12"/>
          <p:cNvSpPr/>
          <p:nvPr/>
        </p:nvSpPr>
        <p:spPr>
          <a:xfrm rot="20643937">
            <a:off x="4617813" y="2216370"/>
            <a:ext cx="90601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৭ম</a:t>
            </a:r>
          </a:p>
        </p:txBody>
      </p:sp>
      <p:sp>
        <p:nvSpPr>
          <p:cNvPr id="14" name="Rectangle 13"/>
          <p:cNvSpPr/>
          <p:nvPr/>
        </p:nvSpPr>
        <p:spPr>
          <a:xfrm rot="20659762">
            <a:off x="6079051" y="3997690"/>
            <a:ext cx="188064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 err="1">
                <a:ln w="12700">
                  <a:solidFill>
                    <a:sysClr val="windowText" lastClr="0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/</a:t>
            </a:r>
            <a:r>
              <a:rPr lang="en-US" sz="4800" dirty="0" err="1">
                <a:ln w="12700">
                  <a:solidFill>
                    <a:sysClr val="windowText" lastClr="000000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ছাত্রী</a:t>
            </a:r>
            <a:endParaRPr lang="en-US" sz="4800" dirty="0">
              <a:ln w="12700">
                <a:solidFill>
                  <a:sysClr val="windowText" lastClr="000000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37982" y="5556731"/>
            <a:ext cx="5666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এলোমেলো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গুলোকে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22028" y="3223874"/>
            <a:ext cx="18802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উপাত্ত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 </a:t>
            </a:r>
            <a:r>
              <a:rPr lang="en-US" sz="44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Data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150287" y="3124239"/>
            <a:ext cx="84350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60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১০</a:t>
            </a:r>
            <a:endParaRPr lang="en-US" sz="6000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07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674466"/>
              </p:ext>
            </p:extLst>
          </p:nvPr>
        </p:nvGraphicFramePr>
        <p:xfrm>
          <a:off x="5856217" y="1507105"/>
          <a:ext cx="4699000" cy="3192540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2000" endA="300" endPos="35000" dir="5400000" sy="-100000" algn="bl" rotWithShape="0"/>
                </a:effectLst>
                <a:tableStyleId>{5C22544A-7EE6-4342-B048-85BDC9FD1C3A}</a:tableStyleId>
              </a:tblPr>
              <a:tblGrid>
                <a:gridCol w="1016000"/>
                <a:gridCol w="1079500"/>
                <a:gridCol w="1428750"/>
                <a:gridCol w="1174750"/>
              </a:tblGrid>
              <a:tr h="100191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নাম</a:t>
                      </a:r>
                      <a:endParaRPr lang="en-US" sz="4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বয়স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ছাত্র</a:t>
                      </a:r>
                      <a:r>
                        <a:rPr lang="en-US" sz="3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/</a:t>
                      </a:r>
                      <a:r>
                        <a:rPr lang="en-US" sz="36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ছাত্রী</a:t>
                      </a:r>
                      <a:endParaRPr lang="en-US" sz="36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শ্রেণি</a:t>
                      </a:r>
                      <a:endParaRPr lang="en-US" sz="4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01910">
                <a:tc>
                  <a:txBody>
                    <a:bodyPr/>
                    <a:lstStyle/>
                    <a:p>
                      <a:pPr algn="ctr"/>
                      <a:r>
                        <a:rPr lang="bn-BD" sz="4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বাবু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১৫</a:t>
                      </a:r>
                      <a:endParaRPr lang="en-US" sz="4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ছাত্র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৯ম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01910">
                <a:tc>
                  <a:txBody>
                    <a:bodyPr/>
                    <a:lstStyle/>
                    <a:p>
                      <a:pPr algn="ctr"/>
                      <a:r>
                        <a:rPr lang="bn-BD" sz="4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পপি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১৩</a:t>
                      </a:r>
                      <a:endParaRPr lang="en-US" sz="4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ছাত্রী</a:t>
                      </a:r>
                      <a:endParaRPr lang="en-US" sz="4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40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itchFamily="2" charset="0"/>
                          <a:cs typeface="NikoshBAN" pitchFamily="2" charset="0"/>
                        </a:rPr>
                        <a:t>১০ম</a:t>
                      </a:r>
                      <a:endParaRPr lang="en-US" sz="4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 marL="76200" marR="762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1483874" y="678500"/>
            <a:ext cx="3980552" cy="4288521"/>
            <a:chOff x="117246" y="537142"/>
            <a:chExt cx="4776662" cy="4288521"/>
          </a:xfrm>
        </p:grpSpPr>
        <p:sp>
          <p:nvSpPr>
            <p:cNvPr id="5" name="Rectangle 4"/>
            <p:cNvSpPr/>
            <p:nvPr/>
          </p:nvSpPr>
          <p:spPr>
            <a:xfrm rot="19860523">
              <a:off x="2932712" y="1542065"/>
              <a:ext cx="1255707" cy="8279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8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ysClr val="windowText" lastClr="000000"/>
                  </a:solidFill>
                  <a:latin typeface="NikoshBAN" pitchFamily="2" charset="0"/>
                  <a:cs typeface="NikoshBAN" pitchFamily="2" charset="0"/>
                </a:rPr>
                <a:t>বয়স</a:t>
              </a:r>
              <a:endParaRPr lang="en-US" sz="28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 rot="19635376">
              <a:off x="117246" y="952597"/>
              <a:ext cx="1305536" cy="101192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60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নাম</a:t>
              </a:r>
              <a:endPara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rot="2268517">
              <a:off x="3427382" y="774155"/>
              <a:ext cx="1466526" cy="101192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6000" b="1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ছাত্রী</a:t>
              </a:r>
              <a:endParaRPr lang="en-US" sz="6000" b="1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FFC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781165" y="537142"/>
              <a:ext cx="1548935" cy="101192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60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শ্রেণি</a:t>
              </a:r>
              <a:endPara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091978" y="1194141"/>
              <a:ext cx="1021819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BD" sz="60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১৫</a:t>
              </a:r>
              <a:endPara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 rot="1521171">
              <a:off x="571507" y="2086342"/>
              <a:ext cx="1239186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BD" sz="60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বাবু</a:t>
              </a:r>
              <a:endPara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 rot="1830155">
              <a:off x="2996622" y="2585732"/>
              <a:ext cx="1383457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BD" sz="60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পপি</a:t>
              </a:r>
              <a:endPara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60008" y="2971800"/>
              <a:ext cx="1281505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60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ছাত্র</a:t>
              </a:r>
              <a:endPara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 rot="2254759">
              <a:off x="489138" y="3810000"/>
              <a:ext cx="1485407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BD" sz="60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১০</a:t>
              </a:r>
              <a:r>
                <a:rPr lang="en-US" sz="60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ম</a:t>
              </a:r>
            </a:p>
          </p:txBody>
        </p:sp>
        <p:sp>
          <p:nvSpPr>
            <p:cNvPr id="31" name="Rectangle 30"/>
            <p:cNvSpPr/>
            <p:nvPr/>
          </p:nvSpPr>
          <p:spPr>
            <a:xfrm rot="20643937">
              <a:off x="1842895" y="2086059"/>
              <a:ext cx="1121846" cy="101566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bn-BD" sz="60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৯ম</a:t>
              </a:r>
              <a:endParaRPr lang="en-US" sz="60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 rot="20659762">
              <a:off x="2287976" y="3667544"/>
              <a:ext cx="2256773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ছাত্র</a:t>
              </a:r>
              <a:r>
                <a:rPr lang="en-US" sz="4800" dirty="0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/</a:t>
              </a:r>
              <a:r>
                <a:rPr lang="en-US" sz="4800" dirty="0" err="1">
                  <a:ln w="12700">
                    <a:solidFill>
                      <a:sysClr val="windowText" lastClr="000000"/>
                    </a:solidFill>
                    <a:prstDash val="solid"/>
                  </a:ln>
                  <a:latin typeface="NikoshBAN" pitchFamily="2" charset="0"/>
                  <a:cs typeface="NikoshBAN" pitchFamily="2" charset="0"/>
                </a:rPr>
                <a:t>ছাত্রী</a:t>
              </a:r>
              <a:endParaRPr lang="en-US" sz="4800" dirty="0">
                <a:ln w="12700">
                  <a:solidFill>
                    <a:sysClr val="windowText" lastClr="000000"/>
                  </a:solidFill>
                  <a:prstDash val="solid"/>
                </a:ln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486401" y="338360"/>
            <a:ext cx="33051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উপাত্ত ও তথ্য </a:t>
            </a:r>
            <a:endParaRPr lang="en-US" sz="4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0225" y="5229990"/>
            <a:ext cx="12699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latin typeface="NikoshBAN" pitchFamily="2" charset="0"/>
                <a:cs typeface="NikoshBAN" pitchFamily="2" charset="0"/>
              </a:rPr>
              <a:t>উপাত্ত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20000" y="5033941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তথ্য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88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62563" y="1168822"/>
            <a:ext cx="4722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 পাঠের শিরোনাম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43957" y="1815153"/>
            <a:ext cx="64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উপাত্ত</a:t>
            </a:r>
            <a:r>
              <a:rPr lang="en-US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3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0" y="295870"/>
            <a:ext cx="229101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NikoshBAN"/>
              </a:rPr>
              <a:t>শিখনফল 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Vrind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0751" y="3964361"/>
            <a:ext cx="10822675" cy="769441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r>
              <a:rPr lang="bn-BD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৩। উপাত্ত </a:t>
            </a:r>
            <a:r>
              <a:rPr lang="bn-BD" sz="44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দিয়ে তথ্যের একটি তালিকা তৈরি করতে  পারবে। </a:t>
            </a:r>
            <a:endParaRPr lang="en-US" sz="44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1" y="1560563"/>
            <a:ext cx="8381999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bn-BD" sz="36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শিক্ষার্থীরা... </a:t>
            </a:r>
            <a:endParaRPr lang="en-US" sz="34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5343" y="2378193"/>
            <a:ext cx="794299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১। উপা</a:t>
            </a:r>
            <a:r>
              <a:rPr lang="bn-IN" sz="44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ত্তের ধারণা</a:t>
            </a:r>
            <a:r>
              <a:rPr lang="bn-BD" sz="44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4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বর্ণনা করতে</a:t>
            </a:r>
            <a:r>
              <a:rPr lang="bn-BD" sz="44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4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48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55343" y="3195035"/>
            <a:ext cx="9553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২। উপাত্ত </a:t>
            </a:r>
            <a:r>
              <a:rPr lang="bn-BD" sz="44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ও তথ্যের মধ্যে পার্থক্য ব্যাখ্যা </a:t>
            </a:r>
            <a:r>
              <a:rPr lang="bn-BD" sz="440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করতে </a:t>
            </a:r>
            <a:r>
              <a:rPr lang="bn-BD" sz="440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পারবে </a:t>
            </a:r>
            <a:endParaRPr lang="en-US" sz="44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22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26810" y="264824"/>
            <a:ext cx="6922068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রিমি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নামের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একজন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ছাত্রীর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পরীক্ষার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প্রাপ্ত</a:t>
            </a:r>
            <a:r>
              <a:rPr lang="en-US" sz="36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latin typeface="NikoshBAN" pitchFamily="2" charset="0"/>
                <a:cs typeface="NikoshBAN" pitchFamily="2" charset="0"/>
              </a:rPr>
              <a:t>নম্বর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59222" y="1290508"/>
            <a:ext cx="3240081" cy="4045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800" dirty="0" err="1"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-</a:t>
            </a:r>
          </a:p>
          <a:p>
            <a:r>
              <a:rPr lang="en-US" sz="4800" dirty="0" err="1">
                <a:latin typeface="NikoshBAN" pitchFamily="2" charset="0"/>
                <a:cs typeface="NikoshBAN" pitchFamily="2" charset="0"/>
              </a:rPr>
              <a:t>ইংরেজি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-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-</a:t>
            </a:r>
          </a:p>
          <a:p>
            <a:r>
              <a:rPr lang="en-US" sz="4800" dirty="0" err="1"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-</a:t>
            </a:r>
          </a:p>
          <a:p>
            <a:r>
              <a:rPr lang="en-US" sz="4400" dirty="0" err="1">
                <a:latin typeface="NikoshBAN" pitchFamily="2" charset="0"/>
                <a:cs typeface="NikoshBAN" pitchFamily="2" charset="0"/>
              </a:rPr>
              <a:t>সামাজিক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-</a:t>
            </a:r>
            <a:endParaRPr lang="en-US" sz="4400" dirty="0"/>
          </a:p>
        </p:txBody>
      </p:sp>
      <p:sp>
        <p:nvSpPr>
          <p:cNvPr id="5" name="Rectangle 4"/>
          <p:cNvSpPr/>
          <p:nvPr/>
        </p:nvSpPr>
        <p:spPr>
          <a:xfrm>
            <a:off x="6990101" y="1290508"/>
            <a:ext cx="1371600" cy="40457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NikoshBAN" pitchFamily="2" charset="0"/>
                <a:cs typeface="NikoshBAN" pitchFamily="2" charset="0"/>
              </a:rPr>
              <a:t>৯৮</a:t>
            </a:r>
          </a:p>
          <a:p>
            <a:pPr algn="ctr"/>
            <a:r>
              <a:rPr lang="en-US" sz="4000" dirty="0">
                <a:latin typeface="NikoshBAN" pitchFamily="2" charset="0"/>
                <a:cs typeface="NikoshBAN" pitchFamily="2" charset="0"/>
              </a:rPr>
              <a:t>১০০</a:t>
            </a:r>
          </a:p>
          <a:p>
            <a:pPr algn="ctr"/>
            <a:r>
              <a:rPr lang="en-US" sz="4000" dirty="0">
                <a:latin typeface="NikoshBAN" pitchFamily="2" charset="0"/>
                <a:cs typeface="NikoshBAN" pitchFamily="2" charset="0"/>
              </a:rPr>
              <a:t>১০০</a:t>
            </a:r>
          </a:p>
          <a:p>
            <a:pPr algn="ctr"/>
            <a:r>
              <a:rPr lang="en-US" sz="4000" dirty="0">
                <a:latin typeface="NikoshBAN" pitchFamily="2" charset="0"/>
                <a:cs typeface="NikoshBAN" pitchFamily="2" charset="0"/>
              </a:rPr>
              <a:t>৯৬</a:t>
            </a:r>
          </a:p>
          <a:p>
            <a:pPr algn="ctr"/>
            <a:r>
              <a:rPr lang="en-US" sz="4000" dirty="0">
                <a:latin typeface="NikoshBAN" pitchFamily="2" charset="0"/>
                <a:cs typeface="NikoshBAN" pitchFamily="2" charset="0"/>
              </a:rPr>
              <a:t>৫০</a:t>
            </a:r>
          </a:p>
          <a:p>
            <a:pPr algn="ctr"/>
            <a:r>
              <a:rPr lang="en-US" sz="4000" dirty="0">
                <a:latin typeface="NikoshBAN" pitchFamily="2" charset="0"/>
                <a:cs typeface="NikoshBAN" pitchFamily="2" charset="0"/>
              </a:rPr>
              <a:t>৯৫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10145" y="5357012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তথ্যের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অন্তর্ভূক্ত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ক্ষুদ্রতর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অংশকে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উপাত্ত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6101" y="2509707"/>
            <a:ext cx="12954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NikoshBAN" pitchFamily="2" charset="0"/>
                <a:cs typeface="NikoshBAN" pitchFamily="2" charset="0"/>
              </a:rPr>
              <a:t>ঘটনা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প্রেক্ষাপট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799101" y="1138107"/>
            <a:ext cx="838200" cy="137160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964728" y="3043107"/>
            <a:ext cx="960120" cy="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2798136" y="4191000"/>
            <a:ext cx="975360" cy="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746914" y="3837057"/>
            <a:ext cx="9651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>
                <a:latin typeface="NikoshBAN" pitchFamily="2" charset="0"/>
                <a:cs typeface="NikoshBAN" pitchFamily="2" charset="0"/>
              </a:rPr>
              <a:t>তথ্য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634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595</Words>
  <Application>Microsoft Office PowerPoint</Application>
  <PresentationFormat>Widescreen</PresentationFormat>
  <Paragraphs>204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NikoshBAN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</dc:creator>
  <cp:lastModifiedBy>pc</cp:lastModifiedBy>
  <cp:revision>138</cp:revision>
  <dcterms:created xsi:type="dcterms:W3CDTF">2019-05-05T16:27:12Z</dcterms:created>
  <dcterms:modified xsi:type="dcterms:W3CDTF">2019-10-28T11:24:49Z</dcterms:modified>
</cp:coreProperties>
</file>