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5" r:id="rId6"/>
    <p:sldId id="261" r:id="rId7"/>
    <p:sldId id="258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2" r:id="rId18"/>
    <p:sldId id="263" r:id="rId19"/>
    <p:sldId id="264" r:id="rId20"/>
    <p:sldId id="275" r:id="rId21"/>
    <p:sldId id="276" r:id="rId22"/>
  </p:sldIdLst>
  <p:sldSz cx="12801600" cy="7589838"/>
  <p:notesSz cx="6858000" cy="9144000"/>
  <p:defaultTextStyle>
    <a:defPPr>
      <a:defRPr lang="en-US"/>
    </a:defPPr>
    <a:lvl1pPr marL="0" algn="l" defTabSz="921715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1pPr>
    <a:lvl2pPr marL="460858" algn="l" defTabSz="921715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2pPr>
    <a:lvl3pPr marL="921715" algn="l" defTabSz="921715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3pPr>
    <a:lvl4pPr marL="1382573" algn="l" defTabSz="921715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4pPr>
    <a:lvl5pPr marL="1843430" algn="l" defTabSz="921715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5pPr>
    <a:lvl6pPr marL="2304288" algn="l" defTabSz="921715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6pPr>
    <a:lvl7pPr marL="2765146" algn="l" defTabSz="921715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7pPr>
    <a:lvl8pPr marL="3226003" algn="l" defTabSz="921715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8pPr>
    <a:lvl9pPr marL="3686861" algn="l" defTabSz="921715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D1F93-F6A1-405C-885F-A475F8B8B442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7088" y="1143000"/>
            <a:ext cx="5203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02B22-E149-4694-86A3-C81E49DDD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0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21715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1pPr>
    <a:lvl2pPr marL="460858" algn="l" defTabSz="921715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2pPr>
    <a:lvl3pPr marL="921715" algn="l" defTabSz="921715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3pPr>
    <a:lvl4pPr marL="1382573" algn="l" defTabSz="921715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4pPr>
    <a:lvl5pPr marL="1843430" algn="l" defTabSz="921715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5pPr>
    <a:lvl6pPr marL="2304288" algn="l" defTabSz="921715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6pPr>
    <a:lvl7pPr marL="2765146" algn="l" defTabSz="921715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7pPr>
    <a:lvl8pPr marL="3226003" algn="l" defTabSz="921715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8pPr>
    <a:lvl9pPr marL="3686861" algn="l" defTabSz="921715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use</a:t>
            </a:r>
            <a:r>
              <a:rPr lang="en-US" baseline="0" dirty="0" smtClean="0"/>
              <a:t> this picture to make thankful the students about the 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02B22-E149-4694-86A3-C81E49DDD6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02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1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Students will be able to pronounce the word correctly and make sentence.</a:t>
            </a:r>
            <a:r>
              <a:rPr lang="en-US" baseline="0" dirty="0" smtClean="0"/>
              <a:t> Caption will be provide later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02B22-E149-4694-86A3-C81E49DDD6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74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1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Students will be able to pronounce the word correctly and make sentence.</a:t>
            </a:r>
            <a:r>
              <a:rPr lang="en-US" baseline="0" dirty="0" smtClean="0"/>
              <a:t> Caption will be provide later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02B22-E149-4694-86A3-C81E49DDD6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01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1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Students will be able to pronounce the word correctly and make sentence.</a:t>
            </a:r>
            <a:r>
              <a:rPr lang="en-US" baseline="0" dirty="0" smtClean="0"/>
              <a:t> Caption will be provide later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02B22-E149-4694-86A3-C81E49DDD6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11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1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Students will be able to pronounce the word correctly and make sentence.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02B22-E149-4694-86A3-C81E49DDD6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25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1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Students will be able to pronounce the word correctly and make sentence.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02B22-E149-4694-86A3-C81E49DDD6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51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1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Students will be able to pronounce the word correctly and make sentence.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02B22-E149-4694-86A3-C81E49DDD6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6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be able to pronounce the word correctly and make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02B22-E149-4694-86A3-C81E49DDD6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9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will read the passage individually and try to find this questions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4CA4-40FC-462B-8889-BB3063BD79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4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will do the work in pair and write down the answer in their notebook. Teacher will help them to find the answer of the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4CA4-40FC-462B-8889-BB3063BD79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99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do</a:t>
            </a:r>
            <a:r>
              <a:rPr lang="en-US" baseline="0" dirty="0" smtClean="0"/>
              <a:t> the work in group and try to solve the question from their understanding.</a:t>
            </a:r>
          </a:p>
          <a:p>
            <a:r>
              <a:rPr lang="en-US" baseline="0" dirty="0" smtClean="0"/>
              <a:t>Teacher will play the role of a monitor.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4CA4-40FC-462B-8889-BB3063BD79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5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hide the slide, if he</a:t>
            </a:r>
            <a:r>
              <a:rPr lang="en-US" baseline="0" dirty="0" smtClean="0"/>
              <a:t> wants.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02B22-E149-4694-86A3-C81E49DDD6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81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will write the students answer on the board and then provide</a:t>
            </a:r>
            <a:r>
              <a:rPr lang="en-US" baseline="0" dirty="0" smtClean="0"/>
              <a:t> the correct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02B22-E149-4694-86A3-C81E49DDD6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06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picture</a:t>
            </a:r>
            <a:r>
              <a:rPr lang="en-US" baseline="0" dirty="0" smtClean="0"/>
              <a:t> is given to remind the students about the topic again.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02B22-E149-4694-86A3-C81E49DDD6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Correct Answer</a:t>
            </a:r>
            <a:r>
              <a:rPr lang="en-US" baseline="0" dirty="0" smtClean="0"/>
              <a:t> will be provided after the students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02B22-E149-4694-86A3-C81E49DDD6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9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Caption will be given after the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02B22-E149-4694-86A3-C81E49DDD6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4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Ss</a:t>
            </a:r>
            <a:r>
              <a:rPr lang="en-US" dirty="0" smtClean="0"/>
              <a:t> will give different kind</a:t>
            </a:r>
            <a:r>
              <a:rPr lang="en-US" baseline="0" dirty="0" smtClean="0"/>
              <a:t> of answer. Teacher will write their answer and then give the correct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02B22-E149-4694-86A3-C81E49DDD6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8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will write the topic name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02B22-E149-4694-86A3-C81E49DDD6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outcomes should be read out by the students. Teacher can</a:t>
            </a:r>
            <a:r>
              <a:rPr lang="en-US" baseline="0" dirty="0" smtClean="0"/>
              <a:t> hide this slide, if he wants.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02B22-E149-4694-86A3-C81E49DDD6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8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1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Students will be able to pronounce the word correctly and make sentence.</a:t>
            </a:r>
            <a:r>
              <a:rPr lang="en-US" baseline="0" dirty="0" smtClean="0"/>
              <a:t> Caption will be provide later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02B22-E149-4694-86A3-C81E49DDD6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10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1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Students will be able to pronounce the word correctly and make sentence.</a:t>
            </a:r>
            <a:r>
              <a:rPr lang="en-US" baseline="0" dirty="0" smtClean="0"/>
              <a:t> Caption will be provide later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02B22-E149-4694-86A3-C81E49DDD6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1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42134"/>
            <a:ext cx="9601200" cy="2642388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986423"/>
            <a:ext cx="9601200" cy="1832453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4AC8-93B2-4E59-A0E4-D53F8F35B1C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A346-F692-4849-BB52-C497CB70C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2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4AC8-93B2-4E59-A0E4-D53F8F35B1C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A346-F692-4849-BB52-C497CB70C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8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04089"/>
            <a:ext cx="2760345" cy="6432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04089"/>
            <a:ext cx="8121015" cy="6432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4AC8-93B2-4E59-A0E4-D53F8F35B1C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A346-F692-4849-BB52-C497CB70C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0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4AC8-93B2-4E59-A0E4-D53F8F35B1C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A346-F692-4849-BB52-C497CB70C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4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892190"/>
            <a:ext cx="11041380" cy="3157161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079219"/>
            <a:ext cx="11041380" cy="1660277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4AC8-93B2-4E59-A0E4-D53F8F35B1C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A346-F692-4849-BB52-C497CB70C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7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20443"/>
            <a:ext cx="5440680" cy="48156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20443"/>
            <a:ext cx="5440680" cy="48156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4AC8-93B2-4E59-A0E4-D53F8F35B1C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A346-F692-4849-BB52-C497CB70C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1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04089"/>
            <a:ext cx="11041380" cy="14670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860565"/>
            <a:ext cx="5415676" cy="911834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772399"/>
            <a:ext cx="5415676" cy="40777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860565"/>
            <a:ext cx="5442347" cy="911834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772399"/>
            <a:ext cx="5442347" cy="40777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4AC8-93B2-4E59-A0E4-D53F8F35B1C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A346-F692-4849-BB52-C497CB70C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2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4AC8-93B2-4E59-A0E4-D53F8F35B1C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A346-F692-4849-BB52-C497CB70C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9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4AC8-93B2-4E59-A0E4-D53F8F35B1C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A346-F692-4849-BB52-C497CB70C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8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05989"/>
            <a:ext cx="4128849" cy="1770962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092797"/>
            <a:ext cx="6480810" cy="5393704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276951"/>
            <a:ext cx="4128849" cy="421833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4AC8-93B2-4E59-A0E4-D53F8F35B1C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A346-F692-4849-BB52-C497CB70C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1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05989"/>
            <a:ext cx="4128849" cy="1770962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092797"/>
            <a:ext cx="6480810" cy="5393704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276951"/>
            <a:ext cx="4128849" cy="421833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4AC8-93B2-4E59-A0E4-D53F8F35B1C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A346-F692-4849-BB52-C497CB70C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6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04089"/>
            <a:ext cx="11041380" cy="1467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20443"/>
            <a:ext cx="11041380" cy="481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034656"/>
            <a:ext cx="2880360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4AC8-93B2-4E59-A0E4-D53F8F35B1C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034656"/>
            <a:ext cx="4320540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034656"/>
            <a:ext cx="2880360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1A346-F692-4849-BB52-C497CB70C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2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intelligence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dictionary.cambridge.org/dictionary/english/believe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dictionary.cambridge.org/dictionary/english/quality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dictionary.cambridge.org/dictionary/english/low" TargetMode="External"/><Relationship Id="rId10" Type="http://schemas.openxmlformats.org/officeDocument/2006/relationships/image" Target="../media/image13.jpg"/><Relationship Id="rId4" Type="http://schemas.openxmlformats.org/officeDocument/2006/relationships/notesSlide" Target="../notesSlides/notesSlide10.xml"/><Relationship Id="rId9" Type="http://schemas.openxmlformats.org/officeDocument/2006/relationships/hyperlink" Target="https://dictionary.cambridge.org/dictionary/english/read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exchange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dictionary.cambridge.org/dictionary/english/wants" TargetMode="External"/><Relationship Id="rId12" Type="http://schemas.openxmlformats.org/officeDocument/2006/relationships/image" Target="../media/image1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dictionary.cambridge.org/dictionary/english/house" TargetMode="External"/><Relationship Id="rId11" Type="http://schemas.openxmlformats.org/officeDocument/2006/relationships/image" Target="../media/image14.jpg"/><Relationship Id="rId5" Type="http://schemas.openxmlformats.org/officeDocument/2006/relationships/hyperlink" Target="https://dictionary.cambridge.org/dictionary/english/selling" TargetMode="External"/><Relationship Id="rId10" Type="http://schemas.openxmlformats.org/officeDocument/2006/relationships/hyperlink" Target="https://dictionary.cambridge.org/dictionary/english/week" TargetMode="External"/><Relationship Id="rId4" Type="http://schemas.openxmlformats.org/officeDocument/2006/relationships/notesSlide" Target="../notesSlides/notesSlide11.xml"/><Relationship Id="rId9" Type="http://schemas.openxmlformats.org/officeDocument/2006/relationships/hyperlink" Target="https://dictionary.cambridge.org/dictionary/english/contract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body" TargetMode="External"/><Relationship Id="rId13" Type="http://schemas.openxmlformats.org/officeDocument/2006/relationships/hyperlink" Target="https://dictionary.cambridge.org/dictionary/english/reduce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dictionary.cambridge.org/dictionary/english/your" TargetMode="External"/><Relationship Id="rId12" Type="http://schemas.openxmlformats.org/officeDocument/2006/relationships/hyperlink" Target="https://dictionary.cambridge.org/dictionary/english/wound" TargetMode="External"/><Relationship Id="rId2" Type="http://schemas.openxmlformats.org/officeDocument/2006/relationships/audio" Target="../media/media5.m4a"/><Relationship Id="rId16" Type="http://schemas.openxmlformats.org/officeDocument/2006/relationships/image" Target="../media/image11.png"/><Relationship Id="rId1" Type="http://schemas.microsoft.com/office/2007/relationships/media" Target="../media/media5.m4a"/><Relationship Id="rId6" Type="http://schemas.openxmlformats.org/officeDocument/2006/relationships/hyperlink" Target="https://dictionary.cambridge.org/dictionary/english/part" TargetMode="External"/><Relationship Id="rId11" Type="http://schemas.openxmlformats.org/officeDocument/2006/relationships/hyperlink" Target="https://dictionary.cambridge.org/dictionary/english/virus" TargetMode="External"/><Relationship Id="rId5" Type="http://schemas.openxmlformats.org/officeDocument/2006/relationships/hyperlink" Target="https://dictionary.cambridge.org/dictionary/english/disease" TargetMode="External"/><Relationship Id="rId15" Type="http://schemas.openxmlformats.org/officeDocument/2006/relationships/image" Target="../media/image15.jpg"/><Relationship Id="rId10" Type="http://schemas.openxmlformats.org/officeDocument/2006/relationships/hyperlink" Target="https://dictionary.cambridge.org/dictionary/english/bacteria" TargetMode="External"/><Relationship Id="rId4" Type="http://schemas.openxmlformats.org/officeDocument/2006/relationships/notesSlide" Target="../notesSlides/notesSlide12.xml"/><Relationship Id="rId9" Type="http://schemas.openxmlformats.org/officeDocument/2006/relationships/hyperlink" Target="https://dictionary.cambridge.org/dictionary/english/cause" TargetMode="External"/><Relationship Id="rId14" Type="http://schemas.openxmlformats.org/officeDocument/2006/relationships/hyperlink" Target="https://dictionary.cambridge.org/dictionary/english/risk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wanted" TargetMode="Externa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dictionary.cambridge.org/dictionary/english/long" TargetMode="External"/><Relationship Id="rId12" Type="http://schemas.openxmlformats.org/officeDocument/2006/relationships/image" Target="../media/image16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dictionary.cambridge.org/dictionary/english/material" TargetMode="External"/><Relationship Id="rId11" Type="http://schemas.openxmlformats.org/officeDocument/2006/relationships/hyperlink" Target="https://dictionary.cambridge.org/dictionary/english/morning" TargetMode="External"/><Relationship Id="rId5" Type="http://schemas.openxmlformats.org/officeDocument/2006/relationships/hyperlink" Target="https://dictionary.cambridge.org/dictionary/english/waste" TargetMode="External"/><Relationship Id="rId10" Type="http://schemas.openxmlformats.org/officeDocument/2006/relationships/hyperlink" Target="https://dictionary.cambridge.org/dictionary/english/forget" TargetMode="External"/><Relationship Id="rId4" Type="http://schemas.openxmlformats.org/officeDocument/2006/relationships/notesSlide" Target="../notesSlides/notesSlide13.xml"/><Relationship Id="rId9" Type="http://schemas.openxmlformats.org/officeDocument/2006/relationships/hyperlink" Target="https://dictionary.cambridge.org/dictionary/english/need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7.jpg"/><Relationship Id="rId5" Type="http://schemas.openxmlformats.org/officeDocument/2006/relationships/hyperlink" Target="https://dictionary.cambridge.org/dictionary/english/music" TargetMode="Externa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felt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dictionary.cambridge.org/dictionary/english/food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https://dictionary.cambridge.org/dictionary/english/need" TargetMode="External"/><Relationship Id="rId5" Type="http://schemas.openxmlformats.org/officeDocument/2006/relationships/hyperlink" Target="https://dictionary.cambridge.org/dictionary/english/wanting" TargetMode="External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1.png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physical" TargetMode="External"/><Relationship Id="rId13" Type="http://schemas.openxmlformats.org/officeDocument/2006/relationships/hyperlink" Target="https://dictionary.cambridge.org/dictionary/english/building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dictionary.cambridge.org/dictionary/english/independently" TargetMode="External"/><Relationship Id="rId12" Type="http://schemas.openxmlformats.org/officeDocument/2006/relationships/hyperlink" Target="https://dictionary.cambridge.org/dictionary/english/music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dictionary.cambridge.org/dictionary/english/happening" TargetMode="External"/><Relationship Id="rId11" Type="http://schemas.openxmlformats.org/officeDocument/2006/relationships/hyperlink" Target="https://dictionary.cambridge.org/dictionary/english/department" TargetMode="External"/><Relationship Id="rId5" Type="http://schemas.openxmlformats.org/officeDocument/2006/relationships/hyperlink" Target="https://dictionary.cambridge.org/dictionary/english/existing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https://dictionary.cambridge.org/dictionary/english/art" TargetMode="External"/><Relationship Id="rId4" Type="http://schemas.openxmlformats.org/officeDocument/2006/relationships/notesSlide" Target="../notesSlides/notesSlide8.xml"/><Relationship Id="rId9" Type="http://schemas.openxmlformats.org/officeDocument/2006/relationships/hyperlink" Target="https://dictionary.cambridge.org/dictionary/english/space" TargetMode="External"/><Relationship Id="rId1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mercy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dictionary.cambridge.org/dictionary/english/request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dictionary.cambridge.org/dictionary/english/urgent" TargetMode="External"/><Relationship Id="rId5" Type="http://schemas.openxmlformats.org/officeDocument/2006/relationships/hyperlink" Target="https://dictionary.cambridge.org/dictionary/english/strong" TargetMode="External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5627" y="594520"/>
            <a:ext cx="10443411" cy="17742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261" dirty="0">
                <a:solidFill>
                  <a:schemeClr val="accent1"/>
                </a:solidFill>
                <a:latin typeface="Book Antiqua" panose="0204060205030503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8199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660" y="589103"/>
            <a:ext cx="2606721" cy="65069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1D2A57"/>
                </a:solidFill>
                <a:latin typeface="Arial" panose="020B0604020202020204" pitchFamily="34" charset="0"/>
              </a:rPr>
              <a:t>Trash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 </a:t>
            </a:r>
            <a:endParaRPr lang="en-US" b="0" i="0" dirty="0">
              <a:solidFill>
                <a:srgbClr val="1D2A5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14448" y="427797"/>
            <a:ext cx="6148316" cy="973302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something that is of 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  <a:hlinkClick r:id="rId5" tooltip="low"/>
              </a:rPr>
              <a:t>low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 </a:t>
            </a:r>
            <a:r>
              <a:rPr lang="en-US" dirty="0" smtClean="0">
                <a:solidFill>
                  <a:srgbClr val="1D2A57"/>
                </a:solidFill>
                <a:latin typeface="Arial" panose="020B0604020202020204" pitchFamily="34" charset="0"/>
                <a:hlinkClick r:id="rId6" tooltip="quality"/>
              </a:rPr>
              <a:t>quality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80029" y="5887501"/>
            <a:ext cx="2750023" cy="86067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fontAlgn="auto"/>
            <a:r>
              <a:rPr lang="en-US" dirty="0" smtClean="0">
                <a:solidFill>
                  <a:srgbClr val="1D2A57"/>
                </a:solidFill>
                <a:latin typeface="Arial" panose="020B0604020202020204" pitchFamily="34" charset="0"/>
              </a:rPr>
              <a:t>/</a:t>
            </a:r>
            <a:r>
              <a:rPr lang="en-US" dirty="0" err="1">
                <a:solidFill>
                  <a:srgbClr val="1D2A57"/>
                </a:solidFill>
                <a:latin typeface="Arial" panose="020B0604020202020204" pitchFamily="34" charset="0"/>
              </a:rPr>
              <a:t>træʃ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/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68788" y="5554640"/>
            <a:ext cx="6393976" cy="1526396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</a:rPr>
              <a:t>I can't 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  <a:hlinkClick r:id="rId7" tooltip="believe"/>
              </a:rPr>
              <a:t>believe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</a:rPr>
              <a:t> that someone of his 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  <a:hlinkClick r:id="rId8" tooltip="intelligence"/>
              </a:rPr>
              <a:t>intelligence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</a:rPr>
              <a:t> can 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  <a:hlinkClick r:id="rId9" tooltip="read"/>
              </a:rPr>
              <a:t>read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</a:rPr>
              <a:t> such trash!</a:t>
            </a:r>
            <a:endParaRPr lang="en-US" dirty="0">
              <a:solidFill>
                <a:srgbClr val="1D2A57"/>
              </a:solidFill>
              <a:latin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330053" y="448005"/>
            <a:ext cx="2606723" cy="95309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9434" y="2006220"/>
            <a:ext cx="2179171" cy="40663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i="1" dirty="0">
                <a:solidFill>
                  <a:srgbClr val="1D2A57"/>
                </a:solidFill>
                <a:latin typeface="Arial" panose="020B0604020202020204" pitchFamily="34" charset="0"/>
              </a:rPr>
              <a:t>noun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0" t="7279" r="11767" b="10728"/>
          <a:stretch/>
        </p:blipFill>
        <p:spPr>
          <a:xfrm>
            <a:off x="6605516" y="1596789"/>
            <a:ext cx="5691117" cy="35347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Tra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05248" y="3364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7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3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440" y="450376"/>
            <a:ext cx="2436126" cy="79684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1D2A57"/>
                </a:solidFill>
                <a:latin typeface="Arial" panose="020B0604020202020204" pitchFamily="34" charset="0"/>
              </a:rPr>
              <a:t>vendor</a:t>
            </a:r>
            <a:endParaRPr lang="en-US" dirty="0">
              <a:solidFill>
                <a:srgbClr val="1D2A57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91116" y="281979"/>
            <a:ext cx="6544463" cy="1133634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someone who is 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  <a:hlinkClick r:id="rId5" tooltip="selling"/>
              </a:rPr>
              <a:t>selling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 </a:t>
            </a:r>
            <a:r>
              <a:rPr lang="en-US" dirty="0" smtClean="0">
                <a:solidFill>
                  <a:srgbClr val="1D2A57"/>
                </a:solidFill>
                <a:latin typeface="Arial" panose="020B0604020202020204" pitchFamily="34" charset="0"/>
              </a:rPr>
              <a:t>something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65696" y="6247418"/>
            <a:ext cx="1767024" cy="64479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/ˈ</a:t>
            </a:r>
            <a:r>
              <a:rPr lang="en-US" dirty="0" err="1">
                <a:solidFill>
                  <a:srgbClr val="1D2A57"/>
                </a:solidFill>
                <a:latin typeface="Arial" panose="020B0604020202020204" pitchFamily="34" charset="0"/>
              </a:rPr>
              <a:t>ven.dɚ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/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89403" y="1847904"/>
            <a:ext cx="1519611" cy="48596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i="1" dirty="0">
                <a:solidFill>
                  <a:srgbClr val="1D2A57"/>
                </a:solidFill>
                <a:latin typeface="Arial" panose="020B0604020202020204" pitchFamily="34" charset="0"/>
              </a:rPr>
              <a:t>noun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46671" y="6241525"/>
            <a:ext cx="8488908" cy="65069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</a:rPr>
              <a:t>The vendor </a:t>
            </a:r>
            <a:r>
              <a:rPr lang="en-US" i="1" dirty="0" smtClean="0">
                <a:solidFill>
                  <a:srgbClr val="1D2A57"/>
                </a:solidFill>
                <a:latin typeface="Arial" panose="020B0604020202020204" pitchFamily="34" charset="0"/>
              </a:rPr>
              <a:t>of the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</a:rPr>
              <a:t> 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  <a:hlinkClick r:id="rId6" tooltip="house"/>
              </a:rPr>
              <a:t>house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</a:rPr>
              <a:t> 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  <a:hlinkClick r:id="rId7" tooltip="wants"/>
              </a:rPr>
              <a:t>wants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</a:rPr>
              <a:t> to 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  <a:hlinkClick r:id="rId8" tooltip="exchange"/>
              </a:rPr>
              <a:t>exchange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</a:rPr>
              <a:t> 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  <a:hlinkClick r:id="rId9" tooltip="contracts"/>
              </a:rPr>
              <a:t>contracts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</a:rPr>
              <a:t> this 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  <a:hlinkClick r:id="rId10" tooltip="week"/>
              </a:rPr>
              <a:t>week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392526" y="433622"/>
            <a:ext cx="1951630" cy="88710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8"/>
          <a:stretch/>
        </p:blipFill>
        <p:spPr>
          <a:xfrm>
            <a:off x="6133684" y="1691459"/>
            <a:ext cx="5659326" cy="3835885"/>
          </a:xfrm>
          <a:prstGeom prst="rect">
            <a:avLst/>
          </a:prstGeom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Vend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04214" y="34451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3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502" y="845297"/>
            <a:ext cx="3111689" cy="53001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1D2A57"/>
                </a:solidFill>
                <a:latin typeface="Book Antiqua" panose="02040602050305030304" pitchFamily="18" charset="0"/>
              </a:rPr>
              <a:t>infection</a:t>
            </a:r>
            <a:endParaRPr lang="en-US" dirty="0">
              <a:solidFill>
                <a:srgbClr val="1D2A57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2568" y="6231762"/>
            <a:ext cx="2118527" cy="66338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/</a:t>
            </a:r>
            <a:r>
              <a:rPr lang="en-US" dirty="0" err="1">
                <a:solidFill>
                  <a:srgbClr val="1D2A57"/>
                </a:solidFill>
                <a:latin typeface="Book Antiqua" panose="02040602050305030304" pitchFamily="18" charset="0"/>
              </a:rPr>
              <a:t>ɪnˈfek.ʃən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/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51928" y="464024"/>
            <a:ext cx="4844955" cy="1446663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a 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  <a:hlinkClick r:id="rId5" tooltip="disease"/>
              </a:rPr>
              <a:t>disease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 in a 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  <a:hlinkClick r:id="rId6" tooltip="part"/>
              </a:rPr>
              <a:t>part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 of 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  <a:hlinkClick r:id="rId7" tooltip="your"/>
              </a:rPr>
              <a:t>your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 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  <a:hlinkClick r:id="rId8" tooltip="body"/>
              </a:rPr>
              <a:t>body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 that is 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  <a:hlinkClick r:id="rId9" tooltip="caused"/>
              </a:rPr>
              <a:t>caused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 by 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  <a:hlinkClick r:id="rId10" tooltip="bacteria"/>
              </a:rPr>
              <a:t>bacteria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 or a </a:t>
            </a:r>
            <a:r>
              <a:rPr lang="en-US" dirty="0" smtClean="0">
                <a:solidFill>
                  <a:srgbClr val="1D2A57"/>
                </a:solidFill>
                <a:latin typeface="Book Antiqua" panose="02040602050305030304" pitchFamily="18" charset="0"/>
                <a:hlinkClick r:id="rId11" tooltip="virus"/>
              </a:rPr>
              <a:t>virus</a:t>
            </a:r>
            <a:r>
              <a:rPr lang="en-US" dirty="0" smtClean="0">
                <a:solidFill>
                  <a:srgbClr val="1D2A57"/>
                </a:solidFill>
                <a:latin typeface="Arial" panose="020B0604020202020204" pitchFamily="34" charset="0"/>
              </a:rPr>
              <a:t>.</a:t>
            </a:r>
            <a:endParaRPr lang="en-US" dirty="0">
              <a:solidFill>
                <a:srgbClr val="1D2A57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319" y="2183641"/>
            <a:ext cx="3220872" cy="41469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noun</a:t>
            </a:r>
          </a:p>
        </p:txBody>
      </p:sp>
      <p:sp>
        <p:nvSpPr>
          <p:cNvPr id="6" name="Rectangle 5"/>
          <p:cNvSpPr/>
          <p:nvPr/>
        </p:nvSpPr>
        <p:spPr>
          <a:xfrm>
            <a:off x="6619163" y="6272705"/>
            <a:ext cx="5977719" cy="68765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Bandage the 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  <a:hlinkClick r:id="rId12" tooltip="wound"/>
              </a:rPr>
              <a:t>wound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 to 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  <a:hlinkClick r:id="rId13" tooltip="reduce"/>
              </a:rPr>
              <a:t>reduce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 the </a:t>
            </a:r>
            <a:r>
              <a:rPr lang="en-US" b="1" dirty="0">
                <a:solidFill>
                  <a:srgbClr val="1D2A57"/>
                </a:solidFill>
                <a:latin typeface="Book Antiqua" panose="02040602050305030304" pitchFamily="18" charset="0"/>
                <a:hlinkClick r:id="rId14" tooltip="risk"/>
              </a:rPr>
              <a:t>risk</a:t>
            </a:r>
            <a:r>
              <a:rPr lang="en-US" b="1" dirty="0">
                <a:solidFill>
                  <a:srgbClr val="1D2A57"/>
                </a:solidFill>
                <a:latin typeface="Book Antiqua" panose="02040602050305030304" pitchFamily="18" charset="0"/>
              </a:rPr>
              <a:t> of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 infection.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234217" y="627797"/>
            <a:ext cx="2995684" cy="116006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02" y="2183641"/>
            <a:ext cx="5366980" cy="3966234"/>
          </a:xfrm>
          <a:prstGeom prst="rect">
            <a:avLst/>
          </a:prstGeom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Infe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431495" y="32300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4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6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496" y="452623"/>
            <a:ext cx="1917510" cy="7347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1D2A57"/>
                </a:solidFill>
                <a:latin typeface="Book Antiqua" panose="02040602050305030304" pitchFamily="18" charset="0"/>
              </a:rPr>
              <a:t>rubbish</a:t>
            </a:r>
            <a:endParaRPr lang="en-US" dirty="0">
              <a:solidFill>
                <a:srgbClr val="1D2A57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844" y="6237027"/>
            <a:ext cx="2082538" cy="66342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/ˈ</a:t>
            </a:r>
            <a:r>
              <a:rPr lang="en-US" dirty="0" err="1">
                <a:solidFill>
                  <a:srgbClr val="1D2A57"/>
                </a:solidFill>
                <a:latin typeface="Book Antiqua" panose="02040602050305030304" pitchFamily="18" charset="0"/>
              </a:rPr>
              <a:t>rʌb.ɪʃ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/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88313" y="452624"/>
            <a:ext cx="4749421" cy="13467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  <a:hlinkClick r:id="rId5" tooltip="waste"/>
              </a:rPr>
              <a:t>waste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 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  <a:hlinkClick r:id="rId6" tooltip="material"/>
              </a:rPr>
              <a:t>material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 or things that are no 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  <a:hlinkClick r:id="rId7" tooltip="longer"/>
              </a:rPr>
              <a:t>longer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 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  <a:hlinkClick r:id="rId8" tooltip="wanted"/>
              </a:rPr>
              <a:t>wanted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 or </a:t>
            </a:r>
            <a:r>
              <a:rPr lang="en-US" dirty="0" smtClean="0">
                <a:solidFill>
                  <a:srgbClr val="1D2A57"/>
                </a:solidFill>
                <a:latin typeface="Book Antiqua" panose="02040602050305030304" pitchFamily="18" charset="0"/>
                <a:hlinkClick r:id="rId9" tooltip="needed"/>
              </a:rPr>
              <a:t>needed</a:t>
            </a:r>
            <a:r>
              <a:rPr lang="en-US" dirty="0" smtClean="0">
                <a:solidFill>
                  <a:srgbClr val="1D2A57"/>
                </a:solidFill>
                <a:latin typeface="Book Antiqua" panose="02040602050305030304" pitchFamily="18" charset="0"/>
              </a:rPr>
              <a:t>.</a:t>
            </a:r>
            <a:endParaRPr lang="en-US" dirty="0">
              <a:solidFill>
                <a:srgbClr val="1D2A57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496" y="1897839"/>
            <a:ext cx="1917510" cy="37151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1D2A57"/>
                </a:solidFill>
                <a:latin typeface="Book Antiqua" panose="02040602050305030304" pitchFamily="18" charset="0"/>
              </a:rPr>
              <a:t>noun</a:t>
            </a:r>
            <a:endParaRPr lang="en-US" dirty="0">
              <a:solidFill>
                <a:srgbClr val="1D2A57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8347" y="6275561"/>
            <a:ext cx="5854889" cy="723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I 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  <a:hlinkClick r:id="rId10" tooltip="forgot"/>
              </a:rPr>
              <a:t>forgot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 to put the rubbish out this 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  <a:hlinkClick r:id="rId11" tooltip="morning"/>
              </a:rPr>
              <a:t>morning</a:t>
            </a:r>
            <a:r>
              <a:rPr lang="en-US" dirty="0">
                <a:solidFill>
                  <a:srgbClr val="1D2A57"/>
                </a:solidFill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862317" y="559556"/>
            <a:ext cx="2866030" cy="119889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48" y="2083594"/>
            <a:ext cx="5603060" cy="3866827"/>
          </a:xfrm>
          <a:prstGeom prst="rect">
            <a:avLst/>
          </a:prstGeom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Rubbi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97206" y="33387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2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1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1175" y="259307"/>
            <a:ext cx="5377217" cy="76332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1D2A57"/>
                </a:solidFill>
                <a:latin typeface="Arial" panose="020B0604020202020204" pitchFamily="34" charset="0"/>
              </a:rPr>
              <a:t>Searching same type of things</a:t>
            </a:r>
            <a:endParaRPr lang="en-US" dirty="0">
              <a:solidFill>
                <a:srgbClr val="1D2A57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603" y="259307"/>
            <a:ext cx="2811439" cy="57756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1D2A57"/>
                </a:solidFill>
                <a:latin typeface="Arial" panose="020B0604020202020204" pitchFamily="34" charset="0"/>
              </a:rPr>
              <a:t>sorting</a:t>
            </a:r>
            <a:endParaRPr lang="en-US" cap="all" dirty="0">
              <a:solidFill>
                <a:srgbClr val="1D2A57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797" y="1596788"/>
            <a:ext cx="2470245" cy="48069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1D2A57"/>
                </a:solidFill>
                <a:latin typeface="Arial" panose="020B0604020202020204" pitchFamily="34" charset="0"/>
              </a:rPr>
              <a:t>noun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 </a:t>
            </a:r>
            <a:endParaRPr lang="en-US" cap="all" dirty="0">
              <a:solidFill>
                <a:srgbClr val="1D2A57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9338" y="5966655"/>
            <a:ext cx="2565779" cy="67702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 /</a:t>
            </a:r>
            <a:r>
              <a:rPr lang="en-US" dirty="0" err="1">
                <a:solidFill>
                  <a:srgbClr val="1D2A57"/>
                </a:solidFill>
                <a:latin typeface="Arial" panose="020B0604020202020204" pitchFamily="34" charset="0"/>
              </a:rPr>
              <a:t>sɔːt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/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18912" y="5781118"/>
            <a:ext cx="5909480" cy="104810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</a:rPr>
              <a:t>We both like the same sort </a:t>
            </a:r>
            <a:r>
              <a:rPr lang="en-US" b="1" i="1" dirty="0">
                <a:solidFill>
                  <a:srgbClr val="1D2A57"/>
                </a:solidFill>
                <a:latin typeface="Arial" panose="020B0604020202020204" pitchFamily="34" charset="0"/>
              </a:rPr>
              <a:t>of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</a:rPr>
              <a:t> 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  <a:hlinkClick r:id="rId5" tooltip="music"/>
              </a:rPr>
              <a:t>music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</a:rPr>
              <a:t>.</a:t>
            </a:r>
            <a:endParaRPr lang="en-US" dirty="0">
              <a:solidFill>
                <a:srgbClr val="1D2A57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630304" y="150125"/>
            <a:ext cx="2811439" cy="109182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3" y="1241947"/>
            <a:ext cx="6018663" cy="43198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So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88442" y="3257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6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5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9613" y="286603"/>
            <a:ext cx="5384441" cy="606804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  <a:hlinkClick r:id="rId5" tooltip="wanting"/>
              </a:rPr>
              <a:t>wanting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 or 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  <a:hlinkClick r:id="rId6" tooltip="needing"/>
              </a:rPr>
              <a:t>needing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  <a:hlinkClick r:id="rId7" tooltip="food"/>
              </a:rPr>
              <a:t>food</a:t>
            </a:r>
            <a:r>
              <a:rPr lang="en-US" dirty="0" smtClean="0">
                <a:solidFill>
                  <a:srgbClr val="1D2A57"/>
                </a:solidFill>
                <a:latin typeface="Arial" panose="020B0604020202020204" pitchFamily="34" charset="0"/>
              </a:rPr>
              <a:t>:</a:t>
            </a:r>
            <a:endParaRPr lang="en-US" dirty="0">
              <a:solidFill>
                <a:srgbClr val="1D2A57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46" y="286603"/>
            <a:ext cx="2511188" cy="84209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1D2A57"/>
                </a:solidFill>
                <a:latin typeface="Book Antiqua" panose="02040602050305030304" pitchFamily="18" charset="0"/>
              </a:rPr>
              <a:t>hungry</a:t>
            </a:r>
            <a:endParaRPr lang="en-US" dirty="0">
              <a:solidFill>
                <a:srgbClr val="1D2A57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145" y="1656716"/>
            <a:ext cx="1597990" cy="4997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i="1" dirty="0">
                <a:solidFill>
                  <a:srgbClr val="1D2A57"/>
                </a:solidFill>
                <a:latin typeface="Arial" panose="020B0604020202020204" pitchFamily="34" charset="0"/>
              </a:rPr>
              <a:t>adjective</a:t>
            </a:r>
            <a:endParaRPr lang="en-US" dirty="0">
              <a:solidFill>
                <a:srgbClr val="1D2A57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319" y="5669088"/>
            <a:ext cx="2511188" cy="60357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 /ˈ</a:t>
            </a:r>
            <a:r>
              <a:rPr lang="en-US" dirty="0" err="1">
                <a:solidFill>
                  <a:srgbClr val="1D2A57"/>
                </a:solidFill>
                <a:latin typeface="Arial" panose="020B0604020202020204" pitchFamily="34" charset="0"/>
              </a:rPr>
              <a:t>hʌŋ.ɡri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/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37380" y="5669088"/>
            <a:ext cx="5288906" cy="74536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</a:rPr>
              <a:t>By four o'clock I </a:t>
            </a:r>
            <a:r>
              <a:rPr lang="en-US" b="1" i="1" dirty="0" smtClean="0">
                <a:solidFill>
                  <a:srgbClr val="1D2A57"/>
                </a:solidFill>
                <a:latin typeface="Arial" panose="020B0604020202020204" pitchFamily="34" charset="0"/>
                <a:hlinkClick r:id="rId8" tooltip="felt"/>
              </a:rPr>
              <a:t>f</a:t>
            </a:r>
            <a:r>
              <a:rPr lang="en-US" dirty="0" smtClean="0">
                <a:solidFill>
                  <a:srgbClr val="1D2A57"/>
                </a:solidFill>
                <a:latin typeface="Arial" panose="020B0604020202020204" pitchFamily="34" charset="0"/>
                <a:hlinkClick r:id="rId8" tooltip="felt"/>
              </a:rPr>
              <a:t>elt</a:t>
            </a:r>
            <a:r>
              <a:rPr lang="en-US" b="1" i="1" dirty="0" smtClean="0">
                <a:solidFill>
                  <a:srgbClr val="1D2A57"/>
                </a:solidFill>
                <a:latin typeface="Arial" panose="020B0604020202020204" pitchFamily="34" charset="0"/>
              </a:rPr>
              <a:t> / was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</a:rPr>
              <a:t> really hungry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449272" y="154916"/>
            <a:ext cx="3029803" cy="1105469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76" y="1367538"/>
            <a:ext cx="5899444" cy="36772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Hung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29134" y="36838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2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923" y="412955"/>
            <a:ext cx="4070554" cy="10618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Shoe shining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8090" y="412955"/>
            <a:ext cx="4070554" cy="106188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Shoe shining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043948" y="272845"/>
            <a:ext cx="3141407" cy="134210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96" y="1685003"/>
            <a:ext cx="4645741" cy="42661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3340509" y="6353093"/>
            <a:ext cx="6548283" cy="10618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Amerigo</a:t>
            </a:r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worked shoe shining</a:t>
            </a:r>
            <a:r>
              <a:rPr lang="en-US" dirty="0" smtClean="0">
                <a:latin typeface="Book Antiqua" panose="02040602050305030304" pitchFamily="18" charset="0"/>
              </a:rPr>
              <a:t>.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7" name="Shoe shi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24418" y="3304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3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911" y="4150406"/>
            <a:ext cx="12146634" cy="24329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18" dirty="0" smtClean="0">
                <a:latin typeface="Book Antiqua" panose="02040602050305030304" pitchFamily="18" charset="0"/>
              </a:rPr>
              <a:t>Who is </a:t>
            </a:r>
            <a:r>
              <a:rPr lang="en-US" sz="1418" dirty="0" err="1" smtClean="0">
                <a:latin typeface="Book Antiqua" panose="02040602050305030304" pitchFamily="18" charset="0"/>
              </a:rPr>
              <a:t>Amerigo</a:t>
            </a:r>
            <a:r>
              <a:rPr lang="en-US" sz="1418" dirty="0" smtClean="0">
                <a:latin typeface="Book Antiqua" panose="02040602050305030304" pitchFamily="18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18" dirty="0" smtClean="0">
                <a:latin typeface="Book Antiqua" panose="02040602050305030304" pitchFamily="18" charset="0"/>
              </a:rPr>
              <a:t>How old is he?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18" dirty="0" smtClean="0">
                <a:latin typeface="Book Antiqua" panose="02040602050305030304" pitchFamily="18" charset="0"/>
              </a:rPr>
              <a:t>Where are </a:t>
            </a:r>
            <a:r>
              <a:rPr lang="en-US" sz="1418" dirty="0" err="1" smtClean="0">
                <a:latin typeface="Book Antiqua" panose="02040602050305030304" pitchFamily="18" charset="0"/>
              </a:rPr>
              <a:t>Amerigo’s</a:t>
            </a:r>
            <a:r>
              <a:rPr lang="en-US" sz="1418" dirty="0" smtClean="0">
                <a:latin typeface="Book Antiqua" panose="02040602050305030304" pitchFamily="18" charset="0"/>
              </a:rPr>
              <a:t> parents?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627" y="1965726"/>
            <a:ext cx="12369918" cy="17547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418" dirty="0">
                <a:latin typeface="Book Antiqua" panose="02040602050305030304" pitchFamily="18" charset="0"/>
              </a:rPr>
              <a:t>Dear students, you will read the first Para and</a:t>
            </a:r>
          </a:p>
          <a:p>
            <a:r>
              <a:rPr lang="en-US" sz="1418" dirty="0">
                <a:latin typeface="Book Antiqua" panose="02040602050305030304" pitchFamily="18" charset="0"/>
              </a:rPr>
              <a:t> try to find out the answer of the question </a:t>
            </a:r>
            <a:r>
              <a:rPr lang="en-US" sz="1418" dirty="0" smtClean="0">
                <a:latin typeface="Book Antiqua" panose="02040602050305030304" pitchFamily="18" charset="0"/>
              </a:rPr>
              <a:t>silently.</a:t>
            </a:r>
            <a:endParaRPr lang="en-US" sz="1418" dirty="0">
              <a:latin typeface="Book Antiqua" panose="0204060205030503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466176" y="358888"/>
            <a:ext cx="4018102" cy="1391849"/>
          </a:xfrm>
          <a:prstGeom prst="ellipse">
            <a:avLst/>
          </a:prstGeom>
          <a:noFill/>
          <a:ln w="127000" cmpd="thinThick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algn="ctr"/>
            <a:r>
              <a:rPr lang="en-US" sz="1418" dirty="0">
                <a:solidFill>
                  <a:srgbClr val="002060"/>
                </a:solidFill>
                <a:latin typeface="Book Antiqua" panose="02040602050305030304" pitchFamily="18" charset="0"/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39598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66782" y="87935"/>
            <a:ext cx="4744976" cy="1358728"/>
          </a:xfrm>
          <a:prstGeom prst="ellipse">
            <a:avLst/>
          </a:prstGeom>
          <a:noFill/>
          <a:ln w="127000" cmpd="thinThick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algn="ctr"/>
            <a:r>
              <a:rPr lang="en-US" sz="1418" dirty="0">
                <a:solidFill>
                  <a:srgbClr val="002060"/>
                </a:solidFill>
                <a:latin typeface="Book Antiqua" panose="02040602050305030304" pitchFamily="18" charset="0"/>
              </a:rPr>
              <a:t>While reading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298" y="3306582"/>
            <a:ext cx="12392246" cy="39066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18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What was </a:t>
            </a:r>
            <a:r>
              <a:rPr lang="en-US" sz="1418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Amerigo’s</a:t>
            </a:r>
            <a:r>
              <a:rPr lang="en-US" sz="1418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first job?</a:t>
            </a:r>
            <a:endParaRPr lang="en-US" sz="1418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18" dirty="0" smtClean="0">
                <a:latin typeface="Book Antiqua" panose="02040602050305030304" pitchFamily="18" charset="0"/>
              </a:rPr>
              <a:t>How is </a:t>
            </a:r>
            <a:r>
              <a:rPr lang="en-US" sz="1418" dirty="0" err="1" smtClean="0">
                <a:latin typeface="Book Antiqua" panose="02040602050305030304" pitchFamily="18" charset="0"/>
              </a:rPr>
              <a:t>Amerigo’s</a:t>
            </a:r>
            <a:r>
              <a:rPr lang="en-US" sz="1418" dirty="0" smtClean="0">
                <a:latin typeface="Book Antiqua" panose="02040602050305030304" pitchFamily="18" charset="0"/>
              </a:rPr>
              <a:t> experience of selling ice cream?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18" dirty="0" smtClean="0">
                <a:latin typeface="Book Antiqua" panose="02040602050305030304" pitchFamily="18" charset="0"/>
              </a:rPr>
              <a:t>What is your impression about </a:t>
            </a:r>
            <a:r>
              <a:rPr lang="en-US" sz="1418" dirty="0" err="1" smtClean="0">
                <a:latin typeface="Book Antiqua" panose="02040602050305030304" pitchFamily="18" charset="0"/>
              </a:rPr>
              <a:t>Amerigo’s</a:t>
            </a:r>
            <a:r>
              <a:rPr lang="en-US" sz="1418" dirty="0" smtClean="0">
                <a:latin typeface="Book Antiqua" panose="02040602050305030304" pitchFamily="18" charset="0"/>
              </a:rPr>
              <a:t> parents?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18" dirty="0" smtClean="0">
                <a:latin typeface="Book Antiqua" panose="02040602050305030304" pitchFamily="18" charset="0"/>
              </a:rPr>
              <a:t>What does </a:t>
            </a:r>
            <a:r>
              <a:rPr lang="en-US" sz="1418" dirty="0" err="1" smtClean="0">
                <a:latin typeface="Book Antiqua" panose="02040602050305030304" pitchFamily="18" charset="0"/>
              </a:rPr>
              <a:t>Amerigo</a:t>
            </a:r>
            <a:r>
              <a:rPr lang="en-US" sz="1418" dirty="0" smtClean="0">
                <a:latin typeface="Book Antiqua" panose="02040602050305030304" pitchFamily="18" charset="0"/>
              </a:rPr>
              <a:t> desire now?</a:t>
            </a:r>
            <a:endParaRPr lang="en-US" sz="1418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298" y="1580016"/>
            <a:ext cx="12392246" cy="13766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418" dirty="0">
                <a:solidFill>
                  <a:srgbClr val="002060"/>
                </a:solidFill>
                <a:latin typeface="Book Antiqua" panose="02040602050305030304" pitchFamily="18" charset="0"/>
              </a:rPr>
              <a:t>Dear students, Now read the whole passage and try to write down the answer the question given below..</a:t>
            </a:r>
          </a:p>
        </p:txBody>
      </p:sp>
    </p:spTree>
    <p:extLst>
      <p:ext uri="{BB962C8B-B14F-4D97-AF65-F5344CB8AC3E}">
        <p14:creationId xmlns:p14="http://schemas.microsoft.com/office/powerpoint/2010/main" val="321118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50720" y="122830"/>
            <a:ext cx="4383595" cy="888728"/>
          </a:xfrm>
          <a:prstGeom prst="ellipse">
            <a:avLst/>
          </a:prstGeom>
          <a:noFill/>
          <a:ln w="127000" cmpd="thinThick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algn="ctr"/>
            <a:r>
              <a:rPr lang="en-US" sz="1418" dirty="0">
                <a:solidFill>
                  <a:srgbClr val="002060"/>
                </a:solidFill>
                <a:latin typeface="Book Antiqua" panose="02040602050305030304" pitchFamily="18" charset="0"/>
              </a:rPr>
              <a:t>Post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598" y="1152376"/>
            <a:ext cx="12325261" cy="12695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520" dirty="0">
                <a:latin typeface="Book Antiqua" panose="02040602050305030304" pitchFamily="18" charset="0"/>
              </a:rPr>
              <a:t>Read the following </a:t>
            </a:r>
            <a:r>
              <a:rPr lang="en-US" sz="2520" dirty="0" smtClean="0">
                <a:latin typeface="Book Antiqua" panose="02040602050305030304" pitchFamily="18" charset="0"/>
              </a:rPr>
              <a:t>text</a:t>
            </a:r>
            <a:r>
              <a:rPr lang="en-US" sz="2520" dirty="0">
                <a:latin typeface="Book Antiqua" panose="02040602050305030304" pitchFamily="18" charset="0"/>
              </a:rPr>
              <a:t> </a:t>
            </a:r>
            <a:r>
              <a:rPr lang="en-US" sz="2520" dirty="0" smtClean="0">
                <a:latin typeface="Book Antiqua" panose="02040602050305030304" pitchFamily="18" charset="0"/>
              </a:rPr>
              <a:t>again. Make a list of the difference between yours, </a:t>
            </a:r>
          </a:p>
          <a:p>
            <a:r>
              <a:rPr lang="en-US" sz="2520" dirty="0" smtClean="0">
                <a:latin typeface="Book Antiqua" panose="02040602050305030304" pitchFamily="18" charset="0"/>
              </a:rPr>
              <a:t>and </a:t>
            </a:r>
            <a:r>
              <a:rPr lang="en-US" sz="2520" dirty="0" err="1" smtClean="0">
                <a:latin typeface="Book Antiqua" panose="02040602050305030304" pitchFamily="18" charset="0"/>
              </a:rPr>
              <a:t>Amerigo’s</a:t>
            </a:r>
            <a:r>
              <a:rPr lang="en-US" sz="2520" dirty="0" smtClean="0">
                <a:latin typeface="Book Antiqua" panose="02040602050305030304" pitchFamily="18" charset="0"/>
              </a:rPr>
              <a:t> lives:</a:t>
            </a:r>
            <a:endParaRPr lang="en-US" sz="2520" dirty="0">
              <a:latin typeface="Book Antiqua" panose="0204060205030503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115758"/>
              </p:ext>
            </p:extLst>
          </p:nvPr>
        </p:nvGraphicFramePr>
        <p:xfrm>
          <a:off x="312598" y="2683381"/>
          <a:ext cx="12161457" cy="468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3819"/>
                <a:gridCol w="4053819"/>
                <a:gridCol w="4053819"/>
              </a:tblGrid>
              <a:tr h="59433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ook Antiqua" panose="02040602050305030304" pitchFamily="18" charset="0"/>
                        </a:rPr>
                        <a:t>Amerigo’s</a:t>
                      </a:r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 life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My life (Similarities)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My life (Dissimilarities)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94331">
                <a:tc>
                  <a:txBody>
                    <a:bodyPr/>
                    <a:lstStyle/>
                    <a:p>
                      <a:r>
                        <a:rPr lang="en-US" dirty="0" smtClean="0"/>
                        <a:t>1.He is 13.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I am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-----------</a:t>
                      </a:r>
                      <a:endParaRPr lang="en-US" dirty="0"/>
                    </a:p>
                  </a:txBody>
                  <a:tcPr/>
                </a:tc>
              </a:tr>
              <a:tr h="454297">
                <a:tc>
                  <a:txBody>
                    <a:bodyPr/>
                    <a:lstStyle/>
                    <a:p>
                      <a:r>
                        <a:rPr lang="en-US" dirty="0" smtClean="0"/>
                        <a:t>2. He</a:t>
                      </a:r>
                      <a:r>
                        <a:rPr lang="en-US" baseline="0" dirty="0" smtClean="0"/>
                        <a:t> lives on the street alone.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-------------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I live in house with my parents.</a:t>
                      </a:r>
                      <a:endParaRPr lang="en-US" dirty="0"/>
                    </a:p>
                  </a:txBody>
                  <a:tcPr/>
                </a:tc>
              </a:tr>
              <a:tr h="594331">
                <a:tc>
                  <a:txBody>
                    <a:bodyPr/>
                    <a:lstStyle/>
                    <a:p>
                      <a:r>
                        <a:rPr lang="en-US" dirty="0" smtClean="0"/>
                        <a:t>3. He is deprived of his parental care.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 -------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 I am nourished with my parental care.</a:t>
                      </a:r>
                      <a:endParaRPr lang="en-US" dirty="0"/>
                    </a:p>
                  </a:txBody>
                  <a:tcPr/>
                </a:tc>
              </a:tr>
              <a:tr h="594331">
                <a:tc>
                  <a:txBody>
                    <a:bodyPr/>
                    <a:lstStyle/>
                    <a:p>
                      <a:r>
                        <a:rPr lang="en-US" dirty="0" smtClean="0"/>
                        <a:t>4. He is male in gender.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 I am male in gender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 ----------</a:t>
                      </a:r>
                      <a:endParaRPr lang="en-US" dirty="0"/>
                    </a:p>
                  </a:txBody>
                  <a:tcPr/>
                </a:tc>
              </a:tr>
              <a:tr h="594331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</a:tr>
              <a:tr h="594331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</a:tr>
              <a:tr h="594331"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52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4241" y="689967"/>
            <a:ext cx="8351521" cy="844758"/>
          </a:xfrm>
          <a:prstGeom prst="rect">
            <a:avLst/>
          </a:prstGeom>
          <a:noFill/>
          <a:ln w="127000" cmpd="thinThick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987" dirty="0">
                <a:latin typeface="Book Antiqua" panose="02040602050305030304" pitchFamily="18" charset="0"/>
              </a:rPr>
              <a:t>Introduction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44" y="1824292"/>
            <a:ext cx="2779548" cy="31067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6728" y="4952754"/>
            <a:ext cx="5334922" cy="23624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261" dirty="0" err="1">
                <a:latin typeface="Book Antiqua" panose="02040602050305030304" pitchFamily="18" charset="0"/>
              </a:rPr>
              <a:t>Zakir</a:t>
            </a:r>
            <a:r>
              <a:rPr lang="en-US" sz="1261" dirty="0">
                <a:latin typeface="Book Antiqua" panose="02040602050305030304" pitchFamily="18" charset="0"/>
              </a:rPr>
              <a:t> </a:t>
            </a:r>
            <a:r>
              <a:rPr lang="en-US" sz="1261" dirty="0" err="1">
                <a:latin typeface="Book Antiqua" panose="02040602050305030304" pitchFamily="18" charset="0"/>
              </a:rPr>
              <a:t>Hossen</a:t>
            </a:r>
            <a:endParaRPr lang="en-US" sz="1261" dirty="0">
              <a:latin typeface="Book Antiqua" panose="02040602050305030304" pitchFamily="18" charset="0"/>
            </a:endParaRPr>
          </a:p>
          <a:p>
            <a:pPr algn="ctr"/>
            <a:r>
              <a:rPr lang="en-US" sz="1261" dirty="0">
                <a:latin typeface="Book Antiqua" panose="02040602050305030304" pitchFamily="18" charset="0"/>
              </a:rPr>
              <a:t>Lecturer in English</a:t>
            </a:r>
          </a:p>
          <a:p>
            <a:pPr algn="ctr"/>
            <a:r>
              <a:rPr lang="en-US" sz="1261" dirty="0" err="1">
                <a:latin typeface="Book Antiqua" panose="02040602050305030304" pitchFamily="18" charset="0"/>
              </a:rPr>
              <a:t>Bhulkara</a:t>
            </a:r>
            <a:r>
              <a:rPr lang="en-US" sz="1261" dirty="0">
                <a:latin typeface="Book Antiqua" panose="02040602050305030304" pitchFamily="18" charset="0"/>
              </a:rPr>
              <a:t> </a:t>
            </a:r>
            <a:r>
              <a:rPr lang="en-US" sz="1261" dirty="0" err="1">
                <a:latin typeface="Book Antiqua" panose="02040602050305030304" pitchFamily="18" charset="0"/>
              </a:rPr>
              <a:t>Islamia</a:t>
            </a:r>
            <a:r>
              <a:rPr lang="en-US" sz="1261" dirty="0">
                <a:latin typeface="Book Antiqua" panose="02040602050305030304" pitchFamily="18" charset="0"/>
              </a:rPr>
              <a:t> </a:t>
            </a:r>
            <a:r>
              <a:rPr lang="en-US" sz="1261" dirty="0" err="1">
                <a:latin typeface="Book Antiqua" panose="02040602050305030304" pitchFamily="18" charset="0"/>
              </a:rPr>
              <a:t>Alim</a:t>
            </a:r>
            <a:r>
              <a:rPr lang="en-US" sz="1261" dirty="0">
                <a:latin typeface="Book Antiqua" panose="02040602050305030304" pitchFamily="18" charset="0"/>
              </a:rPr>
              <a:t> Madrasah</a:t>
            </a:r>
          </a:p>
          <a:p>
            <a:pPr algn="ctr"/>
            <a:r>
              <a:rPr lang="en-US" sz="1261" dirty="0" err="1">
                <a:latin typeface="Book Antiqua" panose="02040602050305030304" pitchFamily="18" charset="0"/>
              </a:rPr>
              <a:t>Chouddagram,Cumilla</a:t>
            </a:r>
            <a:endParaRPr lang="en-US" sz="1261" dirty="0">
              <a:latin typeface="Book Antiqua" panose="02040602050305030304" pitchFamily="18" charset="0"/>
            </a:endParaRPr>
          </a:p>
          <a:p>
            <a:pPr algn="ctr"/>
            <a:r>
              <a:rPr lang="en-US" sz="1261" dirty="0">
                <a:latin typeface="Book Antiqua" panose="02040602050305030304" pitchFamily="18" charset="0"/>
              </a:rPr>
              <a:t>Mobile-01818713909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93"/>
          <a:stretch/>
        </p:blipFill>
        <p:spPr>
          <a:xfrm>
            <a:off x="1429231" y="1759519"/>
            <a:ext cx="3161139" cy="3079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30564" y="5059437"/>
            <a:ext cx="4865506" cy="15818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261" dirty="0">
                <a:latin typeface="Book Antiqua" panose="02040602050305030304" pitchFamily="18" charset="0"/>
              </a:rPr>
              <a:t>English for today</a:t>
            </a:r>
          </a:p>
          <a:p>
            <a:pPr algn="ctr"/>
            <a:r>
              <a:rPr lang="en-US" sz="1261" dirty="0">
                <a:latin typeface="Book Antiqua" panose="02040602050305030304" pitchFamily="18" charset="0"/>
              </a:rPr>
              <a:t>Class _ XI-XII</a:t>
            </a:r>
          </a:p>
        </p:txBody>
      </p:sp>
    </p:spTree>
    <p:extLst>
      <p:ext uri="{BB962C8B-B14F-4D97-AF65-F5344CB8AC3E}">
        <p14:creationId xmlns:p14="http://schemas.microsoft.com/office/powerpoint/2010/main" val="132134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263" y="1392072"/>
            <a:ext cx="11668836" cy="573205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Answer </a:t>
            </a:r>
            <a:r>
              <a:rPr lang="en-US" dirty="0">
                <a:solidFill>
                  <a:schemeClr val="bg1"/>
                </a:solidFill>
              </a:rPr>
              <a:t>the following questions: 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What 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is your impression about </a:t>
            </a:r>
            <a:r>
              <a:rPr lang="en-US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Amerigo’s</a:t>
            </a:r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parents? </a:t>
            </a:r>
            <a:endParaRPr lang="en-US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What 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was </a:t>
            </a:r>
            <a:r>
              <a:rPr lang="en-US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Amerigo’s</a:t>
            </a:r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first job? </a:t>
            </a:r>
            <a:endParaRPr lang="en-US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What 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made him stop doing that job? </a:t>
            </a:r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How is </a:t>
            </a:r>
            <a:r>
              <a:rPr lang="en-US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Amerigo’s</a:t>
            </a:r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experience of selling ice cream? </a:t>
            </a:r>
            <a:endParaRPr lang="en-US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How 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does </a:t>
            </a:r>
            <a:r>
              <a:rPr lang="en-US" dirty="0" err="1">
                <a:solidFill>
                  <a:schemeClr val="bg1"/>
                </a:solidFill>
                <a:latin typeface="Book Antiqua" panose="02040602050305030304" pitchFamily="18" charset="0"/>
              </a:rPr>
              <a:t>Amerigo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 evaluate his life </a:t>
            </a:r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now? </a:t>
            </a:r>
          </a:p>
        </p:txBody>
      </p:sp>
      <p:sp>
        <p:nvSpPr>
          <p:cNvPr id="5" name="Oval 4"/>
          <p:cNvSpPr/>
          <p:nvPr/>
        </p:nvSpPr>
        <p:spPr>
          <a:xfrm>
            <a:off x="3152118" y="184374"/>
            <a:ext cx="6429125" cy="1207698"/>
          </a:xfrm>
          <a:prstGeom prst="ellipse">
            <a:avLst/>
          </a:prstGeom>
          <a:noFill/>
          <a:ln w="101600" cmpd="thinThick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Book Antiqua" panose="02040602050305030304" pitchFamily="18" charset="0"/>
              </a:rPr>
              <a:t>Evaluation</a:t>
            </a:r>
            <a:endParaRPr lang="en-US" sz="5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343" y="293297"/>
            <a:ext cx="11938958" cy="15700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Thank you dear students</a:t>
            </a:r>
            <a:endParaRPr lang="en-US" dirty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5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2" r="8920"/>
          <a:stretch/>
        </p:blipFill>
        <p:spPr>
          <a:xfrm>
            <a:off x="390631" y="1448454"/>
            <a:ext cx="5682365" cy="4267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093213" y="60794"/>
            <a:ext cx="10711694" cy="12050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261" dirty="0">
                <a:latin typeface="Book Antiqua" panose="02040602050305030304" pitchFamily="18" charset="0"/>
              </a:rPr>
              <a:t>What do you see in the pictures?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60" y="1448454"/>
            <a:ext cx="5332074" cy="4267200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390631" y="6080919"/>
            <a:ext cx="12015103" cy="13844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261" dirty="0">
                <a:latin typeface="Book Antiqua" panose="02040602050305030304" pitchFamily="18" charset="0"/>
              </a:rPr>
              <a:t>Children living with their parents</a:t>
            </a:r>
          </a:p>
        </p:txBody>
      </p:sp>
    </p:spTree>
    <p:extLst>
      <p:ext uri="{BB962C8B-B14F-4D97-AF65-F5344CB8AC3E}">
        <p14:creationId xmlns:p14="http://schemas.microsoft.com/office/powerpoint/2010/main" val="21856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3" y="1269535"/>
            <a:ext cx="5486400" cy="4572000"/>
          </a:xfrm>
          <a:prstGeom prst="rect">
            <a:avLst/>
          </a:prstGeom>
          <a:ln w="127000" cmpd="thinThick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4" y="1269535"/>
            <a:ext cx="5486400" cy="4572000"/>
          </a:xfrm>
          <a:prstGeom prst="rect">
            <a:avLst/>
          </a:prstGeom>
          <a:ln w="127000" cmpd="thinThick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244775" y="163198"/>
            <a:ext cx="12024709" cy="8719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Why are they doing these?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775" y="6075901"/>
            <a:ext cx="12024710" cy="13083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They have no parents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2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eet+children+bangladesh+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39" y="1124803"/>
            <a:ext cx="5468204" cy="50576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ruh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556" y="1124802"/>
            <a:ext cx="5468204" cy="50576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2497540" y="109182"/>
            <a:ext cx="8352430" cy="9007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Who are they?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9135" y="6469039"/>
            <a:ext cx="8352430" cy="9007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Street children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4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769" y="3433313"/>
            <a:ext cx="11920352" cy="27777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Book Antiqua" panose="02040602050305030304" pitchFamily="18" charset="0"/>
              </a:rPr>
              <a:t>Amerigo,a</a:t>
            </a:r>
            <a:r>
              <a:rPr lang="en-US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 street children</a:t>
            </a:r>
            <a:endParaRPr lang="en-US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418101" y="327547"/>
            <a:ext cx="8485688" cy="2156861"/>
          </a:xfrm>
          <a:prstGeom prst="ellipse">
            <a:avLst/>
          </a:prstGeom>
          <a:noFill/>
          <a:ln w="1270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Our today’s topic is-</a:t>
            </a:r>
            <a:endParaRPr lang="en-US" sz="48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7061" y="712725"/>
            <a:ext cx="10514380" cy="844758"/>
          </a:xfrm>
          <a:prstGeom prst="rect">
            <a:avLst/>
          </a:prstGeom>
          <a:noFill/>
          <a:ln w="127000" cmpd="thinThick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987" u="sng" dirty="0">
                <a:ln w="12700" cmpd="thinThick">
                  <a:solidFill>
                    <a:srgbClr val="7030A0"/>
                  </a:solidFill>
                </a:ln>
                <a:latin typeface="Book Antiqua" panose="02040602050305030304" pitchFamily="18" charset="0"/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3602" y="1874680"/>
            <a:ext cx="10911840" cy="4709161"/>
          </a:xfrm>
          <a:prstGeom prst="rect">
            <a:avLst/>
          </a:prstGeom>
          <a:noFill/>
          <a:ln w="127000" cmpd="thinThick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987" dirty="0">
                <a:latin typeface="Book Antiqua" panose="02040602050305030304" pitchFamily="18" charset="0"/>
              </a:rPr>
              <a:t>By the end of the lesson SS will be able to-</a:t>
            </a:r>
          </a:p>
          <a:p>
            <a:pPr marL="426705" indent="-426705">
              <a:buFont typeface="Wingdings" panose="05000000000000000000" pitchFamily="2" charset="2"/>
              <a:buChar char="v"/>
            </a:pPr>
            <a:r>
              <a:rPr lang="en-US" sz="2987" dirty="0">
                <a:latin typeface="Book Antiqua" panose="02040602050305030304" pitchFamily="18" charset="0"/>
                <a:cs typeface="Times New Roman" panose="02020603050405020304" pitchFamily="18" charset="0"/>
              </a:rPr>
              <a:t>Read and understand the text through silent reading; </a:t>
            </a:r>
          </a:p>
          <a:p>
            <a:pPr marL="426705" indent="-426705">
              <a:buFont typeface="Wingdings" panose="05000000000000000000" pitchFamily="2" charset="2"/>
              <a:buChar char="v"/>
            </a:pPr>
            <a:r>
              <a:rPr lang="en-US" sz="2987" dirty="0">
                <a:latin typeface="Book Antiqua" panose="02040602050305030304" pitchFamily="18" charset="0"/>
                <a:cs typeface="Times New Roman" panose="02020603050405020304" pitchFamily="18" charset="0"/>
              </a:rPr>
              <a:t>Read aloud make sounds with stress;</a:t>
            </a:r>
          </a:p>
          <a:p>
            <a:pPr marL="426705" indent="-426705">
              <a:buFont typeface="Wingdings" panose="05000000000000000000" pitchFamily="2" charset="2"/>
              <a:buChar char="v"/>
            </a:pPr>
            <a:r>
              <a:rPr lang="en-US" sz="2987" dirty="0">
                <a:latin typeface="Book Antiqua" panose="02040602050305030304" pitchFamily="18" charset="0"/>
                <a:cs typeface="Times New Roman" panose="02020603050405020304" pitchFamily="18" charset="0"/>
              </a:rPr>
              <a:t>Read text silently for comprehension</a:t>
            </a:r>
            <a:r>
              <a:rPr lang="en-US" sz="2987" dirty="0">
                <a:latin typeface="Book Antiqua" panose="02040602050305030304" pitchFamily="18" charset="0"/>
              </a:rPr>
              <a:t>.</a:t>
            </a:r>
            <a:endParaRPr lang="en-US" sz="2987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3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510" y="520864"/>
            <a:ext cx="4271749" cy="980390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1D2A57"/>
                </a:solidFill>
                <a:latin typeface="Book Antiqua" panose="02040602050305030304" pitchFamily="18" charset="0"/>
              </a:rPr>
              <a:t>separate</a:t>
            </a:r>
            <a:endParaRPr lang="en-US" dirty="0">
              <a:solidFill>
                <a:srgbClr val="1D2A57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3004" y="345057"/>
            <a:ext cx="5158597" cy="1470093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en-US" dirty="0">
                <a:hlinkClick r:id="rId5" tooltip="existing"/>
              </a:rPr>
              <a:t>existing</a:t>
            </a:r>
            <a:r>
              <a:rPr lang="en-US" dirty="0"/>
              <a:t> or </a:t>
            </a:r>
            <a:r>
              <a:rPr lang="en-US" dirty="0">
                <a:hlinkClick r:id="rId6" tooltip="happening"/>
              </a:rPr>
              <a:t>happening</a:t>
            </a:r>
            <a:r>
              <a:rPr lang="en-US" dirty="0"/>
              <a:t> </a:t>
            </a:r>
            <a:r>
              <a:rPr lang="en-US" dirty="0">
                <a:hlinkClick r:id="rId7" tooltip="independently"/>
              </a:rPr>
              <a:t>independently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/>
              <a:t>in a different </a:t>
            </a:r>
            <a:r>
              <a:rPr lang="en-US" dirty="0">
                <a:hlinkClick r:id="rId8" tooltip="physical"/>
              </a:rPr>
              <a:t>physical</a:t>
            </a:r>
            <a:r>
              <a:rPr lang="en-US" dirty="0"/>
              <a:t> </a:t>
            </a:r>
            <a:r>
              <a:rPr lang="en-US" dirty="0" smtClean="0">
                <a:hlinkClick r:id="rId9" tooltip="space"/>
              </a:rPr>
              <a:t>space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510" y="5710463"/>
            <a:ext cx="4418175" cy="13101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/>
              <a:t>/ˈ</a:t>
            </a:r>
            <a:r>
              <a:rPr lang="en-US" dirty="0" err="1"/>
              <a:t>sep.ɚ.ət</a:t>
            </a:r>
            <a:r>
              <a:rPr lang="en-US" dirty="0"/>
              <a:t>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5638" y="5865962"/>
            <a:ext cx="5693434" cy="15872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Book Antiqua" panose="02040602050305030304" pitchFamily="18" charset="0"/>
              </a:rPr>
              <a:t>The </a:t>
            </a:r>
            <a:r>
              <a:rPr lang="en-US" dirty="0">
                <a:solidFill>
                  <a:srgbClr val="0070C0"/>
                </a:solidFill>
                <a:latin typeface="Book Antiqua" panose="02040602050305030304" pitchFamily="18" charset="0"/>
                <a:hlinkClick r:id="rId10" tooltip="art"/>
              </a:rPr>
              <a:t>art</a:t>
            </a:r>
            <a:r>
              <a:rPr lang="en-US" dirty="0">
                <a:solidFill>
                  <a:srgbClr val="0070C0"/>
                </a:solidFill>
                <a:latin typeface="Book Antiqua" panose="02040602050305030304" pitchFamily="18" charset="0"/>
              </a:rPr>
              <a:t> </a:t>
            </a:r>
            <a:r>
              <a:rPr lang="en-US" dirty="0">
                <a:solidFill>
                  <a:srgbClr val="0070C0"/>
                </a:solidFill>
                <a:latin typeface="Book Antiqua" panose="02040602050305030304" pitchFamily="18" charset="0"/>
                <a:hlinkClick r:id="rId11" tooltip="department"/>
              </a:rPr>
              <a:t>department</a:t>
            </a:r>
            <a:r>
              <a:rPr lang="en-US" dirty="0">
                <a:solidFill>
                  <a:srgbClr val="0070C0"/>
                </a:solidFill>
                <a:latin typeface="Book Antiqua" panose="02040602050305030304" pitchFamily="18" charset="0"/>
              </a:rPr>
              <a:t> and the </a:t>
            </a:r>
            <a:r>
              <a:rPr lang="en-US" dirty="0">
                <a:solidFill>
                  <a:srgbClr val="0070C0"/>
                </a:solidFill>
                <a:latin typeface="Book Antiqua" panose="02040602050305030304" pitchFamily="18" charset="0"/>
                <a:hlinkClick r:id="rId12" tooltip="music"/>
              </a:rPr>
              <a:t>music</a:t>
            </a:r>
            <a:r>
              <a:rPr lang="en-US" dirty="0">
                <a:solidFill>
                  <a:srgbClr val="0070C0"/>
                </a:solidFill>
                <a:latin typeface="Book Antiqua" panose="02040602050305030304" pitchFamily="18" charset="0"/>
              </a:rPr>
              <a:t> </a:t>
            </a:r>
            <a:r>
              <a:rPr lang="en-US" dirty="0">
                <a:solidFill>
                  <a:srgbClr val="0070C0"/>
                </a:solidFill>
                <a:latin typeface="Book Antiqua" panose="02040602050305030304" pitchFamily="18" charset="0"/>
                <a:hlinkClick r:id="rId11" tooltip="department"/>
              </a:rPr>
              <a:t>department</a:t>
            </a:r>
            <a:r>
              <a:rPr lang="en-US" dirty="0">
                <a:solidFill>
                  <a:srgbClr val="0070C0"/>
                </a:solidFill>
                <a:latin typeface="Book Antiqua" panose="02040602050305030304" pitchFamily="18" charset="0"/>
              </a:rPr>
              <a:t> are in two separate </a:t>
            </a:r>
            <a:r>
              <a:rPr lang="en-US" dirty="0" smtClean="0">
                <a:solidFill>
                  <a:srgbClr val="0070C0"/>
                </a:solidFill>
                <a:latin typeface="Book Antiqua" panose="02040602050305030304" pitchFamily="18" charset="0"/>
                <a:hlinkClick r:id="rId13" tooltip="buildings"/>
              </a:rPr>
              <a:t>buildings</a:t>
            </a:r>
            <a:endParaRPr lang="en-US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4508" y="1719617"/>
            <a:ext cx="2784144" cy="7642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b="1" i="1" dirty="0">
                <a:solidFill>
                  <a:srgbClr val="1D2A57"/>
                </a:solidFill>
                <a:latin typeface="Book Antiqua" panose="02040602050305030304" pitchFamily="18" charset="0"/>
              </a:rPr>
              <a:t>adjective</a:t>
            </a:r>
            <a:endParaRPr lang="en-US" dirty="0">
              <a:solidFill>
                <a:srgbClr val="1D2A57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06" y="2123351"/>
            <a:ext cx="4589059" cy="3587112"/>
          </a:xfrm>
          <a:prstGeom prst="rect">
            <a:avLst/>
          </a:prstGeom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ight Arrow 7"/>
          <p:cNvSpPr/>
          <p:nvPr/>
        </p:nvSpPr>
        <p:spPr>
          <a:xfrm>
            <a:off x="5078977" y="559559"/>
            <a:ext cx="2374711" cy="94169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epar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382384" y="3707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4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99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3" grpId="0"/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005" y="409433"/>
            <a:ext cx="3721027" cy="696036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1D2A57"/>
                </a:solidFill>
                <a:latin typeface="Arial" panose="020B0604020202020204" pitchFamily="34" charset="0"/>
              </a:rPr>
              <a:t>beg</a:t>
            </a:r>
            <a:endParaRPr lang="en-US" dirty="0">
              <a:solidFill>
                <a:srgbClr val="1D2A57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01801" y="409433"/>
            <a:ext cx="5042847" cy="84616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to make a very 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  <a:hlinkClick r:id="rId5" tooltip="strong"/>
              </a:rPr>
              <a:t>strong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 and 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  <a:hlinkClick r:id="rId6" tooltip="urgent"/>
              </a:rPr>
              <a:t>urgent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  <a:hlinkClick r:id="rId7" tooltip="request"/>
              </a:rPr>
              <a:t>request</a:t>
            </a:r>
            <a:r>
              <a:rPr lang="en-US" dirty="0" smtClean="0">
                <a:solidFill>
                  <a:srgbClr val="1D2A57"/>
                </a:solidFill>
                <a:latin typeface="Arial" panose="020B0604020202020204" pitchFamily="34" charset="0"/>
              </a:rPr>
              <a:t>:</a:t>
            </a:r>
            <a:endParaRPr lang="en-US" dirty="0">
              <a:solidFill>
                <a:srgbClr val="1D2A57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6037" y="6428833"/>
            <a:ext cx="2115403" cy="7650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/</a:t>
            </a:r>
            <a:r>
              <a:rPr lang="en-US" dirty="0" err="1">
                <a:solidFill>
                  <a:srgbClr val="1D2A57"/>
                </a:solidFill>
                <a:latin typeface="Arial" panose="020B0604020202020204" pitchFamily="34" charset="0"/>
              </a:rPr>
              <a:t>beɡ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/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7326" y="1517522"/>
            <a:ext cx="2292824" cy="57271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i="1" dirty="0">
                <a:solidFill>
                  <a:srgbClr val="1D2A57"/>
                </a:solidFill>
                <a:latin typeface="Arial" panose="020B0604020202020204" pitchFamily="34" charset="0"/>
              </a:rPr>
              <a:t>verb</a:t>
            </a:r>
            <a:endParaRPr lang="en-US" dirty="0">
              <a:solidFill>
                <a:srgbClr val="1D2A57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9539" y="6578221"/>
            <a:ext cx="5805109" cy="61566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</a:rPr>
              <a:t>They begged </a:t>
            </a:r>
            <a:r>
              <a:rPr lang="en-US" b="1" i="1" dirty="0">
                <a:solidFill>
                  <a:srgbClr val="1D2A57"/>
                </a:solidFill>
                <a:latin typeface="Arial" panose="020B0604020202020204" pitchFamily="34" charset="0"/>
              </a:rPr>
              <a:t>for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</a:rPr>
              <a:t> 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  <a:hlinkClick r:id="rId8" tooltip="mercy"/>
              </a:rPr>
              <a:t>mercy</a:t>
            </a:r>
            <a:r>
              <a:rPr lang="en-US" i="1" dirty="0">
                <a:solidFill>
                  <a:srgbClr val="1D2A57"/>
                </a:solidFill>
                <a:latin typeface="Arial" panose="020B0604020202020204" pitchFamily="34" charset="0"/>
              </a:rPr>
              <a:t>.</a:t>
            </a:r>
            <a:endParaRPr lang="en-US" dirty="0">
              <a:solidFill>
                <a:srgbClr val="1D2A57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39" y="1774209"/>
            <a:ext cx="5805109" cy="4110459"/>
          </a:xfrm>
          <a:prstGeom prst="rect">
            <a:avLst/>
          </a:prstGeom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ight Arrow 7"/>
          <p:cNvSpPr/>
          <p:nvPr/>
        </p:nvSpPr>
        <p:spPr>
          <a:xfrm>
            <a:off x="4464828" y="361665"/>
            <a:ext cx="2374711" cy="94169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89507" y="3849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2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795</Words>
  <Application>Microsoft Office PowerPoint</Application>
  <PresentationFormat>Custom</PresentationFormat>
  <Paragraphs>156</Paragraphs>
  <Slides>21</Slides>
  <Notes>21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74</cp:revision>
  <dcterms:created xsi:type="dcterms:W3CDTF">2019-10-26T05:14:03Z</dcterms:created>
  <dcterms:modified xsi:type="dcterms:W3CDTF">2019-10-27T16:25:24Z</dcterms:modified>
</cp:coreProperties>
</file>