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2" r:id="rId3"/>
    <p:sldId id="256" r:id="rId4"/>
    <p:sldId id="257" r:id="rId5"/>
    <p:sldId id="266" r:id="rId6"/>
    <p:sldId id="258" r:id="rId7"/>
    <p:sldId id="259" r:id="rId8"/>
    <p:sldId id="265" r:id="rId9"/>
    <p:sldId id="260" r:id="rId10"/>
    <p:sldId id="261" r:id="rId11"/>
    <p:sldId id="263" r:id="rId12"/>
    <p:sldId id="262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0586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5DF2A-295D-49FD-9CFC-02F6D8F1E26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72745-C237-471E-B71B-C6461C64A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0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3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2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8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91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8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supply a picture among the learners each.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0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2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4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4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4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4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4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4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4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4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4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4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4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0"/>
            <a:ext cx="23396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28600" y="6477000"/>
            <a:ext cx="4191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Md. Shamsul Alam  Mobile:</a:t>
            </a:r>
            <a:r>
              <a:rPr lang="en-US" baseline="0" dirty="0" smtClean="0"/>
              <a:t> 01722-922691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0" y="6477000"/>
            <a:ext cx="434340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E-Mail: </a:t>
            </a:r>
            <a:r>
              <a:rPr lang="en-US" b="1" i="1" u="none" dirty="0" smtClean="0"/>
              <a:t>shamsul101085@gmail.com</a:t>
            </a:r>
            <a:endParaRPr lang="en-US" b="1" i="1" u="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32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NG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133600"/>
            <a:ext cx="4419600" cy="3282701"/>
          </a:xfrm>
          <a:prstGeom prst="rect">
            <a:avLst/>
          </a:prstGeom>
        </p:spPr>
      </p:pic>
      <p:pic>
        <p:nvPicPr>
          <p:cNvPr id="10" name="Picture 9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43000"/>
            <a:ext cx="4876801" cy="3581400"/>
          </a:xfrm>
          <a:prstGeom prst="rect">
            <a:avLst/>
          </a:prstGeom>
        </p:spPr>
      </p:pic>
      <p:pic>
        <p:nvPicPr>
          <p:cNvPr id="11" name="Picture 10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57300" y="1790702"/>
            <a:ext cx="4876801" cy="3581400"/>
          </a:xfrm>
          <a:prstGeom prst="rect">
            <a:avLst/>
          </a:prstGeom>
        </p:spPr>
      </p:pic>
      <p:pic>
        <p:nvPicPr>
          <p:cNvPr id="12" name="Picture 11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00299" y="1257301"/>
            <a:ext cx="4876801" cy="3581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09800" y="1295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60807" y="2967335"/>
            <a:ext cx="66223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4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875 0.2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9166 -0.18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2084 -0.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20833 0.206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715"/>
            <a:ext cx="3440717" cy="2444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8727" y="152400"/>
            <a:ext cx="479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</a:t>
            </a:r>
            <a:r>
              <a:rPr lang="en-US" sz="3200" dirty="0" smtClean="0">
                <a:solidFill>
                  <a:srgbClr val="C00000"/>
                </a:solidFill>
              </a:rPr>
              <a:t>              </a:t>
            </a:r>
            <a:r>
              <a:rPr lang="en-US" sz="3200" i="1" dirty="0" smtClean="0"/>
              <a:t> </a:t>
            </a:r>
            <a:r>
              <a:rPr lang="en-US" sz="3200" b="1" dirty="0" smtClean="0"/>
              <a:t>is a big river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800600" y="152399"/>
            <a:ext cx="1678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</a:rPr>
              <a:t>P</a:t>
            </a:r>
            <a:r>
              <a:rPr lang="en-US" sz="3200" b="1" dirty="0" smtClean="0">
                <a:solidFill>
                  <a:srgbClr val="C00000"/>
                </a:solidFill>
              </a:rPr>
              <a:t>adma 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5257800"/>
            <a:ext cx="8097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 </a:t>
            </a:r>
            <a:r>
              <a:rPr lang="en-US" sz="3200" b="1" dirty="0"/>
              <a:t>principal divisions of the </a:t>
            </a:r>
            <a:r>
              <a:rPr lang="en-US" sz="3200" b="1" dirty="0" smtClean="0"/>
              <a:t>ocean include the                                  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094085" y="5739825"/>
            <a:ext cx="7668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Atlantic, Pacific, </a:t>
            </a:r>
            <a:r>
              <a:rPr lang="en-US" sz="3200" b="1" dirty="0" smtClean="0">
                <a:solidFill>
                  <a:srgbClr val="C00000"/>
                </a:solidFill>
              </a:rPr>
              <a:t>Indian, Arctic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smtClean="0">
                <a:solidFill>
                  <a:srgbClr val="C00000"/>
                </a:solidFill>
              </a:rPr>
              <a:t>Antarctic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6248400"/>
            <a:ext cx="7086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5801380"/>
            <a:ext cx="1726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     oceans.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44203"/>
            <a:ext cx="3440717" cy="23135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6483" y="1108460"/>
            <a:ext cx="494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first letter of  the name Of a</a:t>
            </a:r>
            <a:r>
              <a:rPr lang="en-US" sz="2800" b="1" u="sng" dirty="0" smtClean="0"/>
              <a:t> river</a:t>
            </a:r>
            <a:r>
              <a:rPr lang="en-US" sz="2800" b="1" dirty="0" smtClean="0"/>
              <a:t> is a </a:t>
            </a:r>
            <a:r>
              <a:rPr lang="en-US" sz="2800" b="1" dirty="0" smtClean="0">
                <a:solidFill>
                  <a:srgbClr val="C00000"/>
                </a:solidFill>
              </a:rPr>
              <a:t>capital letter.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75139" y="3902184"/>
            <a:ext cx="4945274" cy="1027341"/>
            <a:chOff x="3775139" y="3902184"/>
            <a:chExt cx="4945274" cy="1027341"/>
          </a:xfrm>
        </p:grpSpPr>
        <p:sp>
          <p:nvSpPr>
            <p:cNvPr id="6" name="TextBox 5"/>
            <p:cNvSpPr txBox="1"/>
            <p:nvPr/>
          </p:nvSpPr>
          <p:spPr>
            <a:xfrm>
              <a:off x="3775139" y="3902184"/>
              <a:ext cx="49452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</a:rPr>
                <a:t>The first letter of  the name Of a</a:t>
              </a:r>
              <a:r>
                <a:rPr lang="en-US" sz="2800" b="1" u="sng" dirty="0" smtClean="0">
                  <a:solidFill>
                    <a:schemeClr val="bg2">
                      <a:lumMod val="10000"/>
                    </a:schemeClr>
                  </a:solidFill>
                </a:rPr>
                <a:t> an ocean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33953" y="4406305"/>
              <a:ext cx="32442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is a </a:t>
              </a:r>
              <a:r>
                <a:rPr lang="en-US" sz="2800" b="1" dirty="0">
                  <a:solidFill>
                    <a:srgbClr val="C00000"/>
                  </a:solidFill>
                </a:rPr>
                <a:t>capital letter</a:t>
              </a:r>
              <a:r>
                <a:rPr lang="en-US" b="1" dirty="0">
                  <a:solidFill>
                    <a:srgbClr val="C0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77" y="0"/>
            <a:ext cx="880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Rewrite the passage using the rules of capitalization where necessary</a:t>
            </a:r>
            <a:r>
              <a:rPr lang="en-US" sz="2000" dirty="0">
                <a:solidFill>
                  <a:srgbClr val="002060"/>
                </a:solidFill>
              </a:rPr>
              <a:t>..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806" y="4600908"/>
            <a:ext cx="88391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</a:rPr>
              <a:t>n the picture, we see  a river is flowing  in a  zigzag  way. cattle are </a:t>
            </a:r>
            <a:r>
              <a:rPr lang="en-US" sz="2400" b="1" dirty="0" smtClean="0">
                <a:solidFill>
                  <a:srgbClr val="002060"/>
                </a:solidFill>
              </a:rPr>
              <a:t>grazing  in the nearby green field .the  sun is shining  brightly.ms </a:t>
            </a:r>
            <a:r>
              <a:rPr lang="en-US" sz="2400" b="1" dirty="0" err="1" smtClean="0">
                <a:solidFill>
                  <a:srgbClr val="002060"/>
                </a:solidFill>
              </a:rPr>
              <a:t>ayesha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amin</a:t>
            </a:r>
            <a:r>
              <a:rPr lang="en-US" sz="2400" b="1" dirty="0" smtClean="0">
                <a:solidFill>
                  <a:srgbClr val="002060"/>
                </a:solidFill>
              </a:rPr>
              <a:t> is pointing to  the  river. she is in a smiling face. she will prepare a content for class six on  “the rivers of </a:t>
            </a:r>
            <a:r>
              <a:rPr lang="en-US" sz="2400" b="1" dirty="0" err="1" smtClean="0">
                <a:solidFill>
                  <a:srgbClr val="002060"/>
                </a:solidFill>
              </a:rPr>
              <a:t>bangladesh</a:t>
            </a:r>
            <a:r>
              <a:rPr lang="en-US" sz="2400" b="1" dirty="0" smtClean="0">
                <a:solidFill>
                  <a:srgbClr val="002060"/>
                </a:solidFill>
              </a:rPr>
              <a:t>”.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13751" r="2873" b="8671"/>
          <a:stretch/>
        </p:blipFill>
        <p:spPr>
          <a:xfrm>
            <a:off x="305977" y="806903"/>
            <a:ext cx="8149741" cy="36127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2270" y="48125"/>
            <a:ext cx="301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8" name="Rectangle 7"/>
          <p:cNvSpPr/>
          <p:nvPr/>
        </p:nvSpPr>
        <p:spPr>
          <a:xfrm>
            <a:off x="8695741" y="401488"/>
            <a:ext cx="458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89931" y="1978654"/>
            <a:ext cx="442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791670" y="5081798"/>
            <a:ext cx="463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7764" y="970184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1670" y="4097182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6249" y="3444377"/>
            <a:ext cx="41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2208" y="1516050"/>
            <a:ext cx="57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1051" y="2965357"/>
            <a:ext cx="40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3027" y="4566840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9103" y="2647923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93594 0.668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06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0.00995 L -0.2875 0.5935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3333E-6 L -0.61771 0.5761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23959 0.496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-0.29121 L -0.08281 0.4067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9953 L -0.20712 0.3370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4 -0.07917 L -0.59427 0.327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209E-17 4.44444E-6 L -0.30243 0.2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61024 0.2081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21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-0.0868 L -0.68507 0.096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99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42848 0.07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8" grpId="0"/>
      <p:bldP spid="9" grpId="0"/>
      <p:bldP spid="10" grpId="0"/>
      <p:bldP spid="4" grpId="0"/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371475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1756" y="0"/>
            <a:ext cx="246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Group Work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1"/>
            <a:ext cx="3886200" cy="4724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1" y="5257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Discuss the pictures  within  the groups . Now  write 5 sentences about </a:t>
            </a:r>
            <a:r>
              <a:rPr lang="en-US" sz="2400" b="1" dirty="0">
                <a:solidFill>
                  <a:srgbClr val="0070C0"/>
                </a:solidFill>
              </a:rPr>
              <a:t>these </a:t>
            </a:r>
            <a:r>
              <a:rPr lang="en-US" sz="2400" b="1" dirty="0" smtClean="0">
                <a:solidFill>
                  <a:srgbClr val="0070C0"/>
                </a:solidFill>
              </a:rPr>
              <a:t>pictures   using  the rules of capitalization </a:t>
            </a:r>
            <a:r>
              <a:rPr lang="en-US" sz="1600" b="1" dirty="0" smtClean="0">
                <a:solidFill>
                  <a:srgbClr val="0070C0"/>
                </a:solidFill>
              </a:rPr>
              <a:t>.</a:t>
            </a:r>
            <a:r>
              <a:rPr lang="en-US" sz="2400" b="1" dirty="0" smtClean="0">
                <a:solidFill>
                  <a:srgbClr val="0070C0"/>
                </a:solidFill>
              </a:rPr>
              <a:t>                          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picture 1 for G-A </a:t>
            </a:r>
            <a:r>
              <a:rPr lang="en-US" sz="2400" b="1" dirty="0">
                <a:solidFill>
                  <a:srgbClr val="0070C0"/>
                </a:solidFill>
              </a:rPr>
              <a:t>&amp;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 for B 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8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519" y="177225"/>
            <a:ext cx="247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HOME WORK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300" y="2478107"/>
            <a:ext cx="461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Write 5 sentences about this given  picture  using the rules of capitalization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40767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7200"/>
            <a:ext cx="7315200" cy="593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19800" y="5867400"/>
            <a:ext cx="2743200" cy="5260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To be continue………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752600"/>
            <a:ext cx="8153400" cy="2739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Md.Shamsul Alam</a:t>
            </a:r>
            <a:endParaRPr lang="en-US" sz="3200" b="1" dirty="0">
              <a:solidFill>
                <a:srgbClr val="E7318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Assistant Teacher( English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Nabodoy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Girl’s High School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Shailkupa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Jenaidah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Phone:01917-452052,01722-922691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523363"/>
            <a:ext cx="6324600" cy="18774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SUBJECT: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English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Paper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CLASS: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Six/Seven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Topic: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“Use of Capitalization”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600200" y="219075"/>
            <a:ext cx="5943600" cy="122872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E7318C"/>
                </a:solidFill>
                <a:latin typeface="+mj-lt"/>
              </a:rPr>
              <a:t>INTRODUCTION</a:t>
            </a:r>
            <a:endParaRPr lang="en-US" sz="5400" b="1" dirty="0">
              <a:solidFill>
                <a:srgbClr val="E7318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85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1" y="4267200"/>
            <a:ext cx="8839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N</a:t>
            </a:r>
            <a:r>
              <a:rPr lang="en-US" sz="2400" b="1" dirty="0" err="1" smtClean="0">
                <a:solidFill>
                  <a:srgbClr val="002060"/>
                </a:solidFill>
              </a:rPr>
              <a:t>ajnin</a:t>
            </a:r>
            <a:r>
              <a:rPr lang="en-US" sz="2400" b="1" dirty="0" smtClean="0">
                <a:solidFill>
                  <a:srgbClr val="002060"/>
                </a:solidFill>
              </a:rPr>
              <a:t> is a pretty lady. </a:t>
            </a:r>
            <a:r>
              <a:rPr lang="en-US" sz="2400" b="1" dirty="0" smtClean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002060"/>
                </a:solidFill>
              </a:rPr>
              <a:t>he is standing </a:t>
            </a:r>
            <a:r>
              <a:rPr lang="en-US" sz="2400" b="1" dirty="0" err="1" smtClean="0">
                <a:solidFill>
                  <a:srgbClr val="002060"/>
                </a:solidFill>
              </a:rPr>
              <a:t>infront</a:t>
            </a:r>
            <a:r>
              <a:rPr lang="en-US" sz="2400" b="1" dirty="0" smtClean="0">
                <a:solidFill>
                  <a:srgbClr val="002060"/>
                </a:solidFill>
              </a:rPr>
              <a:t> of a spreading field. </a:t>
            </a:r>
            <a:r>
              <a:rPr lang="en-US" sz="2400" b="1" dirty="0" smtClean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002060"/>
                </a:solidFill>
              </a:rPr>
              <a:t>he is a debater, anchor , reciter and  a  rover. </a:t>
            </a:r>
            <a:r>
              <a:rPr lang="en-US" sz="2400" b="1" dirty="0" smtClean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002060"/>
                </a:solidFill>
              </a:rPr>
              <a:t>he lives in </a:t>
            </a:r>
            <a:r>
              <a:rPr lang="en-US" sz="2400" b="1" dirty="0" smtClean="0">
                <a:solidFill>
                  <a:srgbClr val="C0000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ustralia  with  her husband, </a:t>
            </a:r>
            <a:r>
              <a:rPr lang="en-US" sz="2400" b="1" dirty="0" smtClean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</a:rPr>
              <a:t>r. </a:t>
            </a:r>
            <a:r>
              <a:rPr lang="en-US" sz="2400" b="1" dirty="0" smtClean="0">
                <a:solidFill>
                  <a:srgbClr val="C00000"/>
                </a:solidFill>
              </a:rPr>
              <a:t>N.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lam and 2 years old daughter, </a:t>
            </a:r>
            <a:r>
              <a:rPr lang="en-US" sz="2400" b="1" dirty="0" err="1" smtClean="0">
                <a:solidFill>
                  <a:srgbClr val="C00000"/>
                </a:solidFill>
              </a:rPr>
              <a:t>N</a:t>
            </a:r>
            <a:r>
              <a:rPr lang="en-US" sz="2400" b="1" dirty="0" err="1" smtClean="0">
                <a:solidFill>
                  <a:srgbClr val="002060"/>
                </a:solidFill>
              </a:rPr>
              <a:t>ishita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. S</a:t>
            </a:r>
            <a:r>
              <a:rPr lang="en-US" sz="2400" b="1" dirty="0" smtClean="0">
                <a:solidFill>
                  <a:srgbClr val="002060"/>
                </a:solidFill>
              </a:rPr>
              <a:t>he </a:t>
            </a:r>
            <a:r>
              <a:rPr lang="en-US" sz="2400" b="1" dirty="0">
                <a:solidFill>
                  <a:srgbClr val="002060"/>
                </a:solidFill>
              </a:rPr>
              <a:t>is </a:t>
            </a:r>
            <a:r>
              <a:rPr lang="en-US" sz="2400" b="1" dirty="0" smtClean="0">
                <a:solidFill>
                  <a:srgbClr val="002060"/>
                </a:solidFill>
              </a:rPr>
              <a:t>now doing </a:t>
            </a:r>
            <a:r>
              <a:rPr lang="en-US" sz="2400" b="1" dirty="0" smtClean="0">
                <a:solidFill>
                  <a:srgbClr val="C00000"/>
                </a:solidFill>
              </a:rPr>
              <a:t>P.H.D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smtClean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002060"/>
                </a:solidFill>
              </a:rPr>
              <a:t>he worked as a sub editor in </a:t>
            </a:r>
            <a:r>
              <a:rPr lang="en-US" sz="2400" b="1" dirty="0" smtClean="0">
                <a:solidFill>
                  <a:srgbClr val="C00000"/>
                </a:solidFill>
              </a:rPr>
              <a:t>T</a:t>
            </a:r>
            <a:r>
              <a:rPr lang="en-US" sz="2400" b="1" dirty="0" smtClean="0">
                <a:solidFill>
                  <a:srgbClr val="002060"/>
                </a:solidFill>
              </a:rPr>
              <a:t>he </a:t>
            </a:r>
            <a:r>
              <a:rPr lang="en-US" sz="2400" b="1" dirty="0" smtClean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</a:rPr>
              <a:t>aily </a:t>
            </a:r>
            <a:r>
              <a:rPr lang="en-US" sz="2400" b="1" dirty="0" err="1" smtClean="0">
                <a:solidFill>
                  <a:srgbClr val="C00000"/>
                </a:solidFill>
              </a:rPr>
              <a:t>S</a:t>
            </a:r>
            <a:r>
              <a:rPr lang="en-US" sz="2400" b="1" dirty="0" err="1" smtClean="0">
                <a:solidFill>
                  <a:srgbClr val="002060"/>
                </a:solidFill>
              </a:rPr>
              <a:t>abuj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</a:rPr>
              <a:t>S</a:t>
            </a:r>
            <a:r>
              <a:rPr lang="en-US" sz="2400" b="1" dirty="0" err="1" smtClean="0">
                <a:solidFill>
                  <a:srgbClr val="002060"/>
                </a:solidFill>
              </a:rPr>
              <a:t>ylhet</a:t>
            </a:r>
            <a:r>
              <a:rPr lang="en-US" sz="2400" b="1" dirty="0" smtClean="0">
                <a:solidFill>
                  <a:srgbClr val="002060"/>
                </a:solidFill>
              </a:rPr>
              <a:t> in </a:t>
            </a:r>
            <a:r>
              <a:rPr lang="en-US" sz="2400" b="1" dirty="0" smtClean="0">
                <a:solidFill>
                  <a:srgbClr val="C00000"/>
                </a:solidFill>
              </a:rPr>
              <a:t>B</a:t>
            </a:r>
            <a:r>
              <a:rPr lang="en-US" sz="2400" b="1" dirty="0" smtClean="0">
                <a:solidFill>
                  <a:srgbClr val="002060"/>
                </a:solidFill>
              </a:rPr>
              <a:t>angladesh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381000"/>
            <a:ext cx="2985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can you se</a:t>
            </a:r>
            <a:r>
              <a:rPr lang="en-US" sz="2800" dirty="0" smtClean="0"/>
              <a:t>e?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105400" y="1758375"/>
            <a:ext cx="3460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picture of a girl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41148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548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533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2" y="2081783"/>
            <a:ext cx="34932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Beauty of</a:t>
            </a:r>
          </a:p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Bangladesh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85" y="239846"/>
            <a:ext cx="8036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RULES OF CAPITALIZATION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3600" y="1179731"/>
            <a:ext cx="1403931" cy="11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730" y="381000"/>
            <a:ext cx="4871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rgbClr val="002060"/>
                </a:solidFill>
              </a:rPr>
              <a:t>Learning Outcomes</a:t>
            </a:r>
            <a:r>
              <a:rPr lang="en-US" sz="4800" b="1" u="sng" dirty="0" smtClean="0">
                <a:solidFill>
                  <a:srgbClr val="002060"/>
                </a:solidFill>
              </a:rPr>
              <a:t>:</a:t>
            </a:r>
            <a:endParaRPr lang="en-US" sz="4800" b="1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488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After the end of the lesson the learners will be able to-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3276600"/>
            <a:ext cx="8309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a) write the name of any thing using the rules of capitalization.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495800"/>
            <a:ext cx="800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b) rewrite a passage using the rules of capitalization.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15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572814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his is an outstanding picture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407574" y="522486"/>
            <a:ext cx="336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25" y="1981032"/>
            <a:ext cx="4028575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5"/>
          <a:stretch/>
        </p:blipFill>
        <p:spPr>
          <a:xfrm>
            <a:off x="228600" y="0"/>
            <a:ext cx="4876800" cy="62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70542" y="1822475"/>
            <a:ext cx="4760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 </a:t>
            </a:r>
            <a:r>
              <a:rPr lang="en-US" sz="2800" b="1" i="1" dirty="0" smtClean="0">
                <a:solidFill>
                  <a:srgbClr val="C00000"/>
                </a:solidFill>
              </a:rPr>
              <a:t>capital letter </a:t>
            </a:r>
            <a:r>
              <a:rPr lang="en-US" sz="2400" b="1" dirty="0" smtClean="0">
                <a:solidFill>
                  <a:srgbClr val="002060"/>
                </a:solidFill>
              </a:rPr>
              <a:t>is used  in case of the first letter of </a:t>
            </a:r>
            <a:r>
              <a:rPr lang="en-US" sz="2800" b="1" dirty="0" smtClean="0">
                <a:solidFill>
                  <a:srgbClr val="002060"/>
                </a:solidFill>
              </a:rPr>
              <a:t>a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0542" y="5029200"/>
            <a:ext cx="4873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The first letter of a                            </a:t>
            </a:r>
            <a:r>
              <a:rPr lang="en-US" sz="3200" b="1" dirty="0" smtClean="0">
                <a:solidFill>
                  <a:srgbClr val="002060"/>
                </a:solidFill>
              </a:rPr>
              <a:t>is a </a:t>
            </a:r>
            <a:r>
              <a:rPr lang="en-US" sz="3200" b="1" i="1" dirty="0" smtClean="0">
                <a:solidFill>
                  <a:srgbClr val="C00000"/>
                </a:solidFill>
              </a:rPr>
              <a:t>capital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</a:rPr>
              <a:t>letter</a:t>
            </a:r>
            <a:r>
              <a:rPr lang="en-US" sz="3200" b="1" i="1" dirty="0" smtClean="0">
                <a:solidFill>
                  <a:srgbClr val="C00000"/>
                </a:solidFill>
              </a:rPr>
              <a:t>.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844" y="1360810"/>
            <a:ext cx="2632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4118" y="387575"/>
            <a:ext cx="8647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M</a:t>
            </a:r>
            <a:r>
              <a:rPr lang="en-US" sz="3200" b="1" dirty="0" err="1" smtClean="0">
                <a:solidFill>
                  <a:srgbClr val="002060"/>
                </a:solidFill>
              </a:rPr>
              <a:t>s.</a:t>
            </a:r>
            <a:r>
              <a:rPr lang="en-US" sz="4000" b="1" dirty="0" err="1" smtClean="0">
                <a:solidFill>
                  <a:srgbClr val="C00000"/>
                </a:solidFill>
              </a:rPr>
              <a:t>N</a:t>
            </a:r>
            <a:r>
              <a:rPr lang="en-US" sz="3200" b="1" dirty="0" err="1" smtClean="0">
                <a:solidFill>
                  <a:srgbClr val="002060"/>
                </a:solidFill>
              </a:rPr>
              <a:t>azma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P</a:t>
            </a:r>
            <a:r>
              <a:rPr lang="en-US" sz="3200" b="1" dirty="0" err="1" smtClean="0">
                <a:solidFill>
                  <a:srgbClr val="002060"/>
                </a:solidFill>
              </a:rPr>
              <a:t>arvin</a:t>
            </a:r>
            <a:r>
              <a:rPr lang="en-US" sz="3200" b="1" dirty="0" smtClean="0">
                <a:solidFill>
                  <a:srgbClr val="002060"/>
                </a:solidFill>
              </a:rPr>
              <a:t> is an </a:t>
            </a:r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</a:rPr>
              <a:t>ssociate </a:t>
            </a:r>
            <a:r>
              <a:rPr lang="en-US" sz="4000" b="1" dirty="0" smtClean="0">
                <a:solidFill>
                  <a:srgbClr val="C00000"/>
                </a:solidFill>
              </a:rPr>
              <a:t>P</a:t>
            </a:r>
            <a:r>
              <a:rPr lang="en-US" sz="3200" b="1" dirty="0" smtClean="0">
                <a:solidFill>
                  <a:srgbClr val="002060"/>
                </a:solidFill>
              </a:rPr>
              <a:t>rofessor.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7271" y="2222584"/>
            <a:ext cx="2232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Proper noun 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0147" y="5044589"/>
            <a:ext cx="2332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designation 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3" y="1057275"/>
            <a:ext cx="39719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3882190" cy="3086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39565"/>
            <a:ext cx="3805990" cy="2918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6750" y="343699"/>
            <a:ext cx="4433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Children </a:t>
            </a:r>
            <a:r>
              <a:rPr lang="en-US" sz="2800" dirty="0"/>
              <a:t>read </a:t>
            </a:r>
            <a:r>
              <a:rPr lang="en-US" sz="2800" dirty="0" smtClean="0"/>
              <a:t>the               daily </a:t>
            </a:r>
            <a:r>
              <a:rPr lang="en-US" sz="2800" dirty="0"/>
              <a:t>in </a:t>
            </a:r>
            <a:r>
              <a:rPr lang="en-US" sz="2800" dirty="0" smtClean="0"/>
              <a:t>the mosque.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3691965"/>
            <a:ext cx="48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                     publishes  news  </a:t>
            </a:r>
          </a:p>
          <a:p>
            <a:r>
              <a:rPr lang="en-US" sz="2800" dirty="0" smtClean="0"/>
              <a:t>full of intrinsic value.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225165" y="349533"/>
            <a:ext cx="1954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Holy Quran 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7225164" y="775032"/>
            <a:ext cx="1685019" cy="97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90440" y="3603293"/>
            <a:ext cx="1907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Daily Star 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4790440" y="4123299"/>
            <a:ext cx="16001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21845" y="1717536"/>
            <a:ext cx="43375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first letter of the holy religious book is a </a:t>
            </a:r>
            <a:r>
              <a:rPr lang="en-US" sz="3200" i="1" dirty="0" smtClean="0">
                <a:solidFill>
                  <a:srgbClr val="C00000"/>
                </a:solidFill>
              </a:rPr>
              <a:t>capital letter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2" y="5442466"/>
            <a:ext cx="4876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first letter of  </a:t>
            </a:r>
            <a:r>
              <a:rPr lang="en-US" sz="2800" dirty="0" smtClean="0"/>
              <a:t>a daily newspaper is </a:t>
            </a:r>
            <a:r>
              <a:rPr lang="en-US" sz="3200" dirty="0"/>
              <a:t>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200" i="1" dirty="0" smtClean="0">
                <a:solidFill>
                  <a:srgbClr val="C00000"/>
                </a:solidFill>
              </a:rPr>
              <a:t>capital letter 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7848600" y="8305800"/>
            <a:ext cx="18235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97502" y="6458129"/>
            <a:ext cx="18619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1" animBg="1"/>
      <p:bldP spid="1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764232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Mashrafee</a:t>
            </a:r>
            <a:r>
              <a:rPr lang="en-US" sz="2800" dirty="0" smtClean="0"/>
              <a:t> is a </a:t>
            </a:r>
            <a:r>
              <a:rPr lang="en-US" sz="2800" b="1" dirty="0" smtClean="0">
                <a:solidFill>
                  <a:srgbClr val="C00000"/>
                </a:solidFill>
              </a:rPr>
              <a:t>Bangladeshi </a:t>
            </a:r>
            <a:r>
              <a:rPr lang="en-US" sz="2800" dirty="0" smtClean="0"/>
              <a:t>cricketer.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78856" y="2300478"/>
            <a:ext cx="3733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An </a:t>
            </a:r>
            <a:r>
              <a:rPr lang="en-US" sz="3200" b="1" i="1" dirty="0" smtClean="0">
                <a:solidFill>
                  <a:srgbClr val="002060"/>
                </a:solidFill>
              </a:rPr>
              <a:t>adjective</a:t>
            </a:r>
            <a:r>
              <a:rPr lang="en-US" sz="2800" b="1" dirty="0" smtClean="0">
                <a:solidFill>
                  <a:srgbClr val="002060"/>
                </a:solidFill>
              </a:rPr>
              <a:t>, created from a  proper noun, takes a </a:t>
            </a:r>
            <a:r>
              <a:rPr lang="en-US" sz="2800" b="1" dirty="0" smtClean="0">
                <a:solidFill>
                  <a:srgbClr val="C00000"/>
                </a:solidFill>
              </a:rPr>
              <a:t>capital letter </a:t>
            </a:r>
            <a:r>
              <a:rPr lang="en-US" sz="2800" b="1" dirty="0" smtClean="0">
                <a:solidFill>
                  <a:srgbClr val="002060"/>
                </a:solidFill>
              </a:rPr>
              <a:t>in the beginning.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62241"/>
            <a:ext cx="20784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2" y="0"/>
            <a:ext cx="414888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475</Words>
  <Application>Microsoft Office PowerPoint</Application>
  <PresentationFormat>On-screen Show (4:3)</PresentationFormat>
  <Paragraphs>73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Mohit Sohag</dc:creator>
  <cp:lastModifiedBy>hp</cp:lastModifiedBy>
  <cp:revision>185</cp:revision>
  <dcterms:created xsi:type="dcterms:W3CDTF">2006-08-16T00:00:00Z</dcterms:created>
  <dcterms:modified xsi:type="dcterms:W3CDTF">2019-10-28T04:08:00Z</dcterms:modified>
</cp:coreProperties>
</file>