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539" r:id="rId2"/>
    <p:sldMasterId id="2147484551" r:id="rId3"/>
    <p:sldMasterId id="2147484599" r:id="rId4"/>
  </p:sldMasterIdLst>
  <p:notesMasterIdLst>
    <p:notesMasterId r:id="rId20"/>
  </p:notesMasterIdLst>
  <p:handoutMasterIdLst>
    <p:handoutMasterId r:id="rId21"/>
  </p:handoutMasterIdLst>
  <p:sldIdLst>
    <p:sldId id="405" r:id="rId5"/>
    <p:sldId id="541" r:id="rId6"/>
    <p:sldId id="552" r:id="rId7"/>
    <p:sldId id="549" r:id="rId8"/>
    <p:sldId id="544" r:id="rId9"/>
    <p:sldId id="545" r:id="rId10"/>
    <p:sldId id="554" r:id="rId11"/>
    <p:sldId id="547" r:id="rId12"/>
    <p:sldId id="548" r:id="rId13"/>
    <p:sldId id="540" r:id="rId14"/>
    <p:sldId id="432" r:id="rId15"/>
    <p:sldId id="491" r:id="rId16"/>
    <p:sldId id="477" r:id="rId17"/>
    <p:sldId id="425" r:id="rId18"/>
    <p:sldId id="409" r:id="rId1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03FA621B-D29B-4AE3-851A-099E2097E926}">
          <p14:sldIdLst>
            <p14:sldId id="405"/>
            <p14:sldId id="541"/>
            <p14:sldId id="550"/>
            <p14:sldId id="549"/>
            <p14:sldId id="544"/>
            <p14:sldId id="545"/>
            <p14:sldId id="551"/>
            <p14:sldId id="547"/>
            <p14:sldId id="548"/>
            <p14:sldId id="538"/>
            <p14:sldId id="536"/>
            <p14:sldId id="539"/>
            <p14:sldId id="540"/>
            <p14:sldId id="503"/>
            <p14:sldId id="432"/>
            <p14:sldId id="491"/>
            <p14:sldId id="477"/>
            <p14:sldId id="425"/>
            <p14:sldId id="40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FF3399"/>
    <a:srgbClr val="660033"/>
    <a:srgbClr val="2C451B"/>
    <a:srgbClr val="FFFFCC"/>
    <a:srgbClr val="800000"/>
    <a:srgbClr val="820000"/>
    <a:srgbClr val="993366"/>
    <a:srgbClr val="731365"/>
    <a:srgbClr val="FFD757"/>
    <a:srgbClr val="273C1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0" autoAdjust="0"/>
    <p:restoredTop sz="94660"/>
  </p:normalViewPr>
  <p:slideViewPr>
    <p:cSldViewPr snapToGrid="0">
      <p:cViewPr>
        <p:scale>
          <a:sx n="69" d="100"/>
          <a:sy n="69" d="100"/>
        </p:scale>
        <p:origin x="-726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75F0F2-85CB-48F4-B1A2-11D0156AB0A7}" type="datetimeFigureOut">
              <a:rPr lang="en-US"/>
              <a:pPr>
                <a:defRPr/>
              </a:pPr>
              <a:t>10/28/2019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65161E7-8813-4465-8E91-8464C46111A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49508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45BA04-772C-480A-A8DA-5A1D0B57525B}" type="datetimeFigureOut">
              <a:rPr lang="en-US"/>
              <a:pPr>
                <a:defRPr/>
              </a:pPr>
              <a:t>10/28/2019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noProof="0"/>
              <a:t>Click to edit Master text styles</a:t>
            </a:r>
          </a:p>
          <a:p>
            <a:pPr lvl="1"/>
            <a:r>
              <a:rPr noProof="0"/>
              <a:t>Second level</a:t>
            </a:r>
          </a:p>
          <a:p>
            <a:pPr lvl="2"/>
            <a:r>
              <a:rPr noProof="0"/>
              <a:t>Third level</a:t>
            </a:r>
          </a:p>
          <a:p>
            <a:pPr lvl="3"/>
            <a:r>
              <a:rPr noProof="0"/>
              <a:t>Fourth level</a:t>
            </a:r>
          </a:p>
          <a:p>
            <a:pPr lvl="4"/>
            <a:r>
              <a:rPr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E5759A-0B3A-4817-A061-F4034A1B61E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969527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81373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488720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76642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338268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53515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164595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783438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009152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69823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701112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521482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00955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23583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628925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481013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757603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378880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086075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047212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87298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783478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025270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7C86C-124B-4A16-BEEC-6B2ADE9A8D76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43BCF7A-94B2-448E-A7A2-32F2021BEC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CC3B73-0985-4CD2-952A-A186300CFF3E}" type="datetimeFigureOut">
              <a:rPr lang="en-US" smtClean="0">
                <a:solidFill>
                  <a:srgbClr val="9A5315"/>
                </a:solidFill>
              </a:rPr>
              <a:pPr>
                <a:defRPr/>
              </a:pPr>
              <a:t>10/28/2019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E8F853-9E77-4D13-B634-73877FD37CB3}" type="slidenum">
              <a:rPr lang="en-US" smtClean="0"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7C86C-124B-4A16-BEEC-6B2ADE9A8D76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643BCF7A-94B2-448E-A7A2-32F2021BEC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1743C9-6CEE-42F5-868A-8D58A5C8328D}" type="datetimeFigureOut">
              <a:rPr lang="en-US" smtClean="0">
                <a:solidFill>
                  <a:srgbClr val="9A5315"/>
                </a:solidFill>
              </a:rPr>
              <a:pPr>
                <a:defRPr/>
              </a:pPr>
              <a:t>10/28/2019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9A531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0C92A-2573-4E5A-8E37-DB8D14A4E6CA}" type="slidenum">
              <a:rPr lang="en-US" smtClean="0"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FFBC4C-028E-443C-9748-A385E275F281}" type="datetimeFigureOut">
              <a:rPr lang="en-US" smtClean="0">
                <a:solidFill>
                  <a:srgbClr val="9A5315"/>
                </a:solidFill>
              </a:rPr>
              <a:pPr>
                <a:defRPr/>
              </a:pPr>
              <a:t>10/28/2019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9A5315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4803FC-1D3F-47F1-9120-65F02EE8B68C}" type="slidenum">
              <a:rPr lang="en-US" smtClean="0"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9BA19E-ABB4-4A9F-970D-4771F1FEB87C}" type="datetimeFigureOut">
              <a:rPr lang="en-US" smtClean="0">
                <a:solidFill>
                  <a:srgbClr val="9A5315"/>
                </a:solidFill>
              </a:rPr>
              <a:pPr>
                <a:defRPr/>
              </a:pPr>
              <a:t>10/28/2019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9A531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3CE2E-92CC-42FE-AB02-9DB7BB85FD7F}" type="slidenum">
              <a:rPr lang="en-US" smtClean="0"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9A5315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7E1441-0C5B-42CA-AAD0-C8A4A8EA2CD6}" type="datetimeFigureOut">
              <a:rPr lang="en-US" smtClean="0">
                <a:solidFill>
                  <a:srgbClr val="9A5315"/>
                </a:solidFill>
              </a:rPr>
              <a:pPr>
                <a:defRPr/>
              </a:pPr>
              <a:t>10/28/2019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9A531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9A9F3B-E70B-4199-9315-375D7BB2CDCC}" type="slidenum">
              <a:rPr lang="en-US" smtClean="0"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9A5315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80150C-8BCB-4958-A2D7-C0CD75CDDC92}" type="datetimeFigureOut">
              <a:rPr lang="en-US" smtClean="0">
                <a:solidFill>
                  <a:srgbClr val="9A5315"/>
                </a:solidFill>
              </a:rPr>
              <a:pPr>
                <a:defRPr/>
              </a:pPr>
              <a:t>10/28/2019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9A531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E18F0D-ABF7-4CC8-A0F3-43AEF9AAEC55}" type="slidenum">
              <a:rPr lang="en-US" smtClean="0"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0BE1C9-C605-4373-AC6A-2C9B7A3C57BE}" type="datetimeFigureOut">
              <a:rPr lang="en-US" smtClean="0">
                <a:solidFill>
                  <a:srgbClr val="9A5315"/>
                </a:solidFill>
              </a:rPr>
              <a:pPr>
                <a:defRPr/>
              </a:pPr>
              <a:t>10/28/2019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pPr>
              <a:defRPr/>
            </a:pPr>
            <a:endParaRPr lang="en-US">
              <a:solidFill>
                <a:srgbClr val="9A531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pPr>
              <a:defRPr/>
            </a:pPr>
            <a:fld id="{55CDFD13-CC03-4556-9441-4B7746E35A83}" type="slidenum">
              <a:rPr lang="en-US" smtClean="0"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171B74-C807-4802-A1F2-3B278A7D2175}" type="datetimeFigureOut">
              <a:rPr lang="en-US" smtClean="0">
                <a:solidFill>
                  <a:srgbClr val="9A5315"/>
                </a:solidFill>
              </a:rPr>
              <a:pPr>
                <a:defRPr/>
              </a:pPr>
              <a:t>10/28/2019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BC323-7A51-4FCA-A44F-802E72E1628D}" type="slidenum">
              <a:rPr lang="en-US" smtClean="0"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9A5315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ED3886-CEA1-4510-9A48-E6A27F5EBE7E}" type="datetimeFigureOut">
              <a:rPr lang="en-US" smtClean="0">
                <a:solidFill>
                  <a:srgbClr val="9A5315"/>
                </a:solidFill>
              </a:rPr>
              <a:pPr>
                <a:defRPr/>
              </a:pPr>
              <a:t>10/28/2019</a:t>
            </a:fld>
            <a:endParaRPr lang="en-US"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376781-04A8-4681-BE1B-78A1458F94AC}" type="slidenum">
              <a:rPr lang="en-US" smtClean="0"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9A5315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6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10/28/2019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2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0" r:id="rId1"/>
    <p:sldLayoutId id="2147484541" r:id="rId2"/>
    <p:sldLayoutId id="2147484542" r:id="rId3"/>
    <p:sldLayoutId id="2147484543" r:id="rId4"/>
    <p:sldLayoutId id="2147484544" r:id="rId5"/>
    <p:sldLayoutId id="2147484545" r:id="rId6"/>
    <p:sldLayoutId id="2147484546" r:id="rId7"/>
    <p:sldLayoutId id="2147484547" r:id="rId8"/>
    <p:sldLayoutId id="2147484548" r:id="rId9"/>
    <p:sldLayoutId id="2147484549" r:id="rId10"/>
    <p:sldLayoutId id="2147484550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6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10/28/2019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887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2" r:id="rId1"/>
    <p:sldLayoutId id="2147484553" r:id="rId2"/>
    <p:sldLayoutId id="2147484554" r:id="rId3"/>
    <p:sldLayoutId id="2147484555" r:id="rId4"/>
    <p:sldLayoutId id="2147484556" r:id="rId5"/>
    <p:sldLayoutId id="2147484557" r:id="rId6"/>
    <p:sldLayoutId id="2147484558" r:id="rId7"/>
    <p:sldLayoutId id="2147484559" r:id="rId8"/>
    <p:sldLayoutId id="2147484560" r:id="rId9"/>
    <p:sldLayoutId id="2147484561" r:id="rId10"/>
    <p:sldLayoutId id="2147484562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10/28/2019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0" r:id="rId1"/>
    <p:sldLayoutId id="2147484601" r:id="rId2"/>
    <p:sldLayoutId id="2147484602" r:id="rId3"/>
    <p:sldLayoutId id="2147484603" r:id="rId4"/>
    <p:sldLayoutId id="2147484604" r:id="rId5"/>
    <p:sldLayoutId id="2147484605" r:id="rId6"/>
    <p:sldLayoutId id="2147484606" r:id="rId7"/>
    <p:sldLayoutId id="2147484607" r:id="rId8"/>
    <p:sldLayoutId id="2147484608" r:id="rId9"/>
    <p:sldLayoutId id="2147484609" r:id="rId10"/>
    <p:sldLayoutId id="2147484610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lum/>
          </a:blip>
          <a:srcRect/>
          <a:stretch>
            <a:fillRect t="-4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rewtg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35" y="167985"/>
            <a:ext cx="11740428" cy="63858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0644" y="267866"/>
            <a:ext cx="696485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7200" b="1" kern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7200" b="1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7200" b="1" kern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kern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7200" b="1" kern="0" dirty="0" smtClean="0">
              <a:ln w="11430"/>
              <a:solidFill>
                <a:schemeClr val="bg2">
                  <a:lumMod val="1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31246" y="1678279"/>
            <a:ext cx="4599709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bn-BD" sz="13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</a:t>
            </a:r>
            <a:r>
              <a:rPr lang="bn-BD" sz="44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39152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94000">
              <a:schemeClr val="bg1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arey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" y="277091"/>
            <a:ext cx="11803207" cy="640642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432061" y="147179"/>
            <a:ext cx="3147015" cy="132343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altLang="en-US" sz="8000" b="1" dirty="0" smtClean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altLang="en-US" sz="80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5748" y="1858539"/>
            <a:ext cx="4932216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dirty="0" smtClean="0">
                <a:ln w="1143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 মামুনুর রশিদ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dirty="0" smtClean="0">
                <a:ln w="1143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ln w="1143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n w="1143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শিক্ষক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dirty="0" smtClean="0">
                <a:ln w="1143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রাজবাড়ী মডেল সরকারি প্রাথমিক বিদ্যালয়</a:t>
            </a:r>
            <a:endParaRPr lang="en-US" sz="2800" dirty="0">
              <a:ln w="11430"/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dirty="0" smtClean="0">
                <a:ln w="1143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মানিকছড়ি, খাগড়াছড়ি</a:t>
            </a:r>
            <a:r>
              <a:rPr lang="en-US" sz="2800" dirty="0" smtClean="0">
                <a:ln w="1143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n w="11430"/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88726" y="1512176"/>
            <a:ext cx="3906983" cy="2246769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/>
            <a:r>
              <a:rPr lang="en-US" sz="2800" dirty="0">
                <a:ln w="11430"/>
                <a:latin typeface="NikoshBAN" pitchFamily="2" charset="0"/>
                <a:cs typeface="NikoshBAN" pitchFamily="2" charset="0"/>
              </a:rPr>
              <a:t>বিষয়ঃ প্রাথমিক </a:t>
            </a:r>
            <a:r>
              <a:rPr lang="en-US" sz="2800" dirty="0" smtClean="0">
                <a:ln w="11430"/>
                <a:latin typeface="NikoshBAN" pitchFamily="2" charset="0"/>
                <a:cs typeface="NikoshBAN" pitchFamily="2" charset="0"/>
              </a:rPr>
              <a:t>বিজ্ঞান</a:t>
            </a:r>
          </a:p>
          <a:p>
            <a:pPr lvl="0"/>
            <a:r>
              <a:rPr lang="en-US" sz="2800" dirty="0" smtClean="0">
                <a:ln w="11430"/>
                <a:latin typeface="NikoshBAN" pitchFamily="2" charset="0"/>
                <a:cs typeface="NikoshBAN" pitchFamily="2" charset="0"/>
              </a:rPr>
              <a:t>শ্রেণি: তৃতীয়</a:t>
            </a:r>
          </a:p>
          <a:p>
            <a:r>
              <a:rPr lang="bn-BD" altLang="en-US" sz="28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altLang="en-US" sz="28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altLang="en-US" sz="28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altLang="en-US" sz="28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4 (জীবনের জন্য পানি</a:t>
            </a:r>
            <a:r>
              <a:rPr lang="as-IN" altLang="en-US" sz="28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800" dirty="0" smtClean="0">
              <a:ln w="11430"/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as-IN" sz="2800" dirty="0">
                <a:ln w="11430"/>
                <a:latin typeface="NikoshBAN" pitchFamily="2" charset="0"/>
                <a:cs typeface="NikoshBAN" pitchFamily="2" charset="0"/>
              </a:rPr>
              <a:t>পাঠ- পানির উৎস</a:t>
            </a:r>
          </a:p>
          <a:p>
            <a:pPr lvl="0"/>
            <a:r>
              <a:rPr lang="en-US" sz="2800" dirty="0" err="1" smtClean="0">
                <a:ln w="11430"/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 smtClean="0">
                <a:ln w="11430"/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>
                <a:ln w="11430"/>
                <a:latin typeface="NikoshBAN" pitchFamily="2" charset="0"/>
                <a:cs typeface="NikoshBAN" pitchFamily="2" charset="0"/>
              </a:rPr>
              <a:t>৪৫ মিনিট</a:t>
            </a:r>
          </a:p>
        </p:txBody>
      </p:sp>
      <p:pic>
        <p:nvPicPr>
          <p:cNvPr id="7" name="Picture 6" descr="My Pict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47" y="3768437"/>
            <a:ext cx="2965843" cy="2763281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="" xmlns:p14="http://schemas.microsoft.com/office/powerpoint/2010/main" val="2250233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61566" y="4442295"/>
            <a:ext cx="27293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সাগরের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পানি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HarmfulAlarmedLamprey-size_restricte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781" y="540327"/>
            <a:ext cx="5250873" cy="3813584"/>
          </a:xfrm>
          <a:prstGeom prst="rect">
            <a:avLst/>
          </a:prstGeom>
        </p:spPr>
      </p:pic>
      <p:pic>
        <p:nvPicPr>
          <p:cNvPr id="6" name="Picture 5" descr="tumblr_o7bd22tzma1rzo8x9o1_5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63" y="526473"/>
            <a:ext cx="5874327" cy="37822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41419" y="4475020"/>
            <a:ext cx="19396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ঝর্ণার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পানি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15601" y="4971071"/>
            <a:ext cx="3062057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s-IN" sz="28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নিবিড় ভাবে পর্যবেক্ষন কর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3672" y="3669370"/>
            <a:ext cx="252152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নলকুপের</a:t>
            </a:r>
            <a:r>
              <a:rPr lang="en-US" sz="28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পানি</a:t>
            </a:r>
            <a:endParaRPr lang="en-US" sz="2800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40437" y="3877052"/>
            <a:ext cx="217516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কূয়ার</a:t>
            </a:r>
            <a:r>
              <a:rPr lang="en-US" sz="28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পানি</a:t>
            </a:r>
            <a:endParaRPr lang="en-US" sz="2800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 descr="FDS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40760" y="206952"/>
            <a:ext cx="5190009" cy="3242830"/>
          </a:xfrm>
          <a:prstGeom prst="rect">
            <a:avLst/>
          </a:prstGeom>
        </p:spPr>
      </p:pic>
      <p:pic>
        <p:nvPicPr>
          <p:cNvPr id="17" name="Picture 16" descr="S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889" y="215698"/>
            <a:ext cx="5805055" cy="32340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0426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55222" y="5960397"/>
            <a:ext cx="2158596" cy="523220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800" cap="all" dirty="0" smtClean="0">
                <a:ln w="9000" cmpd="sng">
                  <a:solidFill>
                    <a:schemeClr val="tx1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পানির উৎস</a:t>
            </a:r>
            <a:endParaRPr lang="en-US" sz="3200" cap="all" dirty="0">
              <a:ln w="9000" cmpd="sng">
                <a:solidFill>
                  <a:schemeClr val="tx1"/>
                </a:solidFill>
                <a:prstDash val="solid"/>
              </a:ln>
              <a:blipFill dpi="0" rotWithShape="1">
                <a:blip r:embed="rId2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2714" y="354754"/>
            <a:ext cx="3362087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BD" sz="44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আজ </a:t>
            </a:r>
            <a:r>
              <a:rPr lang="en-US" sz="44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bn-BD" sz="44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পড়ব  </a:t>
            </a:r>
            <a:endParaRPr lang="en-US" sz="4400" b="1" cap="all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glass-of-wa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163" y="1413163"/>
            <a:ext cx="8714509" cy="4391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442516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86290" y="360212"/>
            <a:ext cx="3339745" cy="132343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kern="0" dirty="0">
                <a:ln w="11430"/>
                <a:gradFill flip="none" rotWithShape="1">
                  <a:gsLst>
                    <a:gs pos="16000">
                      <a:schemeClr val="accent6">
                        <a:lumMod val="50000"/>
                      </a:schemeClr>
                    </a:gs>
                    <a:gs pos="85000">
                      <a:srgbClr val="AC1525"/>
                    </a:gs>
                    <a:gs pos="99000">
                      <a:srgbClr val="FF0000"/>
                    </a:gs>
                    <a:gs pos="0">
                      <a:srgbClr val="FFFF00"/>
                    </a:gs>
                    <a:gs pos="42000">
                      <a:schemeClr val="accent5">
                        <a:lumMod val="5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60007" dist="200025" dir="15000000" sy="30000" kx="-1800000" algn="bl" rotWithShape="0">
                    <a:schemeClr val="accent1">
                      <a:lumMod val="75000"/>
                      <a:alpha val="32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2800" b="1" kern="0" dirty="0">
              <a:ln w="11430"/>
              <a:gradFill flip="none" rotWithShape="1">
                <a:gsLst>
                  <a:gs pos="16000">
                    <a:schemeClr val="accent6">
                      <a:lumMod val="50000"/>
                    </a:schemeClr>
                  </a:gs>
                  <a:gs pos="85000">
                    <a:srgbClr val="AC1525"/>
                  </a:gs>
                  <a:gs pos="99000">
                    <a:srgbClr val="FF0000"/>
                  </a:gs>
                  <a:gs pos="0">
                    <a:srgbClr val="FFFF00"/>
                  </a:gs>
                  <a:gs pos="42000">
                    <a:schemeClr val="accent5">
                      <a:lumMod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60007" dist="200025" dir="15000000" sy="30000" kx="-1800000" algn="bl" rotWithShape="0">
                  <a:schemeClr val="accent1">
                    <a:lumMod val="75000"/>
                    <a:alpha val="32000"/>
                  </a:schemeClr>
                </a:outerShdw>
              </a:effectLst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3564" y="3022800"/>
            <a:ext cx="10792691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3.1.1 </a:t>
            </a:r>
            <a:r>
              <a:rPr lang="en-US" sz="5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পানির উৎসসমুহ  চিহ্নিত  করতে পারবে </a:t>
            </a:r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41843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orld-water-rivers-with-antarcti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796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03074" y="5465620"/>
            <a:ext cx="1170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1910" y="2209802"/>
            <a:ext cx="1170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1401" y="4412675"/>
            <a:ext cx="1170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1074" y="1821875"/>
            <a:ext cx="1170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5691" y="4398820"/>
            <a:ext cx="1170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527" y="233942"/>
            <a:ext cx="286096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মানচিত্র</a:t>
            </a:r>
            <a:endParaRPr lang="en-US" sz="2400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2" y="6038994"/>
            <a:ext cx="351212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2400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17618" y="1528406"/>
            <a:ext cx="3803073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4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24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r>
              <a:rPr lang="en-US" sz="24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পানিতে</a:t>
            </a:r>
            <a:r>
              <a:rPr lang="en-US" sz="24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ঢাকা</a:t>
            </a:r>
            <a:r>
              <a:rPr lang="en-US" sz="24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1100" dirty="0">
              <a:ln w="1143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00700" y="3116352"/>
            <a:ext cx="52197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উপরিভাগের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ভাগের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প্রায়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2400" dirty="0" smtClean="0">
                <a:ln w="1143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ভাগই</a:t>
            </a:r>
            <a:r>
              <a:rPr lang="en-US" sz="2400" dirty="0" smtClean="0">
                <a:ln w="1143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পানি।</a:t>
            </a:r>
            <a:endParaRPr lang="en-US" sz="2400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036" y="265844"/>
            <a:ext cx="597823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u="sng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একটি দলগত কাজ করবো</a:t>
            </a:r>
            <a:endParaRPr lang="en-US" sz="2800" u="sng" dirty="0">
              <a:ln w="11430"/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892" y="1052946"/>
            <a:ext cx="784860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প্রশ্ন: পানি আমরা কোন কোন উৎস থেকে পাই ?</a:t>
            </a:r>
            <a:endParaRPr lang="en-US" sz="2800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492085" y="2000460"/>
            <a:ext cx="7374083" cy="3447608"/>
            <a:chOff x="1648690" y="1992097"/>
            <a:chExt cx="9310256" cy="4078102"/>
          </a:xfrm>
        </p:grpSpPr>
        <p:grpSp>
          <p:nvGrpSpPr>
            <p:cNvPr id="10" name="Group 9"/>
            <p:cNvGrpSpPr/>
            <p:nvPr/>
          </p:nvGrpSpPr>
          <p:grpSpPr>
            <a:xfrm>
              <a:off x="1648690" y="1992097"/>
              <a:ext cx="9310256" cy="4078102"/>
              <a:chOff x="1745672" y="2503665"/>
              <a:chExt cx="8478388" cy="3369803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745672" y="2503665"/>
                <a:ext cx="8478385" cy="76618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745672" y="3806260"/>
                <a:ext cx="8478386" cy="51680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745672" y="3296931"/>
                <a:ext cx="8478386" cy="509327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745672" y="4323063"/>
                <a:ext cx="8478388" cy="51680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45672" y="4839866"/>
                <a:ext cx="8478388" cy="51680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745672" y="5356667"/>
                <a:ext cx="8478388" cy="51680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322617" y="2028772"/>
              <a:ext cx="3732616" cy="10921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r>
                <a:rPr lang="en-US" sz="5400" b="1" spc="150" dirty="0" err="1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পানির</a:t>
              </a:r>
              <a:r>
                <a:rPr lang="en-US" sz="5400" b="1" spc="150" dirty="0" smtClean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উৎস</a:t>
              </a:r>
              <a:endParaRPr lang="en-US" sz="5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862945" y="5731376"/>
            <a:ext cx="2105891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3200" spc="15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 যাচাই</a:t>
            </a:r>
          </a:p>
        </p:txBody>
      </p:sp>
    </p:spTree>
    <p:extLst>
      <p:ext uri="{BB962C8B-B14F-4D97-AF65-F5344CB8AC3E}">
        <p14:creationId xmlns="" xmlns:p14="http://schemas.microsoft.com/office/powerpoint/2010/main" val="1694087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414133" y="6189355"/>
            <a:ext cx="354085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2400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55202" y="5665475"/>
            <a:ext cx="827549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পানির উৎসগুলোকে </a:t>
            </a:r>
            <a:r>
              <a:rPr lang="bn-IN" sz="2400" dirty="0" smtClean="0">
                <a:ln w="1143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bn-IN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ভাগে ভাগ করা যায়</a:t>
            </a:r>
            <a:r>
              <a:rPr lang="en-US" sz="2400" dirty="0" smtClean="0">
                <a:ln w="11430"/>
                <a:latin typeface="NikoshBAN" pitchFamily="2" charset="0"/>
                <a:cs typeface="NikoshBAN" pitchFamily="2" charset="0"/>
              </a:rPr>
              <a:t>:</a:t>
            </a:r>
            <a:r>
              <a:rPr lang="bn-BD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2400" dirty="0" smtClean="0">
                <a:ln w="1143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উৎস </a:t>
            </a:r>
            <a:r>
              <a:rPr lang="bn-IN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bn-IN" sz="2400" dirty="0" smtClean="0">
                <a:ln w="1143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 তৈরি উৎস</a:t>
            </a:r>
            <a:endParaRPr lang="en-US" sz="2400" dirty="0">
              <a:ln w="11430"/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607127" y="858981"/>
            <a:ext cx="9033164" cy="3934691"/>
            <a:chOff x="983673" y="318654"/>
            <a:chExt cx="9864436" cy="480752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3710" y="318654"/>
              <a:ext cx="4696689" cy="238691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" name="Picture 7" descr="http://images.idiva.com/media/content/2015/Jun/6_resized.gif"/>
            <p:cNvPicPr>
              <a:picLocks noChangeAspect="1" noChangeArrowheads="1" noCrop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673" y="323003"/>
              <a:ext cx="4336471" cy="23982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solar-water-pump-500x500.jpg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997527" y="2848999"/>
              <a:ext cx="4350327" cy="2277183"/>
            </a:xfrm>
            <a:prstGeom prst="rect">
              <a:avLst/>
            </a:prstGeom>
          </p:spPr>
        </p:pic>
        <p:pic>
          <p:nvPicPr>
            <p:cNvPr id="18" name="Picture 17" descr="tr.jpg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6082145" y="2881746"/>
              <a:ext cx="4765964" cy="2237506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1634838" y="249386"/>
            <a:ext cx="831272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যে উৎসগুলো প্রাকৃতিক ভাবে তৈরি হয়েছে সেগুলোকে পানির </a:t>
            </a:r>
            <a:r>
              <a:rPr lang="bn-IN" sz="2400" dirty="0" smtClean="0">
                <a:ln w="11430"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উৎস </a:t>
            </a:r>
            <a:r>
              <a:rPr lang="bn-IN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  <a:endParaRPr lang="en-US" sz="2400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62546" y="4950449"/>
            <a:ext cx="820189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24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 উৎসগুলো মানুষের দ্বারা তৈরি হয়েছে </a:t>
            </a:r>
            <a:r>
              <a:rPr lang="bn-IN" sz="24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সেগুলোকে </a:t>
            </a:r>
            <a:r>
              <a:rPr lang="bn-IN" sz="240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মানুষের তৈরি </a:t>
            </a:r>
            <a:r>
              <a:rPr lang="bn-IN" sz="24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পানির </a:t>
            </a:r>
            <a:r>
              <a:rPr lang="bn-IN" sz="24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উৎস বলে।</a:t>
            </a:r>
            <a:endParaRPr lang="en-US" sz="24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7733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9421091" y="146588"/>
            <a:ext cx="2563092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bn-BD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 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3691" y="300300"/>
            <a:ext cx="56973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2800" u="sng" dirty="0" err="1" smtClean="0">
                <a:ln w="11430"/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u="sng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 smtClean="0">
                <a:ln w="11430"/>
                <a:latin typeface="NikoshBAN" pitchFamily="2" charset="0"/>
                <a:cs typeface="NikoshBAN" pitchFamily="2" charset="0"/>
              </a:rPr>
              <a:t>ছকে</a:t>
            </a:r>
            <a:r>
              <a:rPr lang="en-US" sz="2800" u="sng" dirty="0" smtClean="0">
                <a:ln w="11430"/>
                <a:latin typeface="NikoshBAN" pitchFamily="2" charset="0"/>
                <a:cs typeface="NikoshBAN" pitchFamily="2" charset="0"/>
              </a:rPr>
              <a:t> 5টি </a:t>
            </a:r>
            <a:r>
              <a:rPr lang="en-US" sz="2800" u="sng" dirty="0" err="1" smtClean="0">
                <a:ln w="11430"/>
                <a:latin typeface="NikoshBAN" pitchFamily="2" charset="0"/>
                <a:cs typeface="NikoshBAN" pitchFamily="2" charset="0"/>
              </a:rPr>
              <a:t>উৎসের</a:t>
            </a:r>
            <a:r>
              <a:rPr lang="en-US" sz="2800" u="sng" dirty="0" smtClean="0">
                <a:ln w="11430"/>
                <a:latin typeface="NikoshBAN" pitchFamily="2" charset="0"/>
                <a:cs typeface="NikoshBAN" pitchFamily="2" charset="0"/>
              </a:rPr>
              <a:t> করে  </a:t>
            </a:r>
            <a:r>
              <a:rPr lang="en-US" sz="2800" u="sng" dirty="0">
                <a:ln w="11430"/>
                <a:latin typeface="NikoshBAN" pitchFamily="2" charset="0"/>
                <a:cs typeface="NikoshBAN" pitchFamily="2" charset="0"/>
              </a:rPr>
              <a:t>নাম লিখ </a:t>
            </a:r>
            <a:endParaRPr lang="en-US" sz="4000" u="sng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81889" y="526471"/>
            <a:ext cx="7204366" cy="2563093"/>
            <a:chOff x="1566159" y="239600"/>
            <a:chExt cx="9004860" cy="4996115"/>
          </a:xfrm>
        </p:grpSpPr>
        <p:grpSp>
          <p:nvGrpSpPr>
            <p:cNvPr id="5" name="Group 4"/>
            <p:cNvGrpSpPr/>
            <p:nvPr/>
          </p:nvGrpSpPr>
          <p:grpSpPr>
            <a:xfrm>
              <a:off x="1566159" y="239600"/>
              <a:ext cx="9004860" cy="4996115"/>
              <a:chOff x="1566160" y="239600"/>
              <a:chExt cx="6292637" cy="4996115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1566160" y="239600"/>
                <a:ext cx="6292637" cy="3445708"/>
                <a:chOff x="2081492" y="1808325"/>
                <a:chExt cx="8531092" cy="3738428"/>
              </a:xfrm>
            </p:grpSpPr>
            <p:grpSp>
              <p:nvGrpSpPr>
                <p:cNvPr id="29" name="Group 28"/>
                <p:cNvGrpSpPr/>
                <p:nvPr/>
              </p:nvGrpSpPr>
              <p:grpSpPr>
                <a:xfrm>
                  <a:off x="2081492" y="3584043"/>
                  <a:ext cx="8531092" cy="1962710"/>
                  <a:chOff x="2081492" y="2666018"/>
                  <a:chExt cx="5873917" cy="2355253"/>
                </a:xfrm>
              </p:grpSpPr>
              <p:sp>
                <p:nvSpPr>
                  <p:cNvPr id="23" name="Rectangle 22"/>
                  <p:cNvSpPr/>
                  <p:nvPr/>
                </p:nvSpPr>
                <p:spPr>
                  <a:xfrm>
                    <a:off x="2081492" y="2687783"/>
                    <a:ext cx="2936958" cy="997527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/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5018451" y="2666018"/>
                    <a:ext cx="2936958" cy="997526"/>
                  </a:xfrm>
                  <a:prstGeom prst="rect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/>
                  </a:p>
                </p:txBody>
              </p:sp>
              <p:sp>
                <p:nvSpPr>
                  <p:cNvPr id="25" name="Rectangle 24"/>
                  <p:cNvSpPr/>
                  <p:nvPr/>
                </p:nvSpPr>
                <p:spPr>
                  <a:xfrm>
                    <a:off x="5018450" y="3685311"/>
                    <a:ext cx="2936958" cy="663114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/>
                  </a:p>
                </p:txBody>
              </p:sp>
              <p:sp>
                <p:nvSpPr>
                  <p:cNvPr id="26" name="Rectangle 25"/>
                  <p:cNvSpPr/>
                  <p:nvPr/>
                </p:nvSpPr>
                <p:spPr>
                  <a:xfrm>
                    <a:off x="2081492" y="4348426"/>
                    <a:ext cx="2936958" cy="672845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/>
                  </a:p>
                </p:txBody>
              </p:sp>
              <p:sp>
                <p:nvSpPr>
                  <p:cNvPr id="27" name="Rectangle 26"/>
                  <p:cNvSpPr/>
                  <p:nvPr/>
                </p:nvSpPr>
                <p:spPr>
                  <a:xfrm>
                    <a:off x="5018450" y="4348426"/>
                    <a:ext cx="2936958" cy="672845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/>
                  </a:p>
                </p:txBody>
              </p:sp>
              <p:sp>
                <p:nvSpPr>
                  <p:cNvPr id="28" name="Rectangle 27"/>
                  <p:cNvSpPr/>
                  <p:nvPr/>
                </p:nvSpPr>
                <p:spPr>
                  <a:xfrm>
                    <a:off x="2081492" y="3685309"/>
                    <a:ext cx="2936958" cy="663114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000"/>
                  </a:p>
                </p:txBody>
              </p:sp>
            </p:grpSp>
            <p:sp>
              <p:nvSpPr>
                <p:cNvPr id="30" name="Rectangle 29"/>
                <p:cNvSpPr/>
                <p:nvPr/>
              </p:nvSpPr>
              <p:spPr>
                <a:xfrm>
                  <a:off x="7322471" y="1893843"/>
                  <a:ext cx="2137820" cy="2029416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soft" dir="tl">
                      <a:rot lat="0" lon="0" rev="0"/>
                    </a:lightRig>
                  </a:scene3d>
                  <a:sp3d contourW="25400" prstMaterial="matte">
                    <a:bevelT w="25400" h="55880" prst="artDeco"/>
                    <a:contourClr>
                      <a:schemeClr val="accent2">
                        <a:tint val="20000"/>
                      </a:schemeClr>
                    </a:contourClr>
                  </a:sp3d>
                </a:bodyPr>
                <a:lstStyle/>
                <a:p>
                  <a:r>
                    <a:rPr lang="en-US" sz="3200" u="sng" spc="50" dirty="0" smtClean="0">
                      <a:ln w="11430"/>
                      <a:solidFill>
                        <a:srgbClr val="731365"/>
                      </a:solidFill>
                      <a:effectLst>
                        <a:outerShdw blurRad="76200" dist="50800" dir="5400000" algn="tl" rotWithShape="0">
                          <a:srgbClr val="000000">
                            <a:alpha val="65000"/>
                          </a:srgbClr>
                        </a:outerShdw>
                      </a:effectLst>
                      <a:latin typeface="NikoshBAN" pitchFamily="2" charset="0"/>
                      <a:cs typeface="NikoshBAN" pitchFamily="2" charset="0"/>
                    </a:rPr>
                    <a:t>দল : </a:t>
                  </a:r>
                  <a:r>
                    <a:rPr lang="en-US" sz="4800" u="sng" spc="50" dirty="0" smtClean="0">
                      <a:ln w="11430"/>
                      <a:solidFill>
                        <a:srgbClr val="731365"/>
                      </a:solidFill>
                      <a:effectLst>
                        <a:outerShdw blurRad="76200" dist="50800" dir="5400000" algn="tl" rotWithShape="0">
                          <a:srgbClr val="000000">
                            <a:alpha val="65000"/>
                          </a:srgbClr>
                        </a:outerShdw>
                      </a:effectLst>
                      <a:latin typeface="NikoshBAN" pitchFamily="2" charset="0"/>
                      <a:cs typeface="NikoshBAN" pitchFamily="2" charset="0"/>
                    </a:rPr>
                    <a:t>2</a:t>
                  </a:r>
                  <a:endParaRPr lang="en-US" sz="1600" u="sng" spc="50" dirty="0">
                    <a:ln w="11430"/>
                    <a:solidFill>
                      <a:srgbClr val="731365"/>
                    </a:soli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3462010" y="1808325"/>
                  <a:ext cx="1857190" cy="2254908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soft" dir="tl">
                      <a:rot lat="0" lon="0" rev="0"/>
                    </a:lightRig>
                  </a:scene3d>
                  <a:sp3d contourW="25400" prstMaterial="matte">
                    <a:bevelT w="25400" h="55880" prst="artDeco"/>
                    <a:contourClr>
                      <a:schemeClr val="accent2">
                        <a:tint val="20000"/>
                      </a:schemeClr>
                    </a:contourClr>
                  </a:sp3d>
                </a:bodyPr>
                <a:lstStyle/>
                <a:p>
                  <a:r>
                    <a:rPr lang="en-US" sz="3200" u="sng" spc="50" dirty="0" smtClean="0">
                      <a:ln w="11430"/>
                      <a:solidFill>
                        <a:srgbClr val="731365"/>
                      </a:solidFill>
                      <a:effectLst>
                        <a:outerShdw blurRad="76200" dist="50800" dir="5400000" algn="tl" rotWithShape="0">
                          <a:srgbClr val="000000">
                            <a:alpha val="65000"/>
                          </a:srgbClr>
                        </a:outerShdw>
                      </a:effectLst>
                      <a:latin typeface="NikoshBAN" pitchFamily="2" charset="0"/>
                      <a:cs typeface="NikoshBAN" pitchFamily="2" charset="0"/>
                    </a:rPr>
                    <a:t>দল : </a:t>
                  </a:r>
                  <a:r>
                    <a:rPr lang="en-US" sz="5400" u="sng" spc="50" dirty="0" smtClean="0">
                      <a:ln w="11430"/>
                      <a:solidFill>
                        <a:srgbClr val="731365"/>
                      </a:solidFill>
                      <a:effectLst>
                        <a:outerShdw blurRad="76200" dist="50800" dir="5400000" algn="tl" rotWithShape="0">
                          <a:srgbClr val="000000">
                            <a:alpha val="65000"/>
                          </a:srgbClr>
                        </a:outerShdw>
                      </a:effectLst>
                      <a:latin typeface="NikoshBAN" pitchFamily="2" charset="0"/>
                      <a:cs typeface="NikoshBAN" pitchFamily="2" charset="0"/>
                    </a:rPr>
                    <a:t>1</a:t>
                  </a:r>
                  <a:endParaRPr lang="en-US" u="sng" spc="50" dirty="0">
                    <a:ln w="11430"/>
                    <a:solidFill>
                      <a:srgbClr val="731365"/>
                    </a:soli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7764439" y="3602181"/>
                  <a:ext cx="1984126" cy="1001769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flat" dir="tl">
                      <a:rot lat="0" lon="0" rev="6600000"/>
                    </a:lightRig>
                  </a:scene3d>
                  <a:sp3d extrusionH="25400" contourW="8890">
                    <a:bevelT w="38100" h="31750"/>
                    <a:contourClr>
                      <a:schemeClr val="accent2">
                        <a:shade val="75000"/>
                      </a:schemeClr>
                    </a:contourClr>
                  </a:sp3d>
                </a:bodyPr>
                <a:lstStyle/>
                <a:p>
                  <a:endParaRPr lang="en-US" sz="5400" b="1" dirty="0">
                    <a:ln w="11430"/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3268280" y="3602180"/>
                  <a:ext cx="2525725" cy="901963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flat" dir="tl">
                      <a:rot lat="0" lon="0" rev="6600000"/>
                    </a:lightRig>
                  </a:scene3d>
                  <a:sp3d extrusionH="25400" contourW="8890">
                    <a:bevelT w="38100" h="31750"/>
                    <a:contourClr>
                      <a:schemeClr val="accent2">
                        <a:shade val="75000"/>
                      </a:schemeClr>
                    </a:contourClr>
                  </a:sp3d>
                </a:bodyPr>
                <a:lstStyle/>
                <a:p>
                  <a:r>
                    <a:rPr lang="en-US" dirty="0" smtClean="0">
                      <a:ln w="11430"/>
                      <a:latin typeface="NikoshBAN" panose="02000000000000000000" pitchFamily="2" charset="0"/>
                      <a:cs typeface="NikoshBAN" panose="02000000000000000000" pitchFamily="2" charset="0"/>
                    </a:rPr>
                    <a:t>প্রাকৃতিক উৎস </a:t>
                  </a:r>
                  <a:endParaRPr lang="en-US" dirty="0">
                    <a:ln w="11430"/>
                  </a:endParaRPr>
                </a:p>
              </p:txBody>
            </p:sp>
          </p:grpSp>
          <p:grpSp>
            <p:nvGrpSpPr>
              <p:cNvPr id="4" name="Group 3"/>
              <p:cNvGrpSpPr/>
              <p:nvPr/>
            </p:nvGrpSpPr>
            <p:grpSpPr>
              <a:xfrm>
                <a:off x="1566160" y="3685310"/>
                <a:ext cx="6292636" cy="1550405"/>
                <a:chOff x="1870960" y="4393196"/>
                <a:chExt cx="6292636" cy="1550405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1870960" y="4393196"/>
                  <a:ext cx="3146318" cy="516801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5013418" y="4393198"/>
                  <a:ext cx="3146318" cy="516801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1870960" y="4909999"/>
                  <a:ext cx="3146318" cy="516801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5017278" y="4909999"/>
                  <a:ext cx="3146318" cy="516801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1870960" y="5426800"/>
                  <a:ext cx="3146318" cy="516801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5017278" y="5426799"/>
                  <a:ext cx="3146318" cy="516801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</p:grpSp>
        </p:grpSp>
        <p:sp>
          <p:nvSpPr>
            <p:cNvPr id="6" name="Rectangle 5"/>
            <p:cNvSpPr/>
            <p:nvPr/>
          </p:nvSpPr>
          <p:spPr>
            <a:xfrm>
              <a:off x="6593172" y="1971918"/>
              <a:ext cx="2048405" cy="831339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dirty="0" err="1" smtClean="0">
                  <a:ln w="11430"/>
                  <a:latin typeface="NikoshBAN" panose="02000000000000000000" pitchFamily="2" charset="0"/>
                  <a:cs typeface="NikoshBAN" panose="02000000000000000000" pitchFamily="2" charset="0"/>
                </a:rPr>
                <a:t>মানুষর</a:t>
              </a:r>
              <a:r>
                <a:rPr lang="en-US" dirty="0" smtClean="0">
                  <a:ln w="11430"/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>
                  <a:ln w="11430"/>
                  <a:latin typeface="NikoshBAN" panose="02000000000000000000" pitchFamily="2" charset="0"/>
                  <a:cs typeface="NikoshBAN" panose="02000000000000000000" pitchFamily="2" charset="0"/>
                </a:rPr>
                <a:t>তৈরি পানির</a:t>
              </a:r>
            </a:p>
          </p:txBody>
        </p:sp>
      </p:grpSp>
      <p:sp>
        <p:nvSpPr>
          <p:cNvPr id="32" name="Rectangle 31"/>
          <p:cNvSpPr/>
          <p:nvPr/>
        </p:nvSpPr>
        <p:spPr>
          <a:xfrm>
            <a:off x="831271" y="4370815"/>
            <a:ext cx="4067139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u="sng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বইয়ের সাথে সংযোগ স্থাপন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290526" y="5347191"/>
            <a:ext cx="694551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US" sz="2800" b="1" kern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 </a:t>
            </a:r>
            <a:r>
              <a:rPr lang="bn-BD" sz="2800" b="1" kern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 </a:t>
            </a:r>
            <a:r>
              <a:rPr lang="bn-BD" sz="2800" b="1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2800" b="1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23 নং </a:t>
            </a:r>
            <a:r>
              <a:rPr lang="en-US" sz="2800" b="1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পৃষ্ঠায় </a:t>
            </a:r>
            <a:r>
              <a:rPr lang="en-US" sz="2800" b="1" kern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 আছে আমরা একটু দেখি</a:t>
            </a:r>
          </a:p>
        </p:txBody>
      </p:sp>
    </p:spTree>
    <p:extLst>
      <p:ext uri="{BB962C8B-B14F-4D97-AF65-F5344CB8AC3E}">
        <p14:creationId xmlns="" xmlns:p14="http://schemas.microsoft.com/office/powerpoint/2010/main" val="3319219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  <p:bldP spid="32" grpId="0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312732" y="2300414"/>
            <a:ext cx="7401776" cy="2205929"/>
            <a:chOff x="1042554" y="2162614"/>
            <a:chExt cx="6709656" cy="2205929"/>
          </a:xfrm>
        </p:grpSpPr>
        <p:sp>
          <p:nvSpPr>
            <p:cNvPr id="4" name="TextBox 3"/>
            <p:cNvSpPr txBox="1"/>
            <p:nvPr/>
          </p:nvSpPr>
          <p:spPr>
            <a:xfrm>
              <a:off x="1042554" y="2162614"/>
              <a:ext cx="58430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571500" lvl="0" indent="-571500">
                <a:buFont typeface="Wingdings" panose="05000000000000000000" pitchFamily="2" charset="2"/>
                <a:buChar char="v"/>
              </a:pPr>
              <a:r>
                <a:rPr lang="en-US" sz="2800" b="1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পানির </a:t>
              </a:r>
              <a:r>
                <a:rPr lang="en-US" sz="2800" b="1" dirty="0" err="1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উৎসগুলোকে</a:t>
              </a:r>
              <a:r>
                <a:rPr lang="en-US" sz="2800" b="1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-------- ভাগে  ভাগ করা হয় । 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42555" y="3000089"/>
              <a:ext cx="67096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685800" lvl="0" indent="-685800">
                <a:buFont typeface="Wingdings" panose="05000000000000000000" pitchFamily="2" charset="2"/>
                <a:buChar char="v"/>
              </a:pPr>
              <a:r>
                <a:rPr lang="en-US" sz="2800" b="1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নদ-নদী, </a:t>
              </a:r>
              <a:r>
                <a:rPr lang="en-US" sz="2800" b="1" dirty="0" err="1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খাল-বিল</a:t>
              </a:r>
              <a:r>
                <a:rPr lang="en-US" sz="2800" b="1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ইত্যাদি</a:t>
              </a:r>
              <a:r>
                <a:rPr lang="en-US" sz="2800" b="1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পানির </a:t>
              </a:r>
              <a:r>
                <a:rPr lang="en-US" sz="2800" b="1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-------------উৎস ।</a:t>
              </a:r>
              <a:endParaRPr lang="en-US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42554" y="3845323"/>
              <a:ext cx="66970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685800" lvl="0" indent="-685800">
                <a:buFont typeface="Wingdings" panose="05000000000000000000" pitchFamily="2" charset="2"/>
                <a:buChar char="v"/>
              </a:pPr>
              <a:r>
                <a:rPr lang="en-US" sz="2800" b="1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পানির </a:t>
              </a:r>
              <a:r>
                <a:rPr lang="en-US" sz="2800" b="1" dirty="0" err="1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কল</a:t>
              </a:r>
              <a:r>
                <a:rPr lang="en-US" sz="2800" b="1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, নলকূপ পানির ------------------------- </a:t>
              </a:r>
              <a:r>
                <a:rPr lang="en-US" sz="2800" b="1" dirty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উৎস । </a:t>
              </a:r>
              <a:r>
                <a:rPr lang="en-US" sz="2800" b="1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565565" y="611972"/>
            <a:ext cx="2124299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dirty="0">
                <a:ln w="11430"/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360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59381" y="2023321"/>
            <a:ext cx="108159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endParaRPr lang="en-US" sz="28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69930" y="2853811"/>
            <a:ext cx="18730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3565" y="3745533"/>
            <a:ext cx="3241961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মানুষের তৈরি পানির</a:t>
            </a:r>
          </a:p>
        </p:txBody>
      </p:sp>
    </p:spTree>
    <p:extLst>
      <p:ext uri="{BB962C8B-B14F-4D97-AF65-F5344CB8AC3E}">
        <p14:creationId xmlns="" xmlns:p14="http://schemas.microsoft.com/office/powerpoint/2010/main" val="9182801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9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9504" y="1643147"/>
            <a:ext cx="7500859" cy="646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0">
                <a:schemeClr val="bg1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lvl="0" indent="-5715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36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পানির উৎস </a:t>
            </a:r>
            <a:r>
              <a:rPr lang="en-US" sz="3600" b="1" dirty="0" err="1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গুলোকে</a:t>
            </a:r>
            <a:r>
              <a:rPr lang="en-US" sz="36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ভাগে ভাগ করা যায় </a:t>
            </a:r>
            <a:r>
              <a:rPr lang="en-US" sz="36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95442" y="2880006"/>
            <a:ext cx="3703820" cy="646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0">
                <a:schemeClr val="bg1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 </a:t>
            </a:r>
            <a:endParaRPr lang="en-US" sz="36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73146" y="2902049"/>
            <a:ext cx="3533931" cy="646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0">
                <a:schemeClr val="bg1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94304" y="3803753"/>
            <a:ext cx="3718811" cy="646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0">
                <a:schemeClr val="bg1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b="1" dirty="0" err="1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তিন</a:t>
            </a:r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                     </a:t>
            </a:r>
            <a:endParaRPr lang="en-US" sz="36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00854" y="3892648"/>
            <a:ext cx="3533931" cy="646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0">
                <a:schemeClr val="bg1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6364" y="5030042"/>
            <a:ext cx="3990352" cy="58477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0">
                <a:schemeClr val="bg1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</a:t>
            </a:r>
            <a:r>
              <a:rPr lang="en-US" sz="32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bn-BD" sz="32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50781" y="2650706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"/>
              </a:rPr>
              <a:t>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0610" y="221673"/>
            <a:ext cx="213706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400" i="1" u="sng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en-US" sz="4400" i="1" u="sng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ূ</a:t>
            </a:r>
            <a:r>
              <a:rPr lang="bn-BD" sz="3600" i="1" u="sng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ল্যায়ন</a:t>
            </a:r>
            <a:r>
              <a:rPr lang="bn-BD" sz="2400" i="1" u="sng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2400" i="1" u="sng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68642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4715" y="788702"/>
            <a:ext cx="5864080" cy="646331"/>
          </a:xfrm>
          <a:prstGeom prst="rect">
            <a:avLst/>
          </a:prstGeom>
          <a:gradFill>
            <a:gsLst>
              <a:gs pos="8000">
                <a:srgbClr val="B2E7FA"/>
              </a:gs>
              <a:gs pos="0">
                <a:schemeClr val="bg1"/>
              </a:gs>
              <a:gs pos="95000">
                <a:srgbClr val="00B0F0"/>
              </a:gs>
            </a:gsLst>
            <a:lin ang="0" scaled="0"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 তৈরি</a:t>
            </a:r>
            <a:r>
              <a:rPr lang="en-US" sz="3600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উৎস ?</a:t>
            </a:r>
            <a:endParaRPr lang="en-US" sz="36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hlinkClick r:id="" action="ppaction://noaction">
              <a:snd r:embed="rId2" name="applause.wav"/>
            </a:hlinkClick>
          </p:cNvPr>
          <p:cNvSpPr txBox="1"/>
          <p:nvPr/>
        </p:nvSpPr>
        <p:spPr>
          <a:xfrm>
            <a:off x="1658133" y="2256551"/>
            <a:ext cx="3703820" cy="584775"/>
          </a:xfrm>
          <a:prstGeom prst="rect">
            <a:avLst/>
          </a:prstGeom>
          <a:gradFill>
            <a:gsLst>
              <a:gs pos="69000">
                <a:srgbClr val="00B0F0"/>
              </a:gs>
              <a:gs pos="0">
                <a:schemeClr val="bg1"/>
              </a:gs>
            </a:gsLst>
            <a:lin ang="0" scaled="0"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নলকূপ</a:t>
            </a:r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>
            <a:hlinkClick r:id="" action="ppaction://noaction">
              <a:snd r:embed="rId3" name="chimes.wav"/>
            </a:hlinkClick>
          </p:cNvPr>
          <p:cNvSpPr txBox="1"/>
          <p:nvPr/>
        </p:nvSpPr>
        <p:spPr>
          <a:xfrm>
            <a:off x="5908127" y="2292448"/>
            <a:ext cx="3533931" cy="584775"/>
          </a:xfrm>
          <a:prstGeom prst="rect">
            <a:avLst/>
          </a:prstGeom>
          <a:gradFill>
            <a:gsLst>
              <a:gs pos="69000">
                <a:srgbClr val="00B0F0"/>
              </a:gs>
              <a:gs pos="0">
                <a:schemeClr val="bg1"/>
              </a:gs>
            </a:gsLst>
            <a:lin ang="0" scaled="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নদী</a:t>
            </a:r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hlinkClick r:id="" action="ppaction://noaction">
              <a:snd r:embed="rId3" name="chimes.wav"/>
            </a:hlinkClick>
          </p:cNvPr>
          <p:cNvSpPr txBox="1"/>
          <p:nvPr/>
        </p:nvSpPr>
        <p:spPr>
          <a:xfrm>
            <a:off x="1629287" y="3360407"/>
            <a:ext cx="3718811" cy="584775"/>
          </a:xfrm>
          <a:prstGeom prst="rect">
            <a:avLst/>
          </a:prstGeom>
          <a:gradFill>
            <a:gsLst>
              <a:gs pos="69000">
                <a:srgbClr val="00B0F0"/>
              </a:gs>
              <a:gs pos="0">
                <a:schemeClr val="bg1"/>
              </a:gs>
            </a:gsLst>
            <a:lin ang="0" scaled="0"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b="1" dirty="0" err="1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সাগর</a:t>
            </a:r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>
            <a:hlinkClick r:id="" action="ppaction://noaction">
              <a:snd r:embed="rId3" name="chimes.wav"/>
            </a:hlinkClick>
          </p:cNvPr>
          <p:cNvSpPr txBox="1"/>
          <p:nvPr/>
        </p:nvSpPr>
        <p:spPr>
          <a:xfrm>
            <a:off x="5866563" y="3435447"/>
            <a:ext cx="3533931" cy="584775"/>
          </a:xfrm>
          <a:prstGeom prst="rect">
            <a:avLst/>
          </a:prstGeom>
          <a:gradFill>
            <a:gsLst>
              <a:gs pos="69000">
                <a:srgbClr val="00B0F0"/>
              </a:gs>
              <a:gs pos="0">
                <a:schemeClr val="bg1"/>
              </a:gs>
            </a:gsLst>
            <a:lin ang="0" scaled="0"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NikoshBAN" pitchFamily="2" charset="0"/>
              </a:rPr>
              <a:t>বৃষ্টির</a:t>
            </a:r>
            <a:r>
              <a:rPr lang="en-US" sz="32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NikoshBAN" pitchFamily="2" charset="0"/>
              </a:rPr>
              <a:t> পানি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55126" y="5292604"/>
            <a:ext cx="4066029" cy="584775"/>
          </a:xfrm>
          <a:prstGeom prst="rect">
            <a:avLst/>
          </a:prstGeom>
          <a:gradFill>
            <a:gsLst>
              <a:gs pos="100000">
                <a:srgbClr val="00B0F0"/>
              </a:gs>
              <a:gs pos="7000">
                <a:schemeClr val="bg1"/>
              </a:gs>
            </a:gsLst>
            <a:lin ang="0" scaled="0"/>
          </a:grad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</a:t>
            </a:r>
            <a:r>
              <a:rPr lang="en-US" sz="32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b="1" dirty="0" smtClean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নলকূপ</a:t>
            </a:r>
            <a:endParaRPr lang="en-US" sz="3200" b="1" dirty="0" smtClean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2799" y="2068815"/>
            <a:ext cx="76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"/>
              </a:rPr>
              <a:t>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38269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wfgtf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67199" y="757671"/>
            <a:ext cx="5721927" cy="32185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49237" y="4394310"/>
            <a:ext cx="9296400" cy="1785104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lvl="0" indent="-5715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3600" b="1" dirty="0" smtClean="0">
                <a:ln w="11430"/>
                <a:solidFill>
                  <a:srgbClr val="FF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2800" b="1" dirty="0" err="1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উৎসের</a:t>
            </a: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 </a:t>
            </a:r>
          </a:p>
          <a:p>
            <a:pPr marL="571500" lvl="0" indent="-5715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পানির উৎস </a:t>
            </a:r>
            <a:r>
              <a:rPr lang="en-US" sz="2800" b="1" dirty="0" err="1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গুলোকে</a:t>
            </a: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 </a:t>
            </a:r>
            <a:r>
              <a:rPr lang="en-US" sz="2800" b="1" dirty="0" err="1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</a:t>
            </a:r>
            <a:r>
              <a:rPr lang="bn-IN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গে</a:t>
            </a: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ভাগ করা </a:t>
            </a:r>
            <a:r>
              <a:rPr lang="en-US" sz="2800" b="1" dirty="0" err="1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r>
              <a:rPr lang="bn-IN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কী কী</a:t>
            </a:r>
            <a:r>
              <a:rPr lang="bn-BD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ভাগ করা হয়েছে তা লিখে আনবে।</a:t>
            </a:r>
            <a:r>
              <a:rPr lang="bn-IN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110" y="845127"/>
            <a:ext cx="2549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 </a:t>
            </a:r>
            <a:r>
              <a:rPr lang="bn-BD" sz="3200" b="1" i="1" u="sng" dirty="0" smtClean="0">
                <a:solidFill>
                  <a:srgbClr val="FF3399"/>
                </a:solidFill>
              </a:rPr>
              <a:t>বাড়ির কাজ</a:t>
            </a:r>
            <a:endParaRPr lang="en-US" sz="3200" b="1" i="1" u="sng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534657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TB1xKkoMVXXXXcFXFXXXXXXXXXX_!!0-item_p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254" y="533180"/>
            <a:ext cx="3275255" cy="18239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545" y="1458692"/>
            <a:ext cx="3275255" cy="18239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654" y="4093798"/>
            <a:ext cx="3275255" cy="18239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018" y="990380"/>
            <a:ext cx="3275255" cy="18239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907" y="4093798"/>
            <a:ext cx="3275255" cy="18239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56871" y="274924"/>
            <a:ext cx="41108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blipFill dpi="0" rotWithShape="1">
                  <a:blip r:embed="rId4">
                    <a:extLst>
                      <a:ext uri="{28A0092B-C50C-407E-A947-70E740481C1C}">
                        <a14:useLocalDpi xmlns=""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b="1" dirty="0">
              <a:ln w="18000">
                <a:solidFill>
                  <a:srgbClr val="FF0000"/>
                </a:solidFill>
                <a:prstDash val="solid"/>
                <a:miter lim="800000"/>
              </a:ln>
              <a:blipFill dpi="0" rotWithShape="1">
                <a:blip r:embed="rId4">
                  <a:extLs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60666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67F96A-C2ED-4D5B-8EFB-A18C6982D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TS103431377(1)</Template>
  <TotalTime>0</TotalTime>
  <Words>313</Words>
  <Application>Microsoft Office PowerPoint</Application>
  <PresentationFormat>Custom</PresentationFormat>
  <Paragraphs>72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6_Office Theme</vt:lpstr>
      <vt:lpstr>7_Office Theme</vt:lpstr>
      <vt:lpstr>Equity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2014-04-16T04:04:54Z</dcterms:created>
  <dcterms:modified xsi:type="dcterms:W3CDTF">2019-10-28T13:41:40Z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TC034313779991</vt:lpwstr>
  </property>
</Properties>
</file>