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76" r:id="rId3"/>
    <p:sldId id="274" r:id="rId4"/>
    <p:sldId id="266" r:id="rId5"/>
    <p:sldId id="267" r:id="rId6"/>
    <p:sldId id="268" r:id="rId7"/>
    <p:sldId id="269" r:id="rId8"/>
    <p:sldId id="273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70" r:id="rId17"/>
    <p:sldId id="271" r:id="rId18"/>
    <p:sldId id="275" r:id="rId19"/>
    <p:sldId id="272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0B04-CA9B-4CEE-B38F-7A4169F47575}" type="datetimeFigureOut">
              <a:rPr lang="en-US" smtClean="0"/>
              <a:pPr/>
              <a:t>02-Mar-19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4884C-B060-46EB-A350-D8B1BBC18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0B04-CA9B-4CEE-B38F-7A4169F47575}" type="datetimeFigureOut">
              <a:rPr lang="en-US" smtClean="0"/>
              <a:pPr/>
              <a:t>02-Mar-19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4884C-B060-46EB-A350-D8B1BBC18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0B04-CA9B-4CEE-B38F-7A4169F47575}" type="datetimeFigureOut">
              <a:rPr lang="en-US" smtClean="0"/>
              <a:pPr/>
              <a:t>02-Mar-19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4884C-B060-46EB-A350-D8B1BBC18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0B04-CA9B-4CEE-B38F-7A4169F47575}" type="datetimeFigureOut">
              <a:rPr lang="en-US" smtClean="0"/>
              <a:pPr/>
              <a:t>02-Mar-19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4884C-B060-46EB-A350-D8B1BBC18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0B04-CA9B-4CEE-B38F-7A4169F47575}" type="datetimeFigureOut">
              <a:rPr lang="en-US" smtClean="0"/>
              <a:pPr/>
              <a:t>02-Mar-19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4884C-B060-46EB-A350-D8B1BBC18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0B04-CA9B-4CEE-B38F-7A4169F47575}" type="datetimeFigureOut">
              <a:rPr lang="en-US" smtClean="0"/>
              <a:pPr/>
              <a:t>02-Mar-19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4884C-B060-46EB-A350-D8B1BBC18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0B04-CA9B-4CEE-B38F-7A4169F47575}" type="datetimeFigureOut">
              <a:rPr lang="en-US" smtClean="0"/>
              <a:pPr/>
              <a:t>02-Mar-19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4884C-B060-46EB-A350-D8B1BBC18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0B04-CA9B-4CEE-B38F-7A4169F47575}" type="datetimeFigureOut">
              <a:rPr lang="en-US" smtClean="0"/>
              <a:pPr/>
              <a:t>02-Mar-19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4884C-B060-46EB-A350-D8B1BBC18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0B04-CA9B-4CEE-B38F-7A4169F47575}" type="datetimeFigureOut">
              <a:rPr lang="en-US" smtClean="0"/>
              <a:pPr/>
              <a:t>02-Mar-19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4884C-B060-46EB-A350-D8B1BBC18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0B04-CA9B-4CEE-B38F-7A4169F47575}" type="datetimeFigureOut">
              <a:rPr lang="en-US" smtClean="0"/>
              <a:pPr/>
              <a:t>02-Mar-19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4884C-B060-46EB-A350-D8B1BBC18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0B04-CA9B-4CEE-B38F-7A4169F47575}" type="datetimeFigureOut">
              <a:rPr lang="en-US" smtClean="0"/>
              <a:pPr/>
              <a:t>02-Mar-19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4884C-B060-46EB-A350-D8B1BBC18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A0B04-CA9B-4CEE-B38F-7A4169F47575}" type="datetimeFigureOut">
              <a:rPr lang="en-US" smtClean="0"/>
              <a:pPr/>
              <a:t>02-Mar-19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D4884C-B060-46EB-A350-D8B1BBC18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ower-Wallpaper-flowers-249402_1024_76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524000"/>
            <a:ext cx="6477000" cy="4419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0" y="457200"/>
            <a:ext cx="845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65143" y="3626230"/>
            <a:ext cx="4886325" cy="2048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713" dirty="0" err="1">
                <a:latin typeface="SutonnyMJ" pitchFamily="2" charset="0"/>
                <a:cs typeface="SutonnyMJ" pitchFamily="2" charset="0"/>
              </a:rPr>
              <a:t>Aveyj</a:t>
            </a:r>
            <a:r>
              <a:rPr lang="en-US" sz="3713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713" dirty="0" err="1">
                <a:latin typeface="SutonnyMJ" pitchFamily="2" charset="0"/>
                <a:cs typeface="SutonnyMJ" pitchFamily="2" charset="0"/>
              </a:rPr>
              <a:t>Kvjvg</a:t>
            </a:r>
            <a:r>
              <a:rPr lang="en-US" sz="3713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713" dirty="0" err="1">
                <a:latin typeface="SutonnyMJ" pitchFamily="2" charset="0"/>
                <a:cs typeface="SutonnyMJ" pitchFamily="2" charset="0"/>
              </a:rPr>
              <a:t>AvRv</a:t>
            </a:r>
            <a:r>
              <a:rPr lang="en-US" sz="3713" dirty="0">
                <a:latin typeface="SutonnyMJ" pitchFamily="2" charset="0"/>
                <a:cs typeface="SutonnyMJ" pitchFamily="2" charset="0"/>
              </a:rPr>
              <a:t>` </a:t>
            </a:r>
            <a:r>
              <a:rPr lang="en-US" sz="3713" dirty="0" err="1">
                <a:latin typeface="SutonnyMJ" pitchFamily="2" charset="0"/>
                <a:cs typeface="SutonnyMJ" pitchFamily="2" charset="0"/>
              </a:rPr>
              <a:t>iæ‡ej</a:t>
            </a:r>
            <a:r>
              <a:rPr lang="en-US" sz="3713" dirty="0">
                <a:latin typeface="SutonnyMJ" pitchFamily="2" charset="0"/>
                <a:cs typeface="SutonnyMJ" pitchFamily="2" charset="0"/>
              </a:rPr>
              <a:t>,</a:t>
            </a:r>
            <a:endParaRPr lang="bn-BD" sz="3713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dirty="0"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pPr algn="ctr"/>
            <a:r>
              <a:rPr lang="en-US" sz="2700" dirty="0" err="1">
                <a:latin typeface="SutonnyMJ" pitchFamily="2" charset="0"/>
                <a:cs typeface="SutonnyMJ" pitchFamily="2" charset="0"/>
              </a:rPr>
              <a:t>knx</a:t>
            </a:r>
            <a:r>
              <a:rPr lang="en-US" sz="2700" dirty="0">
                <a:latin typeface="SutonnyMJ" pitchFamily="2" charset="0"/>
                <a:cs typeface="SutonnyMJ" pitchFamily="2" charset="0"/>
              </a:rPr>
              <a:t>` </a:t>
            </a:r>
            <a:r>
              <a:rPr lang="en-US" sz="2700" dirty="0" err="1">
                <a:latin typeface="SutonnyMJ" pitchFamily="2" charset="0"/>
                <a:cs typeface="SutonnyMJ" pitchFamily="2" charset="0"/>
              </a:rPr>
              <a:t>AvjvDwÏb</a:t>
            </a:r>
            <a:r>
              <a:rPr lang="en-US" sz="2700" dirty="0">
                <a:latin typeface="SutonnyMJ" pitchFamily="2" charset="0"/>
                <a:cs typeface="SutonnyMJ" pitchFamily="2" charset="0"/>
              </a:rPr>
              <a:t> D”P we`¨</a:t>
            </a:r>
            <a:r>
              <a:rPr lang="en-US" sz="2700" dirty="0" err="1">
                <a:latin typeface="SutonnyMJ" pitchFamily="2" charset="0"/>
                <a:cs typeface="SutonnyMJ" pitchFamily="2" charset="0"/>
              </a:rPr>
              <a:t>vjq</a:t>
            </a:r>
            <a:r>
              <a:rPr lang="en-US" sz="27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2700" dirty="0" err="1">
                <a:latin typeface="SutonnyMJ" pitchFamily="2" charset="0"/>
                <a:cs typeface="SutonnyMJ" pitchFamily="2" charset="0"/>
              </a:rPr>
              <a:t>wgR©vcyi</a:t>
            </a:r>
            <a:r>
              <a:rPr lang="en-US" sz="27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2700" dirty="0" err="1">
                <a:latin typeface="SutonnyMJ" pitchFamily="2" charset="0"/>
                <a:cs typeface="SutonnyMJ" pitchFamily="2" charset="0"/>
              </a:rPr>
              <a:t>cvKzw</a:t>
            </a:r>
            <a:r>
              <a:rPr lang="en-US" sz="2700" dirty="0">
                <a:latin typeface="SutonnyMJ" pitchFamily="2" charset="0"/>
                <a:cs typeface="SutonnyMJ" pitchFamily="2" charset="0"/>
              </a:rPr>
              <a:t>›`qv, </a:t>
            </a:r>
            <a:r>
              <a:rPr lang="en-US" sz="2700" dirty="0" err="1">
                <a:latin typeface="SutonnyMJ" pitchFamily="2" charset="0"/>
                <a:cs typeface="SutonnyMJ" pitchFamily="2" charset="0"/>
              </a:rPr>
              <a:t>wK‡kviMÄ</a:t>
            </a:r>
            <a:r>
              <a:rPr lang="en-US" sz="2700" dirty="0">
                <a:latin typeface="SutonnyMJ" pitchFamily="2" charset="0"/>
                <a:cs typeface="SutonnyMJ" pitchFamily="2" charset="0"/>
              </a:rPr>
              <a:t>| </a:t>
            </a:r>
          </a:p>
          <a:p>
            <a:pPr algn="ctr"/>
            <a:endParaRPr lang="bn-BD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950" y="1628776"/>
            <a:ext cx="1928813" cy="183806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343150" y="1113111"/>
            <a:ext cx="3429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শিক্ষক পরিচিতি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3914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5800"/>
            <a:ext cx="91440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atin typeface="NikoshBAN" pitchFamily="2" charset="0"/>
                <a:cs typeface="NikoshBAN" pitchFamily="2" charset="0"/>
              </a:rPr>
              <a:t>৬ষ্ঠ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শেণি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উপাত্ত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৮ম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অধ্যায়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2504"/>
            <a:ext cx="9144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শিখবে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</a:p>
          <a:p>
            <a:pPr marL="742950" indent="-742950" algn="just">
              <a:buAutoNum type="arabicPeriod"/>
            </a:pPr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গ্রাফ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/</a:t>
            </a:r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রেখাচিত্র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742950" indent="-742950" algn="just"/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২. </a:t>
            </a:r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উপাত্ত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742950" indent="-742950" algn="just"/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৩. </a:t>
            </a:r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মধ্যক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প্রচুরক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arseBlack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28600"/>
            <a:ext cx="3657600" cy="2667000"/>
          </a:xfrm>
          <a:prstGeom prst="rect">
            <a:avLst/>
          </a:prstGeom>
        </p:spPr>
      </p:pic>
      <p:pic>
        <p:nvPicPr>
          <p:cNvPr id="3" name="Picture 2" descr="informatio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200" y="533400"/>
            <a:ext cx="4191000" cy="2368550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285736" y="1600152"/>
            <a:ext cx="8382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গ্রাফ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বুক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876800" y="2133600"/>
            <a:ext cx="137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তথ্য</a:t>
            </a:r>
            <a:endParaRPr lang="en-US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0" y="5068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উপরের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তথ্যগুলো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উপাত্ত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নির্দেশ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09600" y="3248016"/>
            <a:ext cx="8229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৬ষ্ঠ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গণিতে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প্রাপ্ত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নম্বর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 ৯০,80,75,70,৫০,৪৫,৪০,৩৫,90,8৫,75,70,৫৫,৪৫,৪৫,৩৫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sndAc>
      <p:stSnd>
        <p:snd r:embed="rId2" name="coi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1" grpId="0"/>
      <p:bldP spid="5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729153_ori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28" y="595312"/>
            <a:ext cx="1524000" cy="1447800"/>
          </a:xfrm>
          <a:prstGeom prst="rect">
            <a:avLst/>
          </a:prstGeom>
        </p:spPr>
      </p:pic>
      <p:pic>
        <p:nvPicPr>
          <p:cNvPr id="3" name="Picture 2" descr="c1f913be0c1a51ad02694c83a05604c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62368" y="566736"/>
            <a:ext cx="1447800" cy="1371600"/>
          </a:xfrm>
          <a:prstGeom prst="rect">
            <a:avLst/>
          </a:prstGeom>
        </p:spPr>
      </p:pic>
      <p:pic>
        <p:nvPicPr>
          <p:cNvPr id="4" name="Picture 3" descr="Ball-UEFA-FINAL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8272" y="566736"/>
            <a:ext cx="1524000" cy="1371600"/>
          </a:xfrm>
          <a:prstGeom prst="rect">
            <a:avLst/>
          </a:prstGeom>
        </p:spPr>
      </p:pic>
      <p:pic>
        <p:nvPicPr>
          <p:cNvPr id="5" name="Picture 4" descr="free-beach-clipart-pT5eeopG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5521" y="3314704"/>
            <a:ext cx="1371599" cy="1295400"/>
          </a:xfrm>
          <a:prstGeom prst="rect">
            <a:avLst/>
          </a:prstGeom>
        </p:spPr>
      </p:pic>
      <p:pic>
        <p:nvPicPr>
          <p:cNvPr id="6" name="Picture 5" descr="c1f913be0c1a51ad02694c83a05604c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0" y="3271832"/>
            <a:ext cx="1524000" cy="1447800"/>
          </a:xfrm>
          <a:prstGeom prst="rect">
            <a:avLst/>
          </a:prstGeom>
        </p:spPr>
      </p:pic>
      <p:pic>
        <p:nvPicPr>
          <p:cNvPr id="7" name="Picture 6" descr="Ball-UEFA-FINAL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68" y="3157536"/>
            <a:ext cx="1524000" cy="1447800"/>
          </a:xfrm>
          <a:prstGeom prst="rect">
            <a:avLst/>
          </a:prstGeom>
        </p:spPr>
      </p:pic>
      <p:pic>
        <p:nvPicPr>
          <p:cNvPr id="8" name="Picture 7" descr="ball-0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781424" y="1890712"/>
            <a:ext cx="1447800" cy="1371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4574132"/>
            <a:ext cx="8458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বিজোড়ের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-</a:t>
            </a: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		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সংখ্যাগুলোর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+১</a:t>
            </a:r>
          </a:p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মধ্যক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=</a:t>
            </a: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		         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২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2037358" y="5715000"/>
            <a:ext cx="5715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9" presetClass="path" presetSubtype="0" repeatCount="indefinite" accel="50000" decel="5000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66667E-6 -4.44444E-6 L 0.12396 -0.34236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00" y="-17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sketball_PNG109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533399"/>
            <a:ext cx="1904999" cy="1828801"/>
          </a:xfrm>
          <a:prstGeom prst="rect">
            <a:avLst/>
          </a:prstGeom>
        </p:spPr>
      </p:pic>
      <p:pic>
        <p:nvPicPr>
          <p:cNvPr id="3" name="Picture 2" descr="digital_painting_of_a_marble_ball__by_laziee2ann-d7oluh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1" y="377297"/>
            <a:ext cx="2438399" cy="1984903"/>
          </a:xfrm>
          <a:prstGeom prst="rect">
            <a:avLst/>
          </a:prstGeom>
        </p:spPr>
      </p:pic>
      <p:pic>
        <p:nvPicPr>
          <p:cNvPr id="4" name="Picture 3" descr="6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43400" y="490521"/>
            <a:ext cx="1752600" cy="1524000"/>
          </a:xfrm>
          <a:prstGeom prst="rect">
            <a:avLst/>
          </a:prstGeom>
        </p:spPr>
      </p:pic>
      <p:pic>
        <p:nvPicPr>
          <p:cNvPr id="5" name="Picture 4" descr="basketball_PNG109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2166921"/>
            <a:ext cx="2209800" cy="1981201"/>
          </a:xfrm>
          <a:prstGeom prst="rect">
            <a:avLst/>
          </a:prstGeom>
        </p:spPr>
      </p:pic>
      <p:pic>
        <p:nvPicPr>
          <p:cNvPr id="6" name="Picture 5" descr="basketball_PNG109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166921"/>
            <a:ext cx="2209800" cy="1981201"/>
          </a:xfrm>
          <a:prstGeom prst="rect">
            <a:avLst/>
          </a:prstGeom>
        </p:spPr>
      </p:pic>
      <p:pic>
        <p:nvPicPr>
          <p:cNvPr id="7" name="Picture 6" descr="basketball_PNG109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80999"/>
            <a:ext cx="2209800" cy="1981201"/>
          </a:xfrm>
          <a:prstGeom prst="rect">
            <a:avLst/>
          </a:prstGeom>
        </p:spPr>
      </p:pic>
      <p:pic>
        <p:nvPicPr>
          <p:cNvPr id="8" name="Picture 7" descr="6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5800" y="457200"/>
            <a:ext cx="1876432" cy="1524000"/>
          </a:xfrm>
          <a:prstGeom prst="rect">
            <a:avLst/>
          </a:prstGeom>
        </p:spPr>
      </p:pic>
      <p:pic>
        <p:nvPicPr>
          <p:cNvPr id="9" name="Picture 8" descr="6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00800" y="2243121"/>
            <a:ext cx="1752600" cy="1524000"/>
          </a:xfrm>
          <a:prstGeom prst="rect">
            <a:avLst/>
          </a:prstGeom>
        </p:spPr>
      </p:pic>
      <p:pic>
        <p:nvPicPr>
          <p:cNvPr id="10" name="Picture 9" descr="6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8200" y="2243121"/>
            <a:ext cx="1752600" cy="1524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" y="3997853"/>
            <a:ext cx="84582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জোড়ের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-</a:t>
            </a: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		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সংখ্যাগুলোর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		          ২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ভাগ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ফল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পাবো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সেটা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পরের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পদের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যোগফল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ভাগ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২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ভাগ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করলে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জোড়ের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মধ্যক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1905000" y="4724400"/>
            <a:ext cx="2590800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90600"/>
            <a:ext cx="9144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পাঠ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9600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উপাত্ত</a:t>
            </a:r>
            <a:r>
              <a:rPr lang="en-US" sz="9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rot="5400000">
            <a:off x="-1600220" y="3086100"/>
            <a:ext cx="54102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104880" y="381000"/>
            <a:ext cx="74676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104880" y="5791200"/>
            <a:ext cx="74676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>
            <a:off x="5012512" y="3069432"/>
            <a:ext cx="5410200" cy="3333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104880" y="1295400"/>
            <a:ext cx="746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1119168" y="1447800"/>
            <a:ext cx="745331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1104880" y="1600200"/>
            <a:ext cx="746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1085824" y="1752600"/>
            <a:ext cx="748665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104880" y="2057400"/>
            <a:ext cx="746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1104880" y="2209800"/>
            <a:ext cx="746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1104880" y="2362200"/>
            <a:ext cx="746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1104880" y="2514600"/>
            <a:ext cx="746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1104880" y="2667000"/>
            <a:ext cx="74676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1104880" y="2819400"/>
            <a:ext cx="746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104880" y="2971800"/>
            <a:ext cx="746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104880" y="3124200"/>
            <a:ext cx="746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1104880" y="3276600"/>
            <a:ext cx="746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1104880" y="3429000"/>
            <a:ext cx="74676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1104880" y="3581400"/>
            <a:ext cx="746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1104880" y="3733800"/>
            <a:ext cx="746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1104880" y="3886200"/>
            <a:ext cx="740570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1104880" y="4038600"/>
            <a:ext cx="740570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1104880" y="4191000"/>
            <a:ext cx="74676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1104880" y="4343400"/>
            <a:ext cx="746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1104880" y="4495800"/>
            <a:ext cx="746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1104880" y="4648200"/>
            <a:ext cx="746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1104880" y="4800600"/>
            <a:ext cx="746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1104880" y="4953000"/>
            <a:ext cx="74676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1104880" y="5105400"/>
            <a:ext cx="746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1104880" y="5257800"/>
            <a:ext cx="746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1104880" y="5410200"/>
            <a:ext cx="7467600" cy="285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1104880" y="5634040"/>
            <a:ext cx="7467600" cy="47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1090592" y="519112"/>
            <a:ext cx="7481888" cy="142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1104880" y="714376"/>
            <a:ext cx="7467600" cy="333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1104880" y="823912"/>
            <a:ext cx="7467600" cy="142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1104880" y="976312"/>
            <a:ext cx="7467600" cy="142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1104880" y="1143000"/>
            <a:ext cx="74676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rot="5400000">
            <a:off x="-1489890" y="3086100"/>
            <a:ext cx="54094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1104880" y="595312"/>
            <a:ext cx="7467600" cy="142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rot="5400000">
            <a:off x="-1347010" y="3086100"/>
            <a:ext cx="5410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 rot="5400000">
            <a:off x="-1185090" y="3085306"/>
            <a:ext cx="54094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 rot="5400000">
            <a:off x="-1032690" y="3085306"/>
            <a:ext cx="54094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rot="5400000">
            <a:off x="-880290" y="3085306"/>
            <a:ext cx="5409406" cy="7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rot="5400000">
            <a:off x="-727890" y="3085306"/>
            <a:ext cx="54094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 rot="5400000">
            <a:off x="-575490" y="3085306"/>
            <a:ext cx="54094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rot="5400000">
            <a:off x="-423090" y="3085306"/>
            <a:ext cx="54094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 rot="5400000">
            <a:off x="-270690" y="3085306"/>
            <a:ext cx="54094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 rot="5400000">
            <a:off x="-118290" y="3085306"/>
            <a:ext cx="5409406" cy="7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 rot="5400000">
            <a:off x="34110" y="3085306"/>
            <a:ext cx="54094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 rot="5400000">
            <a:off x="186510" y="3086100"/>
            <a:ext cx="54094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rot="5400000">
            <a:off x="338910" y="3085306"/>
            <a:ext cx="54094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rot="5400000">
            <a:off x="491310" y="3085306"/>
            <a:ext cx="54094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 rot="5400000">
            <a:off x="643710" y="3085306"/>
            <a:ext cx="5409406" cy="7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 rot="5400000">
            <a:off x="796110" y="3085306"/>
            <a:ext cx="54094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 rot="5400000">
            <a:off x="948510" y="3085306"/>
            <a:ext cx="54094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rot="5400000">
            <a:off x="1100910" y="3085306"/>
            <a:ext cx="54094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rot="5400000">
            <a:off x="1253310" y="3085306"/>
            <a:ext cx="54094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 rot="5400000">
            <a:off x="1405710" y="3085306"/>
            <a:ext cx="5409406" cy="7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 rot="5400000">
            <a:off x="1558110" y="3086100"/>
            <a:ext cx="54094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rot="5400000">
            <a:off x="1710510" y="3085306"/>
            <a:ext cx="54094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 rot="5400000">
            <a:off x="1862910" y="3085306"/>
            <a:ext cx="54094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 rot="5400000">
            <a:off x="2015310" y="3085306"/>
            <a:ext cx="54094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rot="5400000">
            <a:off x="2167710" y="3085306"/>
            <a:ext cx="5409406" cy="7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 rot="5400000">
            <a:off x="2320110" y="3086100"/>
            <a:ext cx="54094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 rot="5400000">
            <a:off x="2472510" y="3085306"/>
            <a:ext cx="54094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rot="5400000">
            <a:off x="2624910" y="3085306"/>
            <a:ext cx="54094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 rot="5400000">
            <a:off x="2777310" y="3085306"/>
            <a:ext cx="54094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 rot="5400000">
            <a:off x="2929710" y="3085306"/>
            <a:ext cx="5409406" cy="7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 rot="5400000">
            <a:off x="3082110" y="3086100"/>
            <a:ext cx="54094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 rot="5400000">
            <a:off x="3234510" y="3085306"/>
            <a:ext cx="54094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 rot="5400000">
            <a:off x="3386910" y="3085306"/>
            <a:ext cx="54094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/>
          <p:nvPr/>
        </p:nvCxnSpPr>
        <p:spPr>
          <a:xfrm rot="5400000">
            <a:off x="3539310" y="3085306"/>
            <a:ext cx="54094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 rot="5400000">
            <a:off x="3677422" y="3085306"/>
            <a:ext cx="5409406" cy="7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 rot="5400000">
            <a:off x="3844110" y="3085306"/>
            <a:ext cx="54094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/>
          <p:nvPr/>
        </p:nvCxnSpPr>
        <p:spPr>
          <a:xfrm rot="5400000">
            <a:off x="3996510" y="3085306"/>
            <a:ext cx="54094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 rot="5400000">
            <a:off x="4148910" y="3085306"/>
            <a:ext cx="54094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/>
          <p:nvPr/>
        </p:nvCxnSpPr>
        <p:spPr>
          <a:xfrm rot="5400000">
            <a:off x="4301310" y="3085306"/>
            <a:ext cx="54094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>
          <a:xfrm rot="5400000">
            <a:off x="4453710" y="3085306"/>
            <a:ext cx="5409406" cy="7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 rot="5400000">
            <a:off x="4606110" y="3085306"/>
            <a:ext cx="54094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/>
          <p:nvPr/>
        </p:nvCxnSpPr>
        <p:spPr>
          <a:xfrm rot="5400000">
            <a:off x="4758510" y="3085306"/>
            <a:ext cx="54094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 rot="5400000">
            <a:off x="4910910" y="3085306"/>
            <a:ext cx="54094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/>
          <p:nvPr/>
        </p:nvCxnSpPr>
        <p:spPr>
          <a:xfrm flipV="1">
            <a:off x="1085832" y="1905000"/>
            <a:ext cx="7486648" cy="142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Oval 132"/>
          <p:cNvSpPr/>
          <p:nvPr/>
        </p:nvSpPr>
        <p:spPr>
          <a:xfrm>
            <a:off x="1728768" y="4419600"/>
            <a:ext cx="214312" cy="138112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2476480" y="3810000"/>
            <a:ext cx="257176" cy="152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Oval 134"/>
          <p:cNvSpPr/>
          <p:nvPr/>
        </p:nvSpPr>
        <p:spPr>
          <a:xfrm>
            <a:off x="3238480" y="5638800"/>
            <a:ext cx="228600" cy="152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Oval 135"/>
          <p:cNvSpPr/>
          <p:nvPr/>
        </p:nvSpPr>
        <p:spPr>
          <a:xfrm>
            <a:off x="4000480" y="3200400"/>
            <a:ext cx="228600" cy="152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4762480" y="2590800"/>
            <a:ext cx="228600" cy="152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5553056" y="1033464"/>
            <a:ext cx="152400" cy="152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286480" y="4419600"/>
            <a:ext cx="228600" cy="152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7048480" y="4724400"/>
            <a:ext cx="228600" cy="152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7658080" y="3505200"/>
            <a:ext cx="152400" cy="121919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TextBox 141"/>
          <p:cNvSpPr txBox="1"/>
          <p:nvPr/>
        </p:nvSpPr>
        <p:spPr>
          <a:xfrm>
            <a:off x="1028680" y="5879068"/>
            <a:ext cx="771050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         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১ম       ২য়         ৩য়        ৪র্থ         ৫ম        ৬ষ্ঠ        ৭ম        ৮ম      ৯ম       ১০ম </a:t>
            </a:r>
            <a:endParaRPr lang="en-US" sz="1600" dirty="0" smtClean="0">
              <a:latin typeface="NikoshBAN" pitchFamily="2" charset="0"/>
              <a:cs typeface="NikoshBAN" pitchFamily="2" charset="0"/>
            </a:endParaRPr>
          </a:p>
          <a:p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44" name="Straight Connector 143"/>
          <p:cNvCxnSpPr/>
          <p:nvPr/>
        </p:nvCxnSpPr>
        <p:spPr>
          <a:xfrm flipV="1">
            <a:off x="1864067" y="3805240"/>
            <a:ext cx="736237" cy="67033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rot="5400000" flipH="1">
            <a:off x="2016900" y="4398168"/>
            <a:ext cx="1981200" cy="74771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>
            <a:stCxn id="135" idx="0"/>
            <a:endCxn id="136" idx="4"/>
          </p:cNvCxnSpPr>
          <p:nvPr/>
        </p:nvCxnSpPr>
        <p:spPr>
          <a:xfrm rot="5400000" flipH="1" flipV="1">
            <a:off x="2590780" y="4114800"/>
            <a:ext cx="2286000" cy="762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/>
          <p:cNvCxnSpPr>
            <a:stCxn id="136" idx="4"/>
            <a:endCxn id="137" idx="0"/>
          </p:cNvCxnSpPr>
          <p:nvPr/>
        </p:nvCxnSpPr>
        <p:spPr>
          <a:xfrm rot="5400000" flipH="1" flipV="1">
            <a:off x="4114780" y="2590800"/>
            <a:ext cx="762000" cy="762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rot="5400000" flipH="1" flipV="1">
            <a:off x="4538432" y="1482700"/>
            <a:ext cx="1449572" cy="72553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Connector 169"/>
          <p:cNvCxnSpPr>
            <a:stCxn id="139" idx="0"/>
          </p:cNvCxnSpPr>
          <p:nvPr/>
        </p:nvCxnSpPr>
        <p:spPr>
          <a:xfrm rot="16200000" flipV="1">
            <a:off x="4286230" y="2305050"/>
            <a:ext cx="3429000" cy="8001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/>
          <p:cNvCxnSpPr/>
          <p:nvPr/>
        </p:nvCxnSpPr>
        <p:spPr>
          <a:xfrm rot="5400000" flipH="1">
            <a:off x="6631618" y="4271074"/>
            <a:ext cx="333376" cy="80486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/>
          <p:cNvCxnSpPr/>
          <p:nvPr/>
        </p:nvCxnSpPr>
        <p:spPr>
          <a:xfrm rot="5400000" flipH="1" flipV="1">
            <a:off x="6846683" y="3966886"/>
            <a:ext cx="1227363" cy="49067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TextBox 183"/>
          <p:cNvSpPr txBox="1"/>
          <p:nvPr/>
        </p:nvSpPr>
        <p:spPr>
          <a:xfrm>
            <a:off x="952480" y="6400800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ওভার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86" name="Straight Arrow Connector 185"/>
          <p:cNvCxnSpPr/>
          <p:nvPr/>
        </p:nvCxnSpPr>
        <p:spPr>
          <a:xfrm>
            <a:off x="2492168" y="6580901"/>
            <a:ext cx="54102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TextBox 186"/>
          <p:cNvSpPr txBox="1"/>
          <p:nvPr/>
        </p:nvSpPr>
        <p:spPr>
          <a:xfrm>
            <a:off x="266680" y="609600"/>
            <a:ext cx="6096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রান</a:t>
            </a:r>
            <a:endParaRPr lang="en-US" dirty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89" name="Straight Arrow Connector 188"/>
          <p:cNvCxnSpPr/>
          <p:nvPr/>
        </p:nvCxnSpPr>
        <p:spPr>
          <a:xfrm rot="5400000" flipH="1" flipV="1">
            <a:off x="-1181120" y="2438400"/>
            <a:ext cx="33528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TextBox 189"/>
          <p:cNvSpPr txBox="1"/>
          <p:nvPr/>
        </p:nvSpPr>
        <p:spPr>
          <a:xfrm>
            <a:off x="600056" y="98584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NikoshBAN" pitchFamily="2" charset="0"/>
                <a:cs typeface="NikoshBAN" pitchFamily="2" charset="0"/>
              </a:rPr>
              <a:t>১৫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800088" y="228600"/>
            <a:ext cx="304792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131" name="TextBox 130"/>
          <p:cNvSpPr txBox="1"/>
          <p:nvPr/>
        </p:nvSpPr>
        <p:spPr>
          <a:xfrm>
            <a:off x="8491536" y="5648320"/>
            <a:ext cx="381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cxnSp>
        <p:nvCxnSpPr>
          <p:cNvPr id="162" name="Straight Connector 161"/>
          <p:cNvCxnSpPr/>
          <p:nvPr/>
        </p:nvCxnSpPr>
        <p:spPr>
          <a:xfrm rot="5400000">
            <a:off x="5809434" y="3085306"/>
            <a:ext cx="54102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Connector 202"/>
          <p:cNvCxnSpPr/>
          <p:nvPr/>
        </p:nvCxnSpPr>
        <p:spPr>
          <a:xfrm rot="5400000">
            <a:off x="5119684" y="3086100"/>
            <a:ext cx="5410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Connector 203"/>
          <p:cNvCxnSpPr/>
          <p:nvPr/>
        </p:nvCxnSpPr>
        <p:spPr>
          <a:xfrm rot="5400000">
            <a:off x="5272084" y="3085306"/>
            <a:ext cx="5410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204"/>
          <p:cNvCxnSpPr/>
          <p:nvPr/>
        </p:nvCxnSpPr>
        <p:spPr>
          <a:xfrm rot="5400000">
            <a:off x="5424484" y="3085306"/>
            <a:ext cx="5410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Straight Connector 205"/>
          <p:cNvCxnSpPr/>
          <p:nvPr/>
        </p:nvCxnSpPr>
        <p:spPr>
          <a:xfrm rot="5400000">
            <a:off x="5576884" y="3085306"/>
            <a:ext cx="5410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Connector 206"/>
          <p:cNvCxnSpPr/>
          <p:nvPr/>
        </p:nvCxnSpPr>
        <p:spPr>
          <a:xfrm rot="5400000">
            <a:off x="5729284" y="3085306"/>
            <a:ext cx="5410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0" name="Oval 209"/>
          <p:cNvSpPr/>
          <p:nvPr/>
        </p:nvSpPr>
        <p:spPr>
          <a:xfrm>
            <a:off x="8281984" y="4419600"/>
            <a:ext cx="228600" cy="152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4" name="Straight Connector 213"/>
          <p:cNvCxnSpPr/>
          <p:nvPr/>
        </p:nvCxnSpPr>
        <p:spPr>
          <a:xfrm rot="16200000" flipH="1">
            <a:off x="7622370" y="3674262"/>
            <a:ext cx="914400" cy="6620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Box 144"/>
          <p:cNvSpPr txBox="1"/>
          <p:nvPr/>
        </p:nvSpPr>
        <p:spPr>
          <a:xfrm>
            <a:off x="0" y="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১৬।</a:t>
            </a:r>
            <a:endParaRPr lang="en-US" sz="24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2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2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10600" cy="4754562"/>
          </a:xfrm>
        </p:spPr>
        <p:txBody>
          <a:bodyPr>
            <a:normAutofit/>
          </a:bodyPr>
          <a:lstStyle/>
          <a:p>
            <a:pPr algn="just"/>
            <a:r>
              <a:rPr lang="en-US" sz="40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কাগজে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X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অক্ষ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বরাবর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ওভার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Y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অক্ষ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বরাবর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রান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ধরা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X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অক্ষের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৫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ঘর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পরপর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বিন্দুকে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ওভার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ধরে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Y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অক্ষ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বরাবর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২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ঘরকে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ধরে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রেখাচিত্রটি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আঁকা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57200"/>
            <a:ext cx="9144000" cy="723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১৭।প্রশ্ন: </a:t>
            </a:r>
            <a:r>
              <a:rPr lang="en-US" sz="4000" dirty="0" err="1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একজন</a:t>
            </a:r>
            <a:r>
              <a:rPr lang="en-US" sz="4000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 ২০ </a:t>
            </a:r>
            <a:r>
              <a:rPr lang="en-US" sz="4000" dirty="0" err="1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000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 ৪০ </a:t>
            </a:r>
            <a:r>
              <a:rPr lang="en-US" sz="4000" dirty="0" err="1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পযর্ন্ত</a:t>
            </a:r>
            <a:r>
              <a:rPr lang="en-US" sz="4000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সংখ্যাগুলোর</a:t>
            </a:r>
            <a:r>
              <a:rPr lang="en-US" sz="4000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4000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নিম্নলিখিত</a:t>
            </a:r>
            <a:r>
              <a:rPr lang="en-US" sz="4000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সংখ্যাগুলো</a:t>
            </a:r>
            <a:r>
              <a:rPr lang="en-US" sz="4000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লিখল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</a:t>
            </a: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২১,৩৭,৪০, ২২, ৩৯, ৩৫, ২২, ২৫, ৩২,২২,২১,৩৭,৪০,২২, ৩৯,৩৫,২৫,৩২,২২,৩৭,৩৯,৩২,২২,৩৭,৩২,৪০,৩৭,২২,৩৫,২২,</a:t>
            </a: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)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মানের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ক্রম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অনুসারে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সাজিয়ে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লেখ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খ)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উপাত্তসমূহের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মধ্যক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প্রচুরক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গ)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প্রদত্ত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উপাত্তের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রেখাচিত্র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অঙ্কন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</a:t>
            </a:r>
          </a:p>
          <a:p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14336"/>
            <a:ext cx="9144000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ক)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মানের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ক্রম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অনসারে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সাজিয়ে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লেখা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: </a:t>
            </a:r>
          </a:p>
          <a:p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২১,২১,</a:t>
            </a:r>
            <a:r>
              <a:rPr lang="en-US" sz="32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২২,২২,২২,২২,২২,২২,২২,২২,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২৫,২৫,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৩২,৩২,৩২,৩২,</a:t>
            </a:r>
            <a:r>
              <a:rPr 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৩৫,৩৫,৩৫,</a:t>
            </a:r>
            <a:r>
              <a:rPr lang="en-US" sz="32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৩৭,৩৭,৩৭,৩৭,৩৭,</a:t>
            </a:r>
            <a:r>
              <a:rPr lang="en-US" sz="3200" dirty="0" smtClean="0">
                <a:solidFill>
                  <a:schemeClr val="bg1">
                    <a:lumMod val="65000"/>
                  </a:schemeClr>
                </a:solidFill>
                <a:latin typeface="NikoshBAN" pitchFamily="2" charset="0"/>
                <a:cs typeface="NikoshBAN" pitchFamily="2" charset="0"/>
              </a:rPr>
              <a:t>৩৯,৩৯,৩৯,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৪০,৪০,৪০</a:t>
            </a:r>
          </a:p>
          <a:p>
            <a:endParaRPr lang="en-US" sz="32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খ)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উপাত্তসমূহের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৩০,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জোড়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        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উপাত্তসমূহের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সংখ্যা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			 ২</a:t>
            </a:r>
          </a:p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		৩০  ১৫</a:t>
            </a:r>
          </a:p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		২</a:t>
            </a:r>
          </a:p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	  =   ১৫</a:t>
            </a:r>
          </a:p>
          <a:p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সুতরাং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, 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মধ্যক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=                    ১৫ ও ১৬তম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পদের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যোগফল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                                                   ২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571632" y="3820715"/>
            <a:ext cx="27432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571632" y="4559982"/>
            <a:ext cx="14478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0800000" flipV="1">
            <a:off x="1343032" y="4778152"/>
            <a:ext cx="53340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0800000" flipV="1">
            <a:off x="1343032" y="4343400"/>
            <a:ext cx="6858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886200" y="6019800"/>
            <a:ext cx="3648068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990600" y="4343400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985832" y="4438648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             </a:t>
            </a: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		   ৩২+৩২</a:t>
            </a: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                 ২ </a:t>
            </a: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                ৬৪  32</a:t>
            </a: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                  ২</a:t>
            </a: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              =৩২</a:t>
            </a: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	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সুতরাং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মধ্যক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= ৩২</a:t>
            </a:r>
          </a:p>
          <a:p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উক্ত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উপাত্তেরসমূহের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২২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সর্বাধিক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৮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বার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রয়েছে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সুতরাং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প্রচুরক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২২ </a:t>
            </a:r>
          </a:p>
          <a:p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মধ্যাক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৩২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একং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প্রচুরক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২২।</a:t>
            </a:r>
            <a:endParaRPr lang="en-US" sz="3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286000" y="1352552"/>
            <a:ext cx="152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209800" y="2566984"/>
            <a:ext cx="1600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524000" y="25908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524000" y="2700336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690688" y="1431924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685928" y="12954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0800000" flipV="1">
            <a:off x="2743200" y="2057400"/>
            <a:ext cx="76200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0800000" flipV="1">
            <a:off x="2819400" y="2743200"/>
            <a:ext cx="60960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 rot="5400000">
            <a:off x="-1975331" y="3275491"/>
            <a:ext cx="6275576" cy="3891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1143000" y="990600"/>
            <a:ext cx="7429480" cy="2797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1104880" y="6427182"/>
            <a:ext cx="74676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rot="5400000">
            <a:off x="4599281" y="3254063"/>
            <a:ext cx="6274782" cy="7145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104880" y="1931382"/>
            <a:ext cx="746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119168" y="2083782"/>
            <a:ext cx="745331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104880" y="2236182"/>
            <a:ext cx="746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085824" y="2388582"/>
            <a:ext cx="748665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104880" y="2693382"/>
            <a:ext cx="746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104880" y="2845782"/>
            <a:ext cx="746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104880" y="2998182"/>
            <a:ext cx="746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104880" y="3150582"/>
            <a:ext cx="746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104880" y="3302982"/>
            <a:ext cx="74676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104880" y="3455382"/>
            <a:ext cx="746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104880" y="3607782"/>
            <a:ext cx="746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104880" y="3760182"/>
            <a:ext cx="746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104880" y="3912582"/>
            <a:ext cx="746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104880" y="4064982"/>
            <a:ext cx="74676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104880" y="4217382"/>
            <a:ext cx="746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104880" y="4369782"/>
            <a:ext cx="746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104880" y="4522182"/>
            <a:ext cx="740570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104880" y="4674582"/>
            <a:ext cx="740570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104880" y="4826982"/>
            <a:ext cx="74676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104880" y="4979382"/>
            <a:ext cx="746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104880" y="5131782"/>
            <a:ext cx="746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104880" y="5284182"/>
            <a:ext cx="746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1104880" y="5436582"/>
            <a:ext cx="746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1104880" y="5588982"/>
            <a:ext cx="74676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104880" y="5741382"/>
            <a:ext cx="746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1104880" y="5893782"/>
            <a:ext cx="746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1104880" y="6046182"/>
            <a:ext cx="7467600" cy="285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104880" y="6270022"/>
            <a:ext cx="7467600" cy="47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090592" y="1097942"/>
            <a:ext cx="7481888" cy="142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104880" y="1350358"/>
            <a:ext cx="7467600" cy="333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1104880" y="1459894"/>
            <a:ext cx="7467600" cy="142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1104880" y="1612294"/>
            <a:ext cx="7467600" cy="142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1104880" y="1778982"/>
            <a:ext cx="74676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5400000">
            <a:off x="-1863431" y="3287399"/>
            <a:ext cx="6274782" cy="4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1104880" y="1231294"/>
            <a:ext cx="7467600" cy="142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rot="5400000">
            <a:off x="-1773340" y="3283036"/>
            <a:ext cx="6275576" cy="143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rot="5400000">
            <a:off x="-1615386" y="3287002"/>
            <a:ext cx="6273988" cy="4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rot="5400000">
            <a:off x="-1462986" y="3287002"/>
            <a:ext cx="6273988" cy="4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5400000">
            <a:off x="-1310586" y="3287002"/>
            <a:ext cx="6273988" cy="478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rot="5400000">
            <a:off x="-1158186" y="3287002"/>
            <a:ext cx="6273988" cy="4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rot="5400000">
            <a:off x="-1005786" y="3287002"/>
            <a:ext cx="6273988" cy="4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rot="5400000">
            <a:off x="-853386" y="3287002"/>
            <a:ext cx="6273988" cy="4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rot="5400000">
            <a:off x="-700986" y="3287002"/>
            <a:ext cx="6273988" cy="4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rot="5400000">
            <a:off x="-548586" y="3287002"/>
            <a:ext cx="6273988" cy="478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rot="5400000">
            <a:off x="-396186" y="3287002"/>
            <a:ext cx="6273988" cy="4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rot="5400000">
            <a:off x="-244183" y="3287399"/>
            <a:ext cx="6274782" cy="4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rot="5400000">
            <a:off x="-91386" y="3287002"/>
            <a:ext cx="6273988" cy="4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5400000">
            <a:off x="61014" y="3287002"/>
            <a:ext cx="6273988" cy="4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rot="5400000">
            <a:off x="213414" y="3287002"/>
            <a:ext cx="6273988" cy="478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rot="5400000">
            <a:off x="365814" y="3287002"/>
            <a:ext cx="6273988" cy="4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rot="5400000">
            <a:off x="518214" y="3287002"/>
            <a:ext cx="6273988" cy="4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rot="5400000">
            <a:off x="670614" y="3287002"/>
            <a:ext cx="6273988" cy="4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rot="5400000">
            <a:off x="823014" y="3287002"/>
            <a:ext cx="6273988" cy="4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rot="5400000">
            <a:off x="975414" y="3287002"/>
            <a:ext cx="6273988" cy="478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rot="5400000">
            <a:off x="1127417" y="3287399"/>
            <a:ext cx="6274782" cy="4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rot="5400000">
            <a:off x="1280214" y="3287002"/>
            <a:ext cx="6273988" cy="4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rot="5400000">
            <a:off x="1432614" y="3287002"/>
            <a:ext cx="6273988" cy="4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rot="5400000">
            <a:off x="1585014" y="3287002"/>
            <a:ext cx="6273988" cy="4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rot="5400000">
            <a:off x="1737414" y="3287002"/>
            <a:ext cx="6273988" cy="478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rot="5400000">
            <a:off x="1889417" y="3287399"/>
            <a:ext cx="6274782" cy="4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rot="5400000">
            <a:off x="2042214" y="3287002"/>
            <a:ext cx="6273988" cy="4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rot="5400000">
            <a:off x="2194614" y="3287002"/>
            <a:ext cx="6273988" cy="4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rot="5400000">
            <a:off x="2347014" y="3287002"/>
            <a:ext cx="6273988" cy="4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rot="5400000">
            <a:off x="2499414" y="3287002"/>
            <a:ext cx="6273988" cy="478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rot="5400000">
            <a:off x="2651417" y="3287399"/>
            <a:ext cx="6274782" cy="4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rot="5400000">
            <a:off x="2804214" y="3287002"/>
            <a:ext cx="6273988" cy="4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rot="5400000">
            <a:off x="2956614" y="3287002"/>
            <a:ext cx="6273988" cy="4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rot="5400000">
            <a:off x="3109014" y="3287002"/>
            <a:ext cx="6273988" cy="4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rot="5400000">
            <a:off x="3254270" y="3279858"/>
            <a:ext cx="6273988" cy="1907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rot="5400000">
            <a:off x="3413814" y="3287002"/>
            <a:ext cx="6273988" cy="4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rot="5400000">
            <a:off x="3566214" y="3287002"/>
            <a:ext cx="6273988" cy="4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rot="5400000">
            <a:off x="3718614" y="3287002"/>
            <a:ext cx="6273988" cy="4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rot="5400000">
            <a:off x="3871014" y="3287002"/>
            <a:ext cx="6273988" cy="4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rot="5400000">
            <a:off x="4023414" y="3287002"/>
            <a:ext cx="6273988" cy="478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rot="5400000">
            <a:off x="4175814" y="3287002"/>
            <a:ext cx="6273988" cy="4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 rot="5400000">
            <a:off x="4328214" y="3287002"/>
            <a:ext cx="6273988" cy="4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rot="5400000">
            <a:off x="4480614" y="3287002"/>
            <a:ext cx="6273988" cy="4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flipV="1">
            <a:off x="1085832" y="2540982"/>
            <a:ext cx="7486648" cy="142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Oval 84"/>
          <p:cNvSpPr/>
          <p:nvPr/>
        </p:nvSpPr>
        <p:spPr>
          <a:xfrm>
            <a:off x="2476480" y="2895600"/>
            <a:ext cx="257176" cy="152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3238480" y="2514600"/>
            <a:ext cx="228600" cy="152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4000480" y="1385888"/>
            <a:ext cx="228600" cy="152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4762480" y="914400"/>
            <a:ext cx="228600" cy="152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5553056" y="533400"/>
            <a:ext cx="152400" cy="152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6286480" y="381000"/>
            <a:ext cx="228600" cy="152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7086600" y="104776"/>
            <a:ext cx="228600" cy="152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TextBox 92"/>
          <p:cNvSpPr txBox="1"/>
          <p:nvPr/>
        </p:nvSpPr>
        <p:spPr>
          <a:xfrm>
            <a:off x="1014392" y="6486474"/>
            <a:ext cx="7710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         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১ম       ২য়         ৩য়        ৪র্থ         ৫ম        ৬ষ্ঠ        ৭ম        ৮ম      ৯ম       ১০ম </a:t>
            </a:r>
            <a:endParaRPr lang="en-US" sz="14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95" name="Straight Connector 94"/>
          <p:cNvCxnSpPr/>
          <p:nvPr/>
        </p:nvCxnSpPr>
        <p:spPr>
          <a:xfrm rot="16200000" flipH="1" flipV="1">
            <a:off x="2780468" y="2339212"/>
            <a:ext cx="358682" cy="84280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 rot="5400000" flipH="1" flipV="1">
            <a:off x="3140931" y="1667707"/>
            <a:ext cx="1181104" cy="69067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 flipV="1">
            <a:off x="4862512" y="609600"/>
            <a:ext cx="828656" cy="381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endCxn id="88" idx="4"/>
          </p:cNvCxnSpPr>
          <p:nvPr/>
        </p:nvCxnSpPr>
        <p:spPr>
          <a:xfrm flipV="1">
            <a:off x="4100492" y="1066800"/>
            <a:ext cx="776288" cy="34766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rot="5400000" flipH="1" flipV="1">
            <a:off x="5977594" y="94574"/>
            <a:ext cx="152400" cy="79846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rot="5400000">
            <a:off x="6768856" y="-123836"/>
            <a:ext cx="168460" cy="80012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/>
          <p:cNvSpPr txBox="1"/>
          <p:nvPr/>
        </p:nvSpPr>
        <p:spPr>
          <a:xfrm>
            <a:off x="762008" y="76200"/>
            <a:ext cx="304792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108" name="TextBox 107"/>
          <p:cNvSpPr txBox="1"/>
          <p:nvPr/>
        </p:nvSpPr>
        <p:spPr>
          <a:xfrm>
            <a:off x="8491536" y="6284302"/>
            <a:ext cx="381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cxnSp>
        <p:nvCxnSpPr>
          <p:cNvPr id="109" name="Straight Connector 108"/>
          <p:cNvCxnSpPr/>
          <p:nvPr/>
        </p:nvCxnSpPr>
        <p:spPr>
          <a:xfrm rot="5400000">
            <a:off x="5386679" y="3279461"/>
            <a:ext cx="6274782" cy="2066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 rot="5400000">
            <a:off x="4722319" y="3239783"/>
            <a:ext cx="6275576" cy="1008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rot="5400000">
            <a:off x="4851304" y="3277486"/>
            <a:ext cx="6274782" cy="246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 rot="5400000">
            <a:off x="4989416" y="3277486"/>
            <a:ext cx="6274782" cy="246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 rot="16200000" flipH="1">
            <a:off x="5118004" y="3263996"/>
            <a:ext cx="6274782" cy="515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rot="16200000" flipH="1">
            <a:off x="5270404" y="3263996"/>
            <a:ext cx="6274782" cy="515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>
            <a:off x="1181096" y="166680"/>
            <a:ext cx="73914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Connector 213"/>
          <p:cNvCxnSpPr/>
          <p:nvPr/>
        </p:nvCxnSpPr>
        <p:spPr>
          <a:xfrm>
            <a:off x="1219200" y="323848"/>
            <a:ext cx="7315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Straight Connector 215"/>
          <p:cNvCxnSpPr/>
          <p:nvPr/>
        </p:nvCxnSpPr>
        <p:spPr>
          <a:xfrm>
            <a:off x="1195392" y="504832"/>
            <a:ext cx="7315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Straight Connector 216"/>
          <p:cNvCxnSpPr/>
          <p:nvPr/>
        </p:nvCxnSpPr>
        <p:spPr>
          <a:xfrm>
            <a:off x="1200152" y="676280"/>
            <a:ext cx="7315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Straight Connector 217"/>
          <p:cNvCxnSpPr/>
          <p:nvPr/>
        </p:nvCxnSpPr>
        <p:spPr>
          <a:xfrm>
            <a:off x="1204896" y="823912"/>
            <a:ext cx="7315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" name="TextBox 218"/>
          <p:cNvSpPr txBox="1"/>
          <p:nvPr/>
        </p:nvSpPr>
        <p:spPr>
          <a:xfrm>
            <a:off x="-95256" y="0"/>
            <a:ext cx="7620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400" dirty="0" err="1" smtClean="0">
                <a:latin typeface="NikoshBAN" pitchFamily="2" charset="0"/>
                <a:cs typeface="NikoshBAN" pitchFamily="2" charset="0"/>
              </a:rPr>
              <a:t>সংখ্যার</a:t>
            </a:r>
            <a:r>
              <a:rPr lang="en-US" sz="14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মান</a:t>
            </a:r>
            <a:endParaRPr lang="en-US" sz="1600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  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21" name="Straight Arrow Connector 220"/>
          <p:cNvCxnSpPr/>
          <p:nvPr/>
        </p:nvCxnSpPr>
        <p:spPr>
          <a:xfrm rot="5400000" flipH="1" flipV="1">
            <a:off x="-1238260" y="1766860"/>
            <a:ext cx="31242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/>
          <p:cNvSpPr txBox="1"/>
          <p:nvPr/>
        </p:nvSpPr>
        <p:spPr>
          <a:xfrm>
            <a:off x="609600" y="54102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 ৫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762000" y="46482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১০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762000" y="38862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১৫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685800" y="321206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২০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762000" y="23622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২৫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762000" y="16002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৩০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838200" y="7620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৩৫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838200" y="1524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৪০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53" name="Straight Connector 152"/>
          <p:cNvCxnSpPr/>
          <p:nvPr/>
        </p:nvCxnSpPr>
        <p:spPr>
          <a:xfrm rot="5400000" flipH="1" flipV="1">
            <a:off x="2110585" y="2602320"/>
            <a:ext cx="172626" cy="84491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Oval 155"/>
          <p:cNvSpPr/>
          <p:nvPr/>
        </p:nvSpPr>
        <p:spPr>
          <a:xfrm>
            <a:off x="1676400" y="3048000"/>
            <a:ext cx="304800" cy="152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15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495800"/>
          </a:xfrm>
        </p:spPr>
        <p:txBody>
          <a:bodyPr>
            <a:normAutofit/>
          </a:bodyPr>
          <a:lstStyle/>
          <a:p>
            <a:pPr algn="just"/>
            <a:r>
              <a:rPr lang="en-US" sz="6000" dirty="0" smtClean="0">
                <a:latin typeface="NikoshBAN" pitchFamily="2" charset="0"/>
                <a:cs typeface="NikoshBAN" pitchFamily="2" charset="0"/>
              </a:rPr>
              <a:t>গ)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কগজে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অক্ষ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বরাবর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সংখ্যারক্রম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অক্ষ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বরাবর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সংখ্যার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মান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ধরা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অক্ষের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৫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ঘর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পরপর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বিন্দুকে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সংখ্যার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ক্রম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অক্ষ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বরাবর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১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ঘরকে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১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ধরে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রেখাচিত্র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আঁকা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7620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১.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উপাত্ত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?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উদাহরণের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মাধ্যামে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বুঝিয়ে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বুঝিয়ে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লেখ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533400"/>
            <a:ext cx="85344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514350" indent="-514350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১.তথ্য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? </a:t>
            </a:r>
          </a:p>
          <a:p>
            <a:pPr marL="514350" indent="-514350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২.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পরিসংখ্যা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বুঝ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? </a:t>
            </a:r>
          </a:p>
          <a:p>
            <a:pPr marL="514350" indent="-514350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৩.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উপাত্তের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?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উদাহরণ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514350" indent="-514350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৪.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গ্রাফচিত্র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066800"/>
            <a:ext cx="8763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4000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u="sng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000" u="sng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গড়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মধ্যক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বোঝায়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উদাহরণের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আনবে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533400"/>
            <a:ext cx="640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flower-tower-freestanding-planter-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447800"/>
            <a:ext cx="6234545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</TotalTime>
  <Words>352</Words>
  <Application>Microsoft Office PowerPoint</Application>
  <PresentationFormat>On-screen Show (4:3)</PresentationFormat>
  <Paragraphs>122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NikoshBAN</vt:lpstr>
      <vt:lpstr>SutonnyMJ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সমাধান: ছক কাগজে X অক্ষ বরাবর ওভার এবং Y অক্ষ বরাবর রান সংখ্যা ধরা হয়েছে। X অক্ষের ৫ ঘর পরপর একটি বিন্দুকে ওভার ধরে এবং Y  অক্ষ বরাবর ২ ঘরকে একক ধরে রেখাচিত্রটি আঁকা হয়েছে। </vt:lpstr>
      <vt:lpstr>PowerPoint Presentation</vt:lpstr>
      <vt:lpstr>PowerPoint Presentation</vt:lpstr>
      <vt:lpstr>PowerPoint Presentation</vt:lpstr>
      <vt:lpstr>PowerPoint Presentation</vt:lpstr>
      <vt:lpstr>গ) ছক কগজে   অক্ষ বরাবর সংখ্যারক্রম এবং   অক্ষ বরাবর সংখ্যার মান ধরা হয়েছে।  অক্ষের ৫ ঘর পরপর একটি বিন্দুকে একক সংখ্যার ক্রম এবং অক্ষ বরাবর ১ ঘরকে ১ একক ধরে রেখাচিত্র আঁকা হয়েছে।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subahan</dc:creator>
  <cp:lastModifiedBy>Windows User</cp:lastModifiedBy>
  <cp:revision>311</cp:revision>
  <dcterms:created xsi:type="dcterms:W3CDTF">2015-08-25T06:12:34Z</dcterms:created>
  <dcterms:modified xsi:type="dcterms:W3CDTF">2019-03-02T18:42:37Z</dcterms:modified>
</cp:coreProperties>
</file>