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39" r:id="rId1"/>
  </p:sldMasterIdLst>
  <p:notesMasterIdLst>
    <p:notesMasterId r:id="rId92"/>
  </p:notesMasterIdLst>
  <p:sldIdLst>
    <p:sldId id="319" r:id="rId2"/>
    <p:sldId id="316" r:id="rId3"/>
    <p:sldId id="309" r:id="rId4"/>
    <p:sldId id="325" r:id="rId5"/>
    <p:sldId id="326" r:id="rId6"/>
    <p:sldId id="312" r:id="rId7"/>
    <p:sldId id="321" r:id="rId8"/>
    <p:sldId id="322" r:id="rId9"/>
    <p:sldId id="335" r:id="rId10"/>
    <p:sldId id="315" r:id="rId11"/>
    <p:sldId id="341" r:id="rId12"/>
    <p:sldId id="342" r:id="rId13"/>
    <p:sldId id="349" r:id="rId14"/>
    <p:sldId id="348" r:id="rId15"/>
    <p:sldId id="352" r:id="rId16"/>
    <p:sldId id="353" r:id="rId17"/>
    <p:sldId id="354" r:id="rId18"/>
    <p:sldId id="361" r:id="rId19"/>
    <p:sldId id="359" r:id="rId20"/>
    <p:sldId id="362" r:id="rId21"/>
    <p:sldId id="363" r:id="rId22"/>
    <p:sldId id="355" r:id="rId23"/>
    <p:sldId id="356" r:id="rId24"/>
    <p:sldId id="366" r:id="rId25"/>
    <p:sldId id="367" r:id="rId26"/>
    <p:sldId id="368" r:id="rId27"/>
    <p:sldId id="328" r:id="rId28"/>
    <p:sldId id="346" r:id="rId29"/>
    <p:sldId id="332" r:id="rId30"/>
    <p:sldId id="364" r:id="rId31"/>
    <p:sldId id="337" r:id="rId32"/>
    <p:sldId id="333" r:id="rId33"/>
    <p:sldId id="370" r:id="rId34"/>
    <p:sldId id="344" r:id="rId35"/>
    <p:sldId id="345" r:id="rId36"/>
    <p:sldId id="339" r:id="rId37"/>
    <p:sldId id="338" r:id="rId38"/>
    <p:sldId id="336" r:id="rId39"/>
    <p:sldId id="327" r:id="rId40"/>
    <p:sldId id="329" r:id="rId41"/>
    <p:sldId id="310" r:id="rId42"/>
    <p:sldId id="330" r:id="rId43"/>
    <p:sldId id="331" r:id="rId44"/>
    <p:sldId id="311" r:id="rId45"/>
    <p:sldId id="305" r:id="rId46"/>
    <p:sldId id="304" r:id="rId47"/>
    <p:sldId id="301" r:id="rId48"/>
    <p:sldId id="300" r:id="rId49"/>
    <p:sldId id="299" r:id="rId50"/>
    <p:sldId id="293" r:id="rId51"/>
    <p:sldId id="294" r:id="rId52"/>
    <p:sldId id="295" r:id="rId53"/>
    <p:sldId id="289" r:id="rId54"/>
    <p:sldId id="292" r:id="rId55"/>
    <p:sldId id="291" r:id="rId56"/>
    <p:sldId id="290" r:id="rId57"/>
    <p:sldId id="267" r:id="rId58"/>
    <p:sldId id="268" r:id="rId59"/>
    <p:sldId id="269" r:id="rId60"/>
    <p:sldId id="270" r:id="rId61"/>
    <p:sldId id="273" r:id="rId62"/>
    <p:sldId id="271" r:id="rId63"/>
    <p:sldId id="275" r:id="rId64"/>
    <p:sldId id="276" r:id="rId65"/>
    <p:sldId id="277" r:id="rId66"/>
    <p:sldId id="278" r:id="rId67"/>
    <p:sldId id="279" r:id="rId68"/>
    <p:sldId id="280" r:id="rId69"/>
    <p:sldId id="284" r:id="rId70"/>
    <p:sldId id="285" r:id="rId71"/>
    <p:sldId id="286" r:id="rId72"/>
    <p:sldId id="287" r:id="rId73"/>
    <p:sldId id="288" r:id="rId74"/>
    <p:sldId id="281" r:id="rId75"/>
    <p:sldId id="282" r:id="rId76"/>
    <p:sldId id="283" r:id="rId77"/>
    <p:sldId id="274" r:id="rId78"/>
    <p:sldId id="272" r:id="rId79"/>
    <p:sldId id="266" r:id="rId80"/>
    <p:sldId id="265" r:id="rId81"/>
    <p:sldId id="296" r:id="rId82"/>
    <p:sldId id="297" r:id="rId83"/>
    <p:sldId id="298" r:id="rId84"/>
    <p:sldId id="264" r:id="rId85"/>
    <p:sldId id="263" r:id="rId86"/>
    <p:sldId id="262" r:id="rId87"/>
    <p:sldId id="261" r:id="rId88"/>
    <p:sldId id="259" r:id="rId89"/>
    <p:sldId id="260" r:id="rId90"/>
    <p:sldId id="257" r:id="rId9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0B5F"/>
    <a:srgbClr val="99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88" autoAdjust="0"/>
    <p:restoredTop sz="94434" autoAdjust="0"/>
  </p:normalViewPr>
  <p:slideViewPr>
    <p:cSldViewPr snapToGrid="0">
      <p:cViewPr>
        <p:scale>
          <a:sx n="75" d="100"/>
          <a:sy n="75" d="100"/>
        </p:scale>
        <p:origin x="-1206" y="-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3012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CB1A78-34CE-4D83-A30F-93E6524FA9F0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4F7843-7EF1-4E02-B92C-AD28F358CA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199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F7843-7EF1-4E02-B92C-AD28F358CA2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7267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F7843-7EF1-4E02-B92C-AD28F358CA2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8450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smtClean="0"/>
              <a:t>আএ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F7843-7EF1-4E02-B92C-AD28F358CA2D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6171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F7843-7EF1-4E02-B92C-AD28F358CA2D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7809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োমা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F7843-7EF1-4E02-B92C-AD28F358CA2D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0804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BF97C-07D0-4912-A2AC-031844973939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233E2-0E04-4146-9E1B-1C63881C8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0684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BF97C-07D0-4912-A2AC-031844973939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233E2-0E04-4146-9E1B-1C63881C8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0127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BF97C-07D0-4912-A2AC-031844973939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233E2-0E04-4146-9E1B-1C63881C8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835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BF97C-07D0-4912-A2AC-031844973939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233E2-0E04-4146-9E1B-1C63881C8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6325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BF97C-07D0-4912-A2AC-031844973939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233E2-0E04-4146-9E1B-1C63881C8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230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BF97C-07D0-4912-A2AC-031844973939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233E2-0E04-4146-9E1B-1C63881C8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268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BF97C-07D0-4912-A2AC-031844973939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233E2-0E04-4146-9E1B-1C63881C8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381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BF97C-07D0-4912-A2AC-031844973939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233E2-0E04-4146-9E1B-1C63881C8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453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BF97C-07D0-4912-A2AC-031844973939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233E2-0E04-4146-9E1B-1C63881C8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7845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BF97C-07D0-4912-A2AC-031844973939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233E2-0E04-4146-9E1B-1C63881C8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93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BF97C-07D0-4912-A2AC-031844973939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233E2-0E04-4146-9E1B-1C63881C8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850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3BF97C-07D0-4912-A2AC-031844973939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D233E2-0E04-4146-9E1B-1C63881C8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39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0" r:id="rId1"/>
    <p:sldLayoutId id="2147484141" r:id="rId2"/>
    <p:sldLayoutId id="2147484142" r:id="rId3"/>
    <p:sldLayoutId id="2147484143" r:id="rId4"/>
    <p:sldLayoutId id="2147484144" r:id="rId5"/>
    <p:sldLayoutId id="2147484145" r:id="rId6"/>
    <p:sldLayoutId id="2147484146" r:id="rId7"/>
    <p:sldLayoutId id="2147484147" r:id="rId8"/>
    <p:sldLayoutId id="2147484148" r:id="rId9"/>
    <p:sldLayoutId id="2147484149" r:id="rId10"/>
    <p:sldLayoutId id="2147484150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3.jpeg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2880"/>
            <a:ext cx="9022080" cy="667512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Explosion 1 3"/>
          <p:cNvSpPr/>
          <p:nvPr/>
        </p:nvSpPr>
        <p:spPr>
          <a:xfrm>
            <a:off x="365760" y="182880"/>
            <a:ext cx="3489960" cy="2453640"/>
          </a:xfrm>
          <a:prstGeom prst="irregularSeal1">
            <a:avLst/>
          </a:prstGeom>
          <a:blipFill>
            <a:blip r:embed="rId3"/>
            <a:tile tx="0" ty="0" sx="100000" sy="100000" flip="none" algn="tl"/>
          </a:blip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7-Point Star 5"/>
          <p:cNvSpPr/>
          <p:nvPr/>
        </p:nvSpPr>
        <p:spPr>
          <a:xfrm>
            <a:off x="5989320" y="4739640"/>
            <a:ext cx="45719" cy="45719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6-Point Star 8"/>
          <p:cNvSpPr/>
          <p:nvPr/>
        </p:nvSpPr>
        <p:spPr>
          <a:xfrm>
            <a:off x="5074919" y="3703320"/>
            <a:ext cx="3596640" cy="2987040"/>
          </a:xfrm>
          <a:prstGeom prst="star6">
            <a:avLst/>
          </a:prstGeom>
          <a:blipFill>
            <a:blip r:embed="rId4"/>
            <a:tile tx="0" ty="0" sx="100000" sy="100000" flip="none" algn="tl"/>
          </a:blip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শুভেচ্ছা</a:t>
            </a:r>
            <a:r>
              <a:rPr lang="en-US" sz="7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7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6-Point Star 9"/>
          <p:cNvSpPr/>
          <p:nvPr/>
        </p:nvSpPr>
        <p:spPr>
          <a:xfrm>
            <a:off x="6827520" y="4983480"/>
            <a:ext cx="45719" cy="45719"/>
          </a:xfrm>
          <a:prstGeom prst="star6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8948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n Arrow Callout 1"/>
          <p:cNvSpPr/>
          <p:nvPr/>
        </p:nvSpPr>
        <p:spPr>
          <a:xfrm>
            <a:off x="1645920" y="380047"/>
            <a:ext cx="5948680" cy="2346960"/>
          </a:xfrm>
          <a:prstGeom prst="downArrowCallout">
            <a:avLst/>
          </a:prstGeom>
          <a:blipFill>
            <a:blip r:embed="rId2"/>
            <a:tile tx="0" ty="0" sx="100000" sy="100000" flip="none" algn="tl"/>
          </a:blipFill>
          <a:ln w="76200"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8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8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2883" y="-141924"/>
            <a:ext cx="1848803" cy="21431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4599" y="-141924"/>
            <a:ext cx="1701801" cy="2143125"/>
          </a:xfrm>
          <a:prstGeom prst="rect">
            <a:avLst/>
          </a:prstGeom>
        </p:spPr>
      </p:pic>
      <p:sp>
        <p:nvSpPr>
          <p:cNvPr id="10" name="Flowchart: Alternate Process 9"/>
          <p:cNvSpPr/>
          <p:nvPr/>
        </p:nvSpPr>
        <p:spPr>
          <a:xfrm>
            <a:off x="383540" y="2844799"/>
            <a:ext cx="8503920" cy="3771901"/>
          </a:xfrm>
          <a:prstGeom prst="flowChartAlternateProcess">
            <a:avLst/>
          </a:prstGeom>
          <a:blipFill>
            <a:blip r:embed="rId2"/>
            <a:tile tx="0" ty="0" sx="100000" sy="100000" flip="none" algn="tl"/>
          </a:blip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জাহাঙ্গীর</a:t>
            </a:r>
            <a:r>
              <a:rPr lang="en-US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আলম</a:t>
            </a:r>
            <a:r>
              <a:rPr lang="en-US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ভূইয়া</a:t>
            </a:r>
            <a:endParaRPr lang="en-US" sz="6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6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সহকারি</a:t>
            </a:r>
            <a:r>
              <a:rPr lang="en-US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6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গোয়ারা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পাথারকান্দি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endParaRPr lang="en-US" sz="4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ইটনা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কিশোরগঞ্জ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ctr"/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Email:www.jahangiratict@gmail.com</a:t>
            </a:r>
            <a:endParaRPr lang="en-US" sz="2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7739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4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4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6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7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10" grpId="0" animBg="1"/>
      <p:bldP spid="10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300295" y="365759"/>
            <a:ext cx="7210848" cy="5107577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  <a:ln w="7620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</a:rPr>
              <a:t>পাঠ</a:t>
            </a:r>
            <a:r>
              <a:rPr lang="en-US" sz="6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</a:rPr>
              <a:t> </a:t>
            </a:r>
            <a:r>
              <a:rPr lang="en-US" sz="60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</a:rPr>
              <a:t>পরিচিতি</a:t>
            </a:r>
            <a:endParaRPr lang="en-US" sz="60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0634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Callout 1"/>
          <p:cNvSpPr/>
          <p:nvPr/>
        </p:nvSpPr>
        <p:spPr>
          <a:xfrm>
            <a:off x="0" y="487680"/>
            <a:ext cx="8976360" cy="6370320"/>
          </a:xfrm>
          <a:prstGeom prst="wedgeEllipseCallout">
            <a:avLst>
              <a:gd name="adj1" fmla="val -17947"/>
              <a:gd name="adj2" fmla="val 45433"/>
            </a:avLst>
          </a:prstGeom>
          <a:solidFill>
            <a:srgbClr val="002060"/>
          </a:solidFill>
          <a:ln w="5715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শ্রেণিঃচতুর্থ</a:t>
            </a:r>
            <a:endParaRPr lang="en-US" sz="6000" b="1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8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বিষয়ঃবাংলাদেশ</a:t>
            </a:r>
            <a:r>
              <a:rPr lang="en-US" sz="4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8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বিশ্ব</a:t>
            </a:r>
            <a:r>
              <a:rPr lang="en-US" sz="4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পরিচয়</a:t>
            </a:r>
            <a:endParaRPr lang="en-US" sz="4800" b="1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54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পাঠঃদূর্যোগ</a:t>
            </a:r>
            <a:r>
              <a:rPr lang="en-U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মোকাবেলা</a:t>
            </a:r>
            <a:r>
              <a:rPr lang="en-U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4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অধ্যায়ঃ১২ </a:t>
            </a:r>
          </a:p>
          <a:p>
            <a:pPr algn="ctr"/>
            <a:r>
              <a:rPr lang="en-US" sz="48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পাঠ্যাংশঃবন্যা</a:t>
            </a:r>
            <a:r>
              <a:rPr lang="en-US" sz="4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4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সময়ঃ৪০ </a:t>
            </a:r>
            <a:r>
              <a:rPr lang="en-US" sz="48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endParaRPr lang="en-US" sz="4800" b="1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তাংঃ28/10/২০১৯</a:t>
            </a:r>
            <a:r>
              <a:rPr lang="en-US" sz="6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6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5205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0361" y="239612"/>
            <a:ext cx="5303840" cy="646598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638300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762000" y="579120"/>
            <a:ext cx="7757160" cy="6050280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আবেগ</a:t>
            </a:r>
            <a:r>
              <a:rPr lang="en-US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সৃষ্টি</a:t>
            </a:r>
            <a:endParaRPr lang="en-US" sz="9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839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64464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343371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57" y="274320"/>
            <a:ext cx="8608423" cy="6308605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55528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" y="185308"/>
            <a:ext cx="8884920" cy="615453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90419077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n Arrow Callout 1"/>
          <p:cNvSpPr/>
          <p:nvPr/>
        </p:nvSpPr>
        <p:spPr>
          <a:xfrm>
            <a:off x="1931613" y="455588"/>
            <a:ext cx="6480866" cy="2210939"/>
          </a:xfrm>
          <a:prstGeom prst="downArrowCallout">
            <a:avLst/>
          </a:prstGeom>
          <a:blipFill>
            <a:blip r:embed="rId3"/>
            <a:tile tx="0" ty="0" sx="100000" sy="100000" flip="none" algn="tl"/>
          </a:blip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</a:t>
            </a:r>
            <a:r>
              <a:rPr lang="en-US" sz="96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ফল</a:t>
            </a:r>
            <a:endParaRPr lang="en-US" sz="96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106680" y="2851986"/>
            <a:ext cx="1503755" cy="973254"/>
          </a:xfrm>
          <a:prstGeom prst="rightArrow">
            <a:avLst/>
          </a:prstGeom>
          <a:blipFill>
            <a:blip r:embed="rId4"/>
            <a:tile tx="0" ty="0" sx="100000" sy="100000" flip="none" algn="tl"/>
          </a:blip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১০.1.1।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191068" y="5215021"/>
            <a:ext cx="1419367" cy="984353"/>
          </a:xfrm>
          <a:prstGeom prst="rightArrow">
            <a:avLst/>
          </a:prstGeom>
          <a:blipFill>
            <a:blip r:embed="rId5"/>
            <a:tile tx="0" ty="0" sx="100000" sy="100000" flip="none" algn="tl"/>
          </a:blip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১০.১.২।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931613" y="2851986"/>
            <a:ext cx="7181907" cy="1841934"/>
          </a:xfrm>
          <a:prstGeom prst="rect">
            <a:avLst/>
          </a:prstGeom>
          <a:blipFill>
            <a:blip r:embed="rId6"/>
            <a:tile tx="0" ty="0" sx="100000" sy="100000" flip="none" algn="tl"/>
          </a:blip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/>
              <a:t>বাংলাদেশের</a:t>
            </a:r>
            <a:r>
              <a:rPr lang="en-US" sz="3600" dirty="0" smtClean="0"/>
              <a:t> </a:t>
            </a:r>
            <a:r>
              <a:rPr lang="en-US" sz="3600" dirty="0" err="1" smtClean="0"/>
              <a:t>প্রাকৃতিক</a:t>
            </a:r>
            <a:r>
              <a:rPr lang="en-US" sz="3600" dirty="0" smtClean="0"/>
              <a:t> </a:t>
            </a:r>
            <a:r>
              <a:rPr lang="en-US" sz="3600" dirty="0" err="1" smtClean="0"/>
              <a:t>দূর্যোগ</a:t>
            </a:r>
            <a:r>
              <a:rPr lang="en-US" sz="3600" dirty="0" smtClean="0"/>
              <a:t> (</a:t>
            </a:r>
            <a:r>
              <a:rPr lang="en-US" sz="3600" dirty="0" err="1" smtClean="0"/>
              <a:t>বন্যা</a:t>
            </a:r>
            <a:r>
              <a:rPr lang="en-US" sz="3600" dirty="0" smtClean="0"/>
              <a:t> ) এ  </a:t>
            </a:r>
            <a:r>
              <a:rPr lang="en-US" sz="3600" dirty="0" err="1" smtClean="0"/>
              <a:t>দুর্যোগের</a:t>
            </a:r>
            <a:r>
              <a:rPr lang="en-US" sz="3600" dirty="0" smtClean="0"/>
              <a:t> </a:t>
            </a:r>
            <a:r>
              <a:rPr lang="en-US" sz="3600" dirty="0" err="1" smtClean="0"/>
              <a:t>কারণ</a:t>
            </a:r>
            <a:endParaRPr lang="en-US" sz="3600" dirty="0" smtClean="0"/>
          </a:p>
          <a:p>
            <a:pPr algn="ctr"/>
            <a:r>
              <a:rPr lang="en-US" sz="3600" dirty="0"/>
              <a:t> </a:t>
            </a:r>
            <a:r>
              <a:rPr lang="en-US" sz="3600" dirty="0" err="1" smtClean="0"/>
              <a:t>সম্পর্কে</a:t>
            </a:r>
            <a:r>
              <a:rPr lang="en-US" sz="3600" dirty="0" smtClean="0"/>
              <a:t> </a:t>
            </a:r>
            <a:r>
              <a:rPr lang="en-US" sz="3600" dirty="0" err="1" smtClean="0"/>
              <a:t>বলতে</a:t>
            </a:r>
            <a:r>
              <a:rPr lang="en-US" sz="3600" dirty="0" smtClean="0"/>
              <a:t> </a:t>
            </a:r>
            <a:r>
              <a:rPr lang="en-US" sz="3600" dirty="0" err="1" smtClean="0"/>
              <a:t>পারবে</a:t>
            </a:r>
            <a:r>
              <a:rPr lang="en-US" dirty="0" smtClean="0"/>
              <a:t>। 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931613" y="5047019"/>
            <a:ext cx="7044747" cy="164592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সামাজিক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জীবনে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এ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দুর্যোগের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প্রভাব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বর্ণনা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4537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3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6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5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5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4" grpId="0" animBg="1"/>
      <p:bldP spid="4" grpId="1" animBg="1"/>
      <p:bldP spid="5" grpId="0" animBg="1"/>
      <p:bldP spid="5" grpId="1" animBg="1"/>
      <p:bldP spid="5" grpId="2" animBg="1"/>
      <p:bldP spid="6" grpId="0" animBg="1"/>
      <p:bldP spid="6" grpId="1" animBg="1"/>
      <p:bldP spid="8" grpId="0" animBg="1"/>
      <p:bldP spid="8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944880" y="137160"/>
            <a:ext cx="7665720" cy="2773680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 smtClean="0">
                <a:blipFill>
                  <a:blip r:embed="rId3"/>
                  <a:tile tx="0" ty="0" sx="100000" sy="100000" flip="none" algn="tl"/>
                </a:blip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13800" dirty="0" smtClean="0">
                <a:blipFill>
                  <a:blip r:embed="rId3"/>
                  <a:tile tx="0" ty="0" sx="100000" sy="100000" flip="none" algn="tl"/>
                </a:blip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3800" dirty="0" err="1" smtClean="0">
                <a:blipFill>
                  <a:blip r:embed="rId3"/>
                  <a:tile tx="0" ty="0" sx="100000" sy="100000" flip="none" algn="tl"/>
                </a:blipFill>
                <a:latin typeface="NikoshBAN" panose="02000000000000000000" pitchFamily="2" charset="0"/>
                <a:cs typeface="NikoshBAN" panose="02000000000000000000" pitchFamily="2" charset="0"/>
              </a:rPr>
              <a:t>ঘোষনা</a:t>
            </a:r>
            <a:r>
              <a:rPr lang="en-US" sz="13800" dirty="0" smtClean="0">
                <a:blipFill>
                  <a:blip r:embed="rId3"/>
                  <a:tile tx="0" ty="0" sx="100000" sy="100000" flip="none" algn="tl"/>
                </a:blip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13800" dirty="0">
              <a:blipFill>
                <a:blip r:embed="rId3"/>
                <a:tile tx="0" ty="0" sx="100000" sy="100000" flip="none" algn="tl"/>
              </a:blip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944880" y="3291840"/>
            <a:ext cx="7665720" cy="3337560"/>
          </a:xfrm>
          <a:prstGeom prst="ellipse">
            <a:avLst/>
          </a:prstGeom>
          <a:blipFill>
            <a:blip r:embed="rId3"/>
            <a:tile tx="0" ty="0" sx="100000" sy="100000" flip="none" algn="tl"/>
          </a:blip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600" dirty="0" err="1" smtClean="0">
                <a:latin typeface="NikoshBAN" pitchFamily="2" charset="0"/>
                <a:cs typeface="NikoshBAN" pitchFamily="2" charset="0"/>
              </a:rPr>
              <a:t>বন্যা</a:t>
            </a:r>
            <a:endParaRPr lang="en-US" sz="16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385020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Merge 1"/>
          <p:cNvSpPr/>
          <p:nvPr/>
        </p:nvSpPr>
        <p:spPr>
          <a:xfrm>
            <a:off x="152400" y="365760"/>
            <a:ext cx="8488680" cy="2164080"/>
          </a:xfrm>
          <a:prstGeom prst="flowChartMerge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7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উপস্থাপনা</a:t>
            </a:r>
            <a:r>
              <a:rPr lang="en-US" sz="7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7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2400" y="2781300"/>
            <a:ext cx="8534400" cy="19812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প্রথমে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স্বংশ্লিষ্ট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দেখাব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797594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8047"/>
            <a:ext cx="9144000" cy="608190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815732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 Same Side Corner Rectangle 2"/>
          <p:cNvSpPr/>
          <p:nvPr/>
        </p:nvSpPr>
        <p:spPr>
          <a:xfrm>
            <a:off x="266700" y="426720"/>
            <a:ext cx="8051800" cy="1465580"/>
          </a:xfrm>
          <a:prstGeom prst="round2SameRect">
            <a:avLst/>
          </a:prstGeom>
          <a:blipFill>
            <a:blip r:embed="rId2"/>
            <a:tile tx="0" ty="0" sx="100000" sy="100000" flip="none" algn="tl"/>
          </a:blip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2।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পাঠ্যাংশটি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সরবে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পড়ব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শুনবে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বলবে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342393"/>
            <a:ext cx="7721600" cy="4147307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412128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n Arrow Callout 1"/>
          <p:cNvSpPr/>
          <p:nvPr/>
        </p:nvSpPr>
        <p:spPr>
          <a:xfrm>
            <a:off x="502920" y="548640"/>
            <a:ext cx="8503920" cy="4861560"/>
          </a:xfrm>
          <a:prstGeom prst="downArrowCallou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৩।বাংলাদেশের 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ভৌগিলিক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অবস্থান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অতিরিক্ত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বৃষ্টিপাতের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কারনে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বন্যা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9840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" y="441960"/>
            <a:ext cx="8275320" cy="530352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Flowchart: Process 3"/>
          <p:cNvSpPr/>
          <p:nvPr/>
        </p:nvSpPr>
        <p:spPr>
          <a:xfrm>
            <a:off x="1797032" y="6055432"/>
            <a:ext cx="5273040" cy="746760"/>
          </a:xfrm>
          <a:prstGeom prst="flowChartProcess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ভৌগলিক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দৃশ্য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8729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" y="137160"/>
            <a:ext cx="8602979" cy="553212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Flowchart: Terminator 3"/>
          <p:cNvSpPr/>
          <p:nvPr/>
        </p:nvSpPr>
        <p:spPr>
          <a:xfrm>
            <a:off x="1706880" y="5974080"/>
            <a:ext cx="5227320" cy="762000"/>
          </a:xfrm>
          <a:prstGeom prst="flowChartTerminator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অতিবৃষ্টি</a:t>
            </a:r>
            <a:endParaRPr lang="en-US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023593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uble Wave 1"/>
          <p:cNvSpPr/>
          <p:nvPr/>
        </p:nvSpPr>
        <p:spPr>
          <a:xfrm>
            <a:off x="320040" y="335280"/>
            <a:ext cx="8549640" cy="5562600"/>
          </a:xfrm>
          <a:prstGeom prst="doubleWave">
            <a:avLst>
              <a:gd name="adj1" fmla="val 6250"/>
              <a:gd name="adj2" fmla="val -4991"/>
            </a:avLst>
          </a:prstGeom>
          <a:blipFill>
            <a:blip r:embed="rId2"/>
            <a:tile tx="0" ty="0" sx="100000" sy="100000" flip="none" algn="tl"/>
          </a:blip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তাছাড়া</a:t>
            </a:r>
            <a:r>
              <a:rPr lang="en-US" sz="8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মানব</a:t>
            </a:r>
            <a:r>
              <a:rPr lang="en-US" sz="8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সৃষ্ট</a:t>
            </a:r>
            <a:r>
              <a:rPr lang="en-US" sz="8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কারনও</a:t>
            </a:r>
            <a:r>
              <a:rPr lang="en-US" sz="8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বন্যার</a:t>
            </a:r>
            <a:r>
              <a:rPr lang="en-US" sz="8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তীব্রতা</a:t>
            </a:r>
            <a:r>
              <a:rPr lang="en-US" sz="8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বাড়াতে</a:t>
            </a:r>
            <a:r>
              <a:rPr lang="en-US" sz="8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পারে।যেমন</a:t>
            </a:r>
            <a:r>
              <a:rPr lang="en-US" sz="8000" dirty="0" err="1">
                <a:latin typeface="NikoshBAN" panose="02000000000000000000" pitchFamily="2" charset="0"/>
                <a:cs typeface="NikoshBAN" panose="02000000000000000000" pitchFamily="2" charset="0"/>
              </a:rPr>
              <a:t>ঃ</a:t>
            </a:r>
            <a:endParaRPr lang="en-US" sz="8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3983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" y="274321"/>
            <a:ext cx="8382000" cy="531875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Flowchart: Terminator 2"/>
          <p:cNvSpPr/>
          <p:nvPr/>
        </p:nvSpPr>
        <p:spPr>
          <a:xfrm>
            <a:off x="2179320" y="5882640"/>
            <a:ext cx="4876800" cy="975360"/>
          </a:xfrm>
          <a:prstGeom prst="flowChartTerminator">
            <a:avLst/>
          </a:prstGeom>
          <a:blipFill>
            <a:blip r:embed="rId4"/>
            <a:tile tx="0" ty="0" sx="100000" sy="100000" flip="none" algn="tl"/>
          </a:blip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 smtClean="0"/>
              <a:t>গাছ</a:t>
            </a:r>
            <a:r>
              <a:rPr lang="en-US" sz="5400" dirty="0" smtClean="0"/>
              <a:t> </a:t>
            </a:r>
            <a:r>
              <a:rPr lang="en-US" sz="5400" dirty="0" err="1" smtClean="0"/>
              <a:t>কর্তন</a:t>
            </a:r>
            <a:r>
              <a:rPr lang="en-US" sz="5400" dirty="0" smtClean="0"/>
              <a:t> 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1910699810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3" grpId="2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" y="434340"/>
            <a:ext cx="8610600" cy="457962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Up Arrow Callout 2"/>
          <p:cNvSpPr/>
          <p:nvPr/>
        </p:nvSpPr>
        <p:spPr>
          <a:xfrm>
            <a:off x="1539240" y="5425440"/>
            <a:ext cx="6568440" cy="1249680"/>
          </a:xfrm>
          <a:prstGeom prst="upArrowCallout">
            <a:avLst/>
          </a:prstGeom>
          <a:blipFill>
            <a:blip r:embed="rId3"/>
            <a:tile tx="0" ty="0" sx="100000" sy="100000" flip="none" algn="tl"/>
          </a:blip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অপরিকল্পিত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রাস্তা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ঘাট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নির্মাণ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1740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00" y="410974"/>
            <a:ext cx="8625840" cy="5334506"/>
          </a:xfrm>
          <a:prstGeom prst="rect">
            <a:avLst/>
          </a:prstGeom>
        </p:spPr>
      </p:pic>
      <p:sp>
        <p:nvSpPr>
          <p:cNvPr id="4" name="Flowchart: Preparation 3"/>
          <p:cNvSpPr/>
          <p:nvPr/>
        </p:nvSpPr>
        <p:spPr>
          <a:xfrm>
            <a:off x="1706880" y="5745480"/>
            <a:ext cx="5821680" cy="975360"/>
          </a:xfrm>
          <a:prstGeom prst="flowChartPreparation">
            <a:avLst/>
          </a:prstGeom>
          <a:blipFill>
            <a:blip r:embed="rId3"/>
            <a:tile tx="0" ty="0" sx="100000" sy="100000" flip="none" algn="tl"/>
          </a:blip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বাঁধ</a:t>
            </a:r>
            <a:r>
              <a:rPr lang="en-US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নির্মাণ</a:t>
            </a:r>
            <a:endParaRPr lang="en-US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8278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1295400"/>
            <a:ext cx="8031480" cy="361188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৪।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 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সাধারণত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আষাঢ়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ভাদ্র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মাসে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বন্যার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প্রকোপ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বেশি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759362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" y="274320"/>
            <a:ext cx="8732520" cy="5455920"/>
          </a:xfrm>
          <a:prstGeom prst="rect">
            <a:avLst/>
          </a:prstGeom>
        </p:spPr>
      </p:pic>
      <p:sp>
        <p:nvSpPr>
          <p:cNvPr id="3" name="Flowchart: Process 2"/>
          <p:cNvSpPr/>
          <p:nvPr/>
        </p:nvSpPr>
        <p:spPr>
          <a:xfrm>
            <a:off x="2179320" y="5897880"/>
            <a:ext cx="5341620" cy="822960"/>
          </a:xfrm>
          <a:prstGeom prst="flowChartProcess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আষাঢ়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মাস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6473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89" y="270457"/>
            <a:ext cx="8615966" cy="546064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Flowchart: Terminator 2"/>
          <p:cNvSpPr/>
          <p:nvPr/>
        </p:nvSpPr>
        <p:spPr>
          <a:xfrm>
            <a:off x="1378040" y="5956478"/>
            <a:ext cx="5473521" cy="901522"/>
          </a:xfrm>
          <a:prstGeom prst="flowChartTerminator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ভাদ্র</a:t>
            </a:r>
            <a:r>
              <a:rPr lang="en-US" sz="8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মাস</a:t>
            </a:r>
            <a:endParaRPr lang="en-US" sz="8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3997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730" y="450760"/>
            <a:ext cx="8796270" cy="542200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Flowchart: Terminator 2"/>
          <p:cNvSpPr/>
          <p:nvPr/>
        </p:nvSpPr>
        <p:spPr>
          <a:xfrm>
            <a:off x="1307205" y="6053071"/>
            <a:ext cx="6877319" cy="689020"/>
          </a:xfrm>
          <a:prstGeom prst="flowChartTerminator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বন্যার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কারনে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নানা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রকমের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রোগ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দেখা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3024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123" y="296213"/>
            <a:ext cx="8152327" cy="5241701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Rectangle 3"/>
          <p:cNvSpPr/>
          <p:nvPr/>
        </p:nvSpPr>
        <p:spPr>
          <a:xfrm>
            <a:off x="1171978" y="5950039"/>
            <a:ext cx="6761408" cy="772733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বন্যার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ফলে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রাস্তা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ঘাটের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ব্যাপক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ক্ষয়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ক্ষতি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1654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ular Callout 1"/>
          <p:cNvSpPr/>
          <p:nvPr/>
        </p:nvSpPr>
        <p:spPr>
          <a:xfrm>
            <a:off x="137160" y="167640"/>
            <a:ext cx="8823960" cy="1539240"/>
          </a:xfrm>
          <a:prstGeom prst="wedgeRoundRectCallout">
            <a:avLst/>
          </a:prstGeom>
          <a:blipFill>
            <a:blip r:embed="rId2"/>
            <a:tile tx="0" ty="0" sx="100000" sy="100000" flip="none" algn="tl"/>
          </a:blip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13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3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13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13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" y="2087881"/>
            <a:ext cx="8534400" cy="4556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16297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reparation 1"/>
          <p:cNvSpPr/>
          <p:nvPr/>
        </p:nvSpPr>
        <p:spPr>
          <a:xfrm>
            <a:off x="411480" y="1944913"/>
            <a:ext cx="8732520" cy="2947851"/>
          </a:xfrm>
          <a:prstGeom prst="flowChartPreparation">
            <a:avLst/>
          </a:prstGeom>
          <a:blipFill>
            <a:blip r:embed="rId2"/>
            <a:tile tx="0" ty="0" sx="100000" sy="100000" flip="none" algn="tl"/>
          </a:blip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পাঠ্যাংশটি</a:t>
            </a:r>
            <a:r>
              <a:rPr lang="en-US" sz="8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নিরবে</a:t>
            </a:r>
            <a:r>
              <a:rPr lang="en-US" sz="8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পড়বে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3259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Terminator 2"/>
          <p:cNvSpPr/>
          <p:nvPr/>
        </p:nvSpPr>
        <p:spPr>
          <a:xfrm>
            <a:off x="304800" y="198120"/>
            <a:ext cx="8031480" cy="1661160"/>
          </a:xfrm>
          <a:prstGeom prst="flowChartTerminator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দলীয়</a:t>
            </a:r>
            <a:r>
              <a:rPr lang="en-US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9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700" y="2184400"/>
            <a:ext cx="7670800" cy="43434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142392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37160" y="152400"/>
            <a:ext cx="8732520" cy="2910840"/>
          </a:xfrm>
          <a:prstGeom prst="ellipse">
            <a:avLst/>
          </a:prstGeom>
          <a:blipFill>
            <a:blip r:embed="rId3"/>
            <a:tile tx="0" ty="0" sx="100000" sy="100000" flip="none" algn="tl"/>
          </a:blip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ক </a:t>
            </a:r>
            <a:r>
              <a:rPr lang="en-US" sz="3600" dirty="0" err="1" smtClean="0"/>
              <a:t>দলঃ</a:t>
            </a:r>
            <a:r>
              <a:rPr lang="en-US" sz="3600" dirty="0" smtClean="0"/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বন্যার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২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টি</a:t>
            </a:r>
            <a:r>
              <a:rPr lang="en-US" sz="4800" dirty="0" smtClean="0"/>
              <a:t> 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প্রাকৃতিক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/>
              <a:t>কারন</a:t>
            </a:r>
            <a:r>
              <a:rPr lang="en-US" sz="3600" dirty="0" smtClean="0"/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4000" dirty="0" smtClean="0"/>
              <a:t>। </a:t>
            </a:r>
            <a:endParaRPr lang="en-US" sz="4000" dirty="0"/>
          </a:p>
        </p:txBody>
      </p:sp>
      <p:sp>
        <p:nvSpPr>
          <p:cNvPr id="3" name="Oval 2"/>
          <p:cNvSpPr/>
          <p:nvPr/>
        </p:nvSpPr>
        <p:spPr>
          <a:xfrm>
            <a:off x="68580" y="3383280"/>
            <a:ext cx="8869680" cy="3474720"/>
          </a:xfrm>
          <a:prstGeom prst="ellipse">
            <a:avLst/>
          </a:prstGeom>
          <a:blipFill>
            <a:blip r:embed="rId4"/>
            <a:tile tx="0" ty="0" sx="100000" sy="100000" flip="none" algn="tl"/>
          </a:blip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খ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দলঃ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মাসে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বন্যার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প্রকোপ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বেশি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তোমাদের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খাতায়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2859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Decision 1"/>
          <p:cNvSpPr/>
          <p:nvPr/>
        </p:nvSpPr>
        <p:spPr>
          <a:xfrm>
            <a:off x="487679" y="542110"/>
            <a:ext cx="7741920" cy="2468880"/>
          </a:xfrm>
          <a:prstGeom prst="flowChartDecision">
            <a:avLst/>
          </a:prstGeom>
          <a:blipFill>
            <a:blip r:embed="rId2"/>
            <a:tile tx="0" ty="0" sx="100000" sy="100000" flip="none" algn="tl"/>
          </a:blip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8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Flowchart: Terminator 2"/>
          <p:cNvSpPr/>
          <p:nvPr/>
        </p:nvSpPr>
        <p:spPr>
          <a:xfrm>
            <a:off x="487679" y="3200401"/>
            <a:ext cx="8190411" cy="1593668"/>
          </a:xfrm>
          <a:prstGeom prst="flowChartTerminator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সংঘটিত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এমন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প্রাকৃতিক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দুর্যোগের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Flowchart: Terminator 3"/>
          <p:cNvSpPr/>
          <p:nvPr/>
        </p:nvSpPr>
        <p:spPr>
          <a:xfrm>
            <a:off x="487679" y="5172892"/>
            <a:ext cx="8190411" cy="1685108"/>
          </a:xfrm>
          <a:prstGeom prst="flowChartTerminator">
            <a:avLst/>
          </a:prstGeom>
          <a:blipFill>
            <a:blip r:embed="rId2"/>
            <a:tile tx="0" ty="0" sx="100000" sy="100000" flip="none" algn="tl"/>
          </a:blip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সময়ে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সাধারণত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বন্যা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5454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own Arrow Callout 2"/>
          <p:cNvSpPr/>
          <p:nvPr/>
        </p:nvSpPr>
        <p:spPr>
          <a:xfrm>
            <a:off x="350520" y="411480"/>
            <a:ext cx="8641080" cy="2026920"/>
          </a:xfrm>
          <a:prstGeom prst="downArrowCallout">
            <a:avLst/>
          </a:prstGeom>
          <a:blipFill>
            <a:blip r:embed="rId2"/>
            <a:tile tx="0" ty="0" sx="100000" sy="100000" flip="none" algn="tl"/>
          </a:blipFill>
          <a:ln w="76200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পরিকল্পিত</a:t>
            </a:r>
            <a:r>
              <a:rPr lang="en-US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Flowchart: Terminator 3"/>
          <p:cNvSpPr/>
          <p:nvPr/>
        </p:nvSpPr>
        <p:spPr>
          <a:xfrm>
            <a:off x="350520" y="2971800"/>
            <a:ext cx="8641080" cy="3642360"/>
          </a:xfrm>
          <a:prstGeom prst="flowChartTerminator">
            <a:avLst/>
          </a:prstGeom>
          <a:blipFill>
            <a:blip r:embed="rId3"/>
            <a:tile tx="0" ty="0" sx="100000" sy="100000" flip="none" algn="tl"/>
          </a:blip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প্রাকৃতিক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দুর্যোগ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বন্যার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ফলে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সমস্যা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দেখা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দেয়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এ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সম্পর্কে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৫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বাক্য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526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0" y="584200"/>
            <a:ext cx="7772400" cy="4241800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সামাজিক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জীবনে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বন্যার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প্রভাব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অনেক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তবে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তোমরা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দুইটি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প্রভাব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শুনবে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দেখবে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খাতায়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লিখবে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1789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Punched Tape 3"/>
          <p:cNvSpPr/>
          <p:nvPr/>
        </p:nvSpPr>
        <p:spPr>
          <a:xfrm>
            <a:off x="975360" y="1432560"/>
            <a:ext cx="6614160" cy="4038600"/>
          </a:xfrm>
          <a:prstGeom prst="flowChartPunchedTape">
            <a:avLst/>
          </a:prstGeom>
          <a:blipFill>
            <a:blip r:embed="rId2"/>
            <a:tile tx="0" ty="0" sx="100000" sy="100000" flip="none" algn="tl"/>
          </a:blip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1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6291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2730501" y="1314450"/>
            <a:ext cx="3695700" cy="4486275"/>
            <a:chOff x="4114591" y="411480"/>
            <a:chExt cx="4450080" cy="5652764"/>
          </a:xfrm>
        </p:grpSpPr>
        <p:sp>
          <p:nvSpPr>
            <p:cNvPr id="3" name="Flowchart: Manual Operation 2"/>
            <p:cNvSpPr/>
            <p:nvPr/>
          </p:nvSpPr>
          <p:spPr>
            <a:xfrm>
              <a:off x="4114591" y="4326884"/>
              <a:ext cx="4450080" cy="1737360"/>
            </a:xfrm>
            <a:prstGeom prst="flowChartManualOperation">
              <a:avLst/>
            </a:prstGeom>
            <a:solidFill>
              <a:srgbClr val="F50B5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19603" y="411480"/>
              <a:ext cx="2762394" cy="4988620"/>
            </a:xfrm>
            <a:prstGeom prst="rect">
              <a:avLst/>
            </a:prstGeom>
          </p:spPr>
        </p:pic>
      </p:grpSp>
      <p:sp>
        <p:nvSpPr>
          <p:cNvPr id="7" name="Double Wave 6"/>
          <p:cNvSpPr/>
          <p:nvPr/>
        </p:nvSpPr>
        <p:spPr>
          <a:xfrm>
            <a:off x="209550" y="1946940"/>
            <a:ext cx="2809875" cy="1612900"/>
          </a:xfrm>
          <a:prstGeom prst="doubleWave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5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ভালো</a:t>
            </a:r>
            <a:r>
              <a:rPr lang="en-US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Wave 7"/>
          <p:cNvSpPr/>
          <p:nvPr/>
        </p:nvSpPr>
        <p:spPr>
          <a:xfrm>
            <a:off x="5956300" y="1946940"/>
            <a:ext cx="3035299" cy="1854200"/>
          </a:xfrm>
          <a:prstGeom prst="wave">
            <a:avLst>
              <a:gd name="adj1" fmla="val 12500"/>
              <a:gd name="adj2" fmla="val -995"/>
            </a:avLst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err="1" smtClean="0"/>
              <a:t>থেকো</a:t>
            </a: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263772882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3225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5492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7036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0134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7136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2263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3902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3010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9130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6922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7798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8820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41518" y="2736546"/>
            <a:ext cx="7647709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কন্টেন্ট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বিভাজন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5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শক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5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আবেগ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smtClean="0">
                <a:latin typeface="NikoshBAN" panose="02000000000000000000" pitchFamily="2" charset="0"/>
                <a:cs typeface="NikoshBAN" panose="02000000000000000000" pitchFamily="2" charset="0"/>
              </a:rPr>
              <a:t>স্রর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8934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8958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8770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1524000" y="1397000"/>
          <a:ext cx="6096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4774744"/>
              </p:ext>
            </p:extLst>
          </p:nvPr>
        </p:nvGraphicFramePr>
        <p:xfrm>
          <a:off x="1419367" y="1397000"/>
          <a:ext cx="6200633" cy="36117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73021"/>
                <a:gridCol w="3127612"/>
              </a:tblGrid>
              <a:tr h="60195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0195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0195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0195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0195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0195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6904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1353205" y="513954"/>
            <a:ext cx="4457589" cy="4728080"/>
            <a:chOff x="2226662" y="2329106"/>
            <a:chExt cx="4457589" cy="4728080"/>
          </a:xfrm>
        </p:grpSpPr>
        <p:grpSp>
          <p:nvGrpSpPr>
            <p:cNvPr id="10" name="Group 9"/>
            <p:cNvGrpSpPr/>
            <p:nvPr/>
          </p:nvGrpSpPr>
          <p:grpSpPr>
            <a:xfrm>
              <a:off x="2226662" y="2329106"/>
              <a:ext cx="4457589" cy="4728080"/>
              <a:chOff x="2144775" y="2479231"/>
              <a:chExt cx="4457589" cy="4728080"/>
            </a:xfrm>
          </p:grpSpPr>
          <p:pic>
            <p:nvPicPr>
              <p:cNvPr id="2" name="Picture 1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697" t="16170" r="2167" b="17903"/>
              <a:stretch/>
            </p:blipFill>
            <p:spPr>
              <a:xfrm>
                <a:off x="2144775" y="3187220"/>
                <a:ext cx="2263452" cy="1780564"/>
              </a:xfrm>
              <a:prstGeom prst="rect">
                <a:avLst/>
              </a:prstGeom>
            </p:spPr>
          </p:pic>
          <p:sp>
            <p:nvSpPr>
              <p:cNvPr id="6" name="TextBox 5"/>
              <p:cNvSpPr txBox="1"/>
              <p:nvPr/>
            </p:nvSpPr>
            <p:spPr>
              <a:xfrm>
                <a:off x="3067594" y="5760761"/>
                <a:ext cx="3534770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en-US" sz="8800" dirty="0"/>
              </a:p>
            </p:txBody>
          </p:sp>
          <p:sp>
            <p:nvSpPr>
              <p:cNvPr id="4" name="TextBox 3"/>
              <p:cNvSpPr txBox="1"/>
              <p:nvPr/>
            </p:nvSpPr>
            <p:spPr>
              <a:xfrm>
                <a:off x="2432975" y="2479231"/>
                <a:ext cx="180150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 smtClean="0">
                    <a:solidFill>
                      <a:srgbClr val="FF0000"/>
                    </a:solidFill>
                  </a:rPr>
                  <a:t>P T I </a:t>
                </a:r>
                <a:endParaRPr lang="en-US" sz="36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5" name="TextBox 4"/>
              <p:cNvSpPr txBox="1"/>
              <p:nvPr/>
            </p:nvSpPr>
            <p:spPr>
              <a:xfrm>
                <a:off x="2432975" y="4123029"/>
                <a:ext cx="180150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rgbClr val="FF0000"/>
                    </a:solidFill>
                  </a:rPr>
                  <a:t>KISHOREGONJ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9" name="TextBox 8"/>
            <p:cNvSpPr txBox="1"/>
            <p:nvPr/>
          </p:nvSpPr>
          <p:spPr>
            <a:xfrm>
              <a:off x="2429301" y="5950538"/>
              <a:ext cx="2009894" cy="769441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4400" b="1" dirty="0" smtClean="0">
                  <a:ln w="22225">
                    <a:solidFill>
                      <a:srgbClr val="FF0000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</a:rPr>
                <a:t>MUG</a:t>
              </a:r>
              <a:endParaRPr lang="en-US" sz="4400" b="1" dirty="0">
                <a:ln w="22225">
                  <a:solidFill>
                    <a:srgbClr val="FF0000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16992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own Arrow Callout 2"/>
          <p:cNvSpPr/>
          <p:nvPr/>
        </p:nvSpPr>
        <p:spPr>
          <a:xfrm>
            <a:off x="1610435" y="0"/>
            <a:ext cx="5398575" cy="3384645"/>
          </a:xfrm>
          <a:prstGeom prst="downArrowCallout">
            <a:avLst>
              <a:gd name="adj1" fmla="val 25000"/>
              <a:gd name="adj2" fmla="val 34179"/>
              <a:gd name="adj3" fmla="val 25000"/>
              <a:gd name="adj4" fmla="val 64977"/>
            </a:avLst>
          </a:prstGeom>
          <a:ln w="76200">
            <a:solidFill>
              <a:schemeClr val="tx1"/>
            </a:solidFill>
            <a:prstDash val="dash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863661" y="3480180"/>
            <a:ext cx="6892122" cy="3623481"/>
          </a:xfrm>
          <a:prstGeom prst="roundRect">
            <a:avLst/>
          </a:prstGeom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i="1" u="sng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জাহাংগীর</a:t>
            </a:r>
            <a:r>
              <a:rPr lang="en-US" sz="4000" i="1" u="sng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i="1" u="sng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আলম</a:t>
            </a:r>
            <a:r>
              <a:rPr lang="en-US" sz="4000" i="1" u="sng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4000" i="1" u="sng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ভূইয়া</a:t>
            </a:r>
            <a:r>
              <a:rPr lang="en-US" sz="4000" i="1" u="sng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4000" i="1" u="sng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সহকারি</a:t>
            </a:r>
            <a:r>
              <a:rPr lang="en-US" sz="4000" i="1" u="sng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i="1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4000" i="1" u="sng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3200" i="1" u="sng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গোয়ারা</a:t>
            </a:r>
            <a:r>
              <a:rPr lang="en-US" sz="3200" i="1" u="sng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i="1" u="sng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পাথারকান্দি</a:t>
            </a:r>
            <a:r>
              <a:rPr lang="en-US" sz="3200" i="1" u="sng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i="1" u="sng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3200" i="1" u="sng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i="1" u="sng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3200" i="1" u="sng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i="1" u="sng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lang="en-US" sz="3200" i="1" u="sng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smtClean="0">
                <a:ln>
                  <a:solidFill>
                    <a:schemeClr val="bg2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200" dirty="0">
              <a:ln>
                <a:solidFill>
                  <a:schemeClr val="bg2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2470245" y="203351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Horizontal Scroll 6"/>
          <p:cNvSpPr/>
          <p:nvPr/>
        </p:nvSpPr>
        <p:spPr>
          <a:xfrm>
            <a:off x="1760561" y="6305266"/>
            <a:ext cx="3521123" cy="30025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ই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2438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1524000" y="1397000"/>
          <a:ext cx="6096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0010369"/>
              </p:ext>
            </p:extLst>
          </p:nvPr>
        </p:nvGraphicFramePr>
        <p:xfrm>
          <a:off x="1524000" y="1104406"/>
          <a:ext cx="6096000" cy="9326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93267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6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8983421"/>
              </p:ext>
            </p:extLst>
          </p:nvPr>
        </p:nvGraphicFramePr>
        <p:xfrm>
          <a:off x="1524000" y="1397000"/>
          <a:ext cx="6096000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1117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23462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600501" y="2674962"/>
            <a:ext cx="5213445" cy="31253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512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784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18407" y="1377784"/>
            <a:ext cx="55626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আমার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সোনার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আমি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তোমায়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ভালবাসি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চিরদিন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তোমার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আকাশ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,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তোমার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বাতাস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,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আমার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প্রাণে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বাজায়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বাসি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0987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9857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320635" y="938827"/>
            <a:ext cx="75052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তাং</a:t>
            </a:r>
            <a:r>
              <a:rPr lang="en-US" dirty="0" smtClean="0"/>
              <a:t> ; ২০/০৫/১৯ </a:t>
            </a:r>
          </a:p>
          <a:p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72935" y="1641434"/>
            <a:ext cx="75052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তাং</a:t>
            </a:r>
            <a:r>
              <a:rPr lang="en-US" dirty="0" smtClean="0"/>
              <a:t> ; ২০/০৫/১৯ </a:t>
            </a:r>
          </a:p>
          <a:p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8134" y="966965"/>
            <a:ext cx="75052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তাং</a:t>
            </a:r>
            <a:r>
              <a:rPr lang="en-US" dirty="0" smtClean="0"/>
              <a:t> ; ২০/০৫/১৯ </a:t>
            </a:r>
          </a:p>
          <a:p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3114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952500"/>
            <a:ext cx="6261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আমার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327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9443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5804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76275" y="1266825"/>
            <a:ext cx="5372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বীর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,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চান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4982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61781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848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6675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9221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9516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162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596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653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9182" y="627797"/>
            <a:ext cx="5964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শিক্ষাক্রম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,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প্রশিক্ষণার্থী</a:t>
            </a:r>
            <a:r>
              <a:rPr lang="en-US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		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058327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9463141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18456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991720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4300" y="1304925"/>
            <a:ext cx="4305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কণা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,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198174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235532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902525" y="783769"/>
            <a:ext cx="4334494" cy="4358244"/>
            <a:chOff x="783772" y="724393"/>
            <a:chExt cx="4334494" cy="4358244"/>
          </a:xfrm>
        </p:grpSpPr>
        <p:sp>
          <p:nvSpPr>
            <p:cNvPr id="2" name="Can 1"/>
            <p:cNvSpPr/>
            <p:nvPr/>
          </p:nvSpPr>
          <p:spPr>
            <a:xfrm>
              <a:off x="2529445" y="724393"/>
              <a:ext cx="2588821" cy="4358244"/>
            </a:xfrm>
            <a:prstGeom prst="can">
              <a:avLst/>
            </a:prstGeom>
            <a:solidFill>
              <a:schemeClr val="accent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Moon 2"/>
            <p:cNvSpPr/>
            <p:nvPr/>
          </p:nvSpPr>
          <p:spPr>
            <a:xfrm>
              <a:off x="783772" y="1638793"/>
              <a:ext cx="1721922" cy="2529444"/>
            </a:xfrm>
            <a:prstGeom prst="moon">
              <a:avLst>
                <a:gd name="adj" fmla="val 44483"/>
              </a:avLst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5-Point Star 3"/>
            <p:cNvSpPr/>
            <p:nvPr/>
          </p:nvSpPr>
          <p:spPr>
            <a:xfrm>
              <a:off x="2660074" y="3930731"/>
              <a:ext cx="914400" cy="914400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5-Point Star 5"/>
            <p:cNvSpPr/>
            <p:nvPr/>
          </p:nvSpPr>
          <p:spPr>
            <a:xfrm>
              <a:off x="3817916" y="4001683"/>
              <a:ext cx="1080655" cy="825335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5-Point Star 6"/>
            <p:cNvSpPr/>
            <p:nvPr/>
          </p:nvSpPr>
          <p:spPr>
            <a:xfrm>
              <a:off x="2660074" y="1475507"/>
              <a:ext cx="1246909" cy="914400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5-Point Star 7"/>
            <p:cNvSpPr/>
            <p:nvPr/>
          </p:nvSpPr>
          <p:spPr>
            <a:xfrm flipH="1" flipV="1">
              <a:off x="3930732" y="1586685"/>
              <a:ext cx="1163783" cy="920934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5-Point Star 8"/>
            <p:cNvSpPr/>
            <p:nvPr/>
          </p:nvSpPr>
          <p:spPr>
            <a:xfrm>
              <a:off x="2793671" y="2773405"/>
              <a:ext cx="997526" cy="1055420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5-Point Star 9"/>
            <p:cNvSpPr/>
            <p:nvPr/>
          </p:nvSpPr>
          <p:spPr>
            <a:xfrm>
              <a:off x="3930732" y="2814447"/>
              <a:ext cx="855024" cy="973336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5-Point Star 10"/>
            <p:cNvSpPr/>
            <p:nvPr/>
          </p:nvSpPr>
          <p:spPr>
            <a:xfrm>
              <a:off x="961902" y="2600695"/>
              <a:ext cx="498763" cy="605641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5-Point Star 11"/>
            <p:cNvSpPr/>
            <p:nvPr/>
          </p:nvSpPr>
          <p:spPr>
            <a:xfrm>
              <a:off x="1306287" y="1914894"/>
              <a:ext cx="391885" cy="475013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5-Point Star 12"/>
            <p:cNvSpPr/>
            <p:nvPr/>
          </p:nvSpPr>
          <p:spPr>
            <a:xfrm>
              <a:off x="1330037" y="3440875"/>
              <a:ext cx="368135" cy="296883"/>
            </a:xfrm>
            <a:prstGeom prst="star5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72378230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3913495" y="1161833"/>
            <a:ext cx="3200400" cy="3182587"/>
            <a:chOff x="624385" y="520388"/>
            <a:chExt cx="3200400" cy="3182587"/>
          </a:xfrm>
        </p:grpSpPr>
        <p:grpSp>
          <p:nvGrpSpPr>
            <p:cNvPr id="12" name="Group 11"/>
            <p:cNvGrpSpPr/>
            <p:nvPr/>
          </p:nvGrpSpPr>
          <p:grpSpPr>
            <a:xfrm>
              <a:off x="624385" y="520388"/>
              <a:ext cx="3200400" cy="3182587"/>
              <a:chOff x="409698" y="1151907"/>
              <a:chExt cx="3200400" cy="3182587"/>
            </a:xfrm>
          </p:grpSpPr>
          <p:grpSp>
            <p:nvGrpSpPr>
              <p:cNvPr id="7" name="Group 6"/>
              <p:cNvGrpSpPr/>
              <p:nvPr/>
            </p:nvGrpSpPr>
            <p:grpSpPr>
              <a:xfrm>
                <a:off x="409698" y="1151907"/>
                <a:ext cx="3200400" cy="3182587"/>
                <a:chOff x="1074717" y="1033153"/>
                <a:chExt cx="3200400" cy="3182587"/>
              </a:xfrm>
              <a:solidFill>
                <a:srgbClr val="FF0000"/>
              </a:solidFill>
            </p:grpSpPr>
            <p:sp>
              <p:nvSpPr>
                <p:cNvPr id="5" name="Can 4"/>
                <p:cNvSpPr/>
                <p:nvPr/>
              </p:nvSpPr>
              <p:spPr>
                <a:xfrm>
                  <a:off x="2315687" y="1033153"/>
                  <a:ext cx="1959430" cy="3182587"/>
                </a:xfrm>
                <a:prstGeom prst="can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" name="Moon 5"/>
                <p:cNvSpPr/>
                <p:nvPr/>
              </p:nvSpPr>
              <p:spPr>
                <a:xfrm>
                  <a:off x="1074717" y="1650671"/>
                  <a:ext cx="1240970" cy="1947552"/>
                </a:xfrm>
                <a:prstGeom prst="moon">
                  <a:avLst>
                    <a:gd name="adj" fmla="val 59569"/>
                  </a:avLst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9" name="5-Point Star 8"/>
              <p:cNvSpPr/>
              <p:nvPr/>
            </p:nvSpPr>
            <p:spPr>
              <a:xfrm>
                <a:off x="2208809" y="1828801"/>
                <a:ext cx="914400" cy="914400"/>
              </a:xfrm>
              <a:prstGeom prst="star5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5-Point Star 9"/>
              <p:cNvSpPr/>
              <p:nvPr/>
            </p:nvSpPr>
            <p:spPr>
              <a:xfrm>
                <a:off x="2208809" y="3063833"/>
                <a:ext cx="914400" cy="914400"/>
              </a:xfrm>
              <a:prstGeom prst="star5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5-Point Star 10"/>
              <p:cNvSpPr/>
              <p:nvPr/>
            </p:nvSpPr>
            <p:spPr>
              <a:xfrm>
                <a:off x="409698" y="2286001"/>
                <a:ext cx="801582" cy="914400"/>
              </a:xfrm>
              <a:prstGeom prst="star5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" name="TextBox 1"/>
            <p:cNvSpPr txBox="1"/>
            <p:nvPr/>
          </p:nvSpPr>
          <p:spPr>
            <a:xfrm>
              <a:off x="2224585" y="2565779"/>
              <a:ext cx="1419367" cy="4640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77114143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485785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595550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0376" y="518615"/>
            <a:ext cx="802488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আমার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সোনার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আমি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তোমায়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ভালবাসি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চিরদিন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তোমার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আকাশ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তোমার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বাতাস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আমার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প্রাণে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বাজায়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বাশি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ও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ফাগুনে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তোর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আমের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বনে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বাজায়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বাঁশি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 ও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</a:t>
            </a:r>
            <a:r>
              <a:rPr lang="en-US" sz="440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867722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425" t="-10914" r="37014" b="10914"/>
          <a:stretch/>
        </p:blipFill>
        <p:spPr>
          <a:xfrm>
            <a:off x="4168238" y="1092629"/>
            <a:ext cx="1957849" cy="500525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24102943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00841">
            <a:off x="-561005" y="-397551"/>
            <a:ext cx="9748933" cy="5872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76196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8814723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166253" y="385950"/>
            <a:ext cx="8288977" cy="4984856"/>
            <a:chOff x="356259" y="469078"/>
            <a:chExt cx="8288977" cy="4984856"/>
          </a:xfrm>
        </p:grpSpPr>
        <p:grpSp>
          <p:nvGrpSpPr>
            <p:cNvPr id="14" name="Group 13"/>
            <p:cNvGrpSpPr/>
            <p:nvPr/>
          </p:nvGrpSpPr>
          <p:grpSpPr>
            <a:xfrm>
              <a:off x="1460665" y="1145227"/>
              <a:ext cx="7184571" cy="3937413"/>
              <a:chOff x="926276" y="860219"/>
              <a:chExt cx="7184571" cy="3937413"/>
            </a:xfrm>
          </p:grpSpPr>
          <p:sp>
            <p:nvSpPr>
              <p:cNvPr id="2" name="Rectangle 1"/>
              <p:cNvSpPr/>
              <p:nvPr/>
            </p:nvSpPr>
            <p:spPr>
              <a:xfrm>
                <a:off x="926276" y="4476998"/>
                <a:ext cx="7184571" cy="320634"/>
              </a:xfrm>
              <a:prstGeom prst="rect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" name="Rectangle 2"/>
              <p:cNvSpPr/>
              <p:nvPr/>
            </p:nvSpPr>
            <p:spPr>
              <a:xfrm>
                <a:off x="1383474" y="4096248"/>
                <a:ext cx="6270172" cy="356260"/>
              </a:xfrm>
              <a:prstGeom prst="rect">
                <a:avLst/>
              </a:prstGeom>
              <a:solidFill>
                <a:srgbClr val="00206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" name="Rectangle 4"/>
              <p:cNvSpPr/>
              <p:nvPr/>
            </p:nvSpPr>
            <p:spPr>
              <a:xfrm>
                <a:off x="1644731" y="3852800"/>
                <a:ext cx="5367647" cy="225631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Rectangle 5"/>
              <p:cNvSpPr/>
              <p:nvPr/>
            </p:nvSpPr>
            <p:spPr>
              <a:xfrm>
                <a:off x="2142886" y="1988374"/>
                <a:ext cx="415636" cy="1864426"/>
              </a:xfrm>
              <a:prstGeom prst="rect">
                <a:avLst/>
              </a:prstGeom>
              <a:solidFill>
                <a:srgbClr val="00B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6049534" y="1887430"/>
                <a:ext cx="380010" cy="1947553"/>
              </a:xfrm>
              <a:prstGeom prst="rect">
                <a:avLst/>
              </a:prstGeom>
              <a:solidFill>
                <a:srgbClr val="00B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2717255" y="1702627"/>
                <a:ext cx="356260" cy="2125683"/>
              </a:xfrm>
              <a:prstGeom prst="rect">
                <a:avLst/>
              </a:prstGeom>
              <a:solidFill>
                <a:srgbClr val="00B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5420345" y="1702626"/>
                <a:ext cx="380012" cy="2125683"/>
              </a:xfrm>
              <a:prstGeom prst="rect">
                <a:avLst/>
              </a:prstGeom>
              <a:solidFill>
                <a:srgbClr val="00B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3358006" y="860220"/>
                <a:ext cx="546270" cy="2992580"/>
              </a:xfrm>
              <a:prstGeom prst="rect">
                <a:avLst/>
              </a:prstGeom>
              <a:solidFill>
                <a:srgbClr val="00B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4538764" y="860219"/>
                <a:ext cx="536606" cy="3007426"/>
              </a:xfrm>
              <a:prstGeom prst="rect">
                <a:avLst/>
              </a:prstGeom>
              <a:solidFill>
                <a:srgbClr val="00B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4069480" y="860219"/>
                <a:ext cx="344384" cy="2992581"/>
              </a:xfrm>
              <a:prstGeom prst="rect">
                <a:avLst/>
              </a:prstGeom>
              <a:solidFill>
                <a:srgbClr val="00B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Oval 12"/>
              <p:cNvSpPr/>
              <p:nvPr/>
            </p:nvSpPr>
            <p:spPr>
              <a:xfrm>
                <a:off x="3377688" y="1661803"/>
                <a:ext cx="1698172" cy="1389413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" name="Rectangle 3"/>
            <p:cNvSpPr/>
            <p:nvPr/>
          </p:nvSpPr>
          <p:spPr>
            <a:xfrm flipH="1">
              <a:off x="630739" y="469078"/>
              <a:ext cx="45719" cy="467887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627050" y="520293"/>
              <a:ext cx="2852404" cy="1352297"/>
            </a:xfrm>
            <a:prstGeom prst="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1196609" y="608611"/>
              <a:ext cx="1306829" cy="1073230"/>
            </a:xfrm>
            <a:prstGeom prst="ellipse">
              <a:avLst/>
            </a:prstGeom>
            <a:solidFill>
              <a:srgbClr val="F50B5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56259" y="4841980"/>
              <a:ext cx="757223" cy="61195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0531777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6252"/>
            <a:ext cx="5829300" cy="1463040"/>
          </a:xfrm>
        </p:spPr>
        <p:txBody>
          <a:bodyPr>
            <a:normAutofit/>
          </a:bodyPr>
          <a:lstStyle/>
          <a:p>
            <a:r>
              <a:rPr lang="en-US" sz="2200" dirty="0" smtClean="0"/>
              <a:t>Dhaka is the capital of Bangladesh</a:t>
            </a:r>
            <a:r>
              <a:rPr lang="en-US" dirty="0" smtClean="0"/>
              <a:t>. 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/>
              <a:t>d</a:t>
            </a:r>
            <a:r>
              <a:rPr lang="en-US" dirty="0" err="1" smtClean="0"/>
              <a:t>ahaka</a:t>
            </a:r>
            <a:r>
              <a:rPr lang="en-US" dirty="0" smtClean="0"/>
              <a:t> is an old city.</a:t>
            </a:r>
            <a:br>
              <a:rPr lang="en-US" dirty="0" smtClean="0"/>
            </a:br>
            <a:r>
              <a:rPr lang="en-US" dirty="0" smtClean="0"/>
              <a:t>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88703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1239" y="656468"/>
            <a:ext cx="7290054" cy="1499616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PTI KISHOREGONJ </a:t>
            </a:r>
            <a:r>
              <a:rPr lang="en-US" dirty="0" smtClean="0"/>
              <a:t>,</a:t>
            </a:r>
            <a:r>
              <a:rPr lang="en-US" dirty="0" smtClean="0">
                <a:solidFill>
                  <a:srgbClr val="FFC000"/>
                </a:solidFill>
              </a:rPr>
              <a:t>DHAKA </a:t>
            </a:r>
            <a:r>
              <a:rPr lang="en-US" dirty="0" smtClean="0"/>
              <a:t>, BANGLADESH.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83995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Pti</a:t>
            </a:r>
            <a:r>
              <a:rPr lang="en-US" dirty="0" smtClean="0"/>
              <a:t> </a:t>
            </a:r>
            <a:r>
              <a:rPr lang="en-US" dirty="0" err="1" smtClean="0"/>
              <a:t>kishoregonj</a:t>
            </a:r>
            <a:r>
              <a:rPr lang="en-US" dirty="0" smtClean="0"/>
              <a:t> .Dhaka Bangladesh. A quick brown fox jumps over the lazy dog. A quick brown fox </a:t>
            </a:r>
            <a:r>
              <a:rPr lang="en-US" dirty="0" err="1" smtClean="0"/>
              <a:t>ljumps</a:t>
            </a:r>
            <a:r>
              <a:rPr lang="en-US" dirty="0" smtClean="0"/>
              <a:t> over the lazy dog. A quick brown fox jumps </a:t>
            </a:r>
            <a:r>
              <a:rPr lang="en-US" dirty="0" err="1" smtClean="0"/>
              <a:t>ojuver</a:t>
            </a:r>
            <a:r>
              <a:rPr lang="en-US" dirty="0" smtClean="0"/>
              <a:t> the lazy dog. A quick brown fox jumps over the lazy dog. A quick brown fox jumps over the lazy dog. A quick brown fox jumps over the lazy dog. A quick brown fox jumps over the lazy dog. A quick brown fox jumps over the lazy dog. A quick brown fox jumps over the lazy </a:t>
            </a:r>
            <a:r>
              <a:rPr lang="en-US" dirty="0" err="1" smtClean="0"/>
              <a:t>dog.a</a:t>
            </a:r>
            <a:r>
              <a:rPr lang="en-US" dirty="0" smtClean="0"/>
              <a:t> quick brown fox jumps over the lazy dog. A quick brown fox jumps over the lazy dog.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56339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1916</TotalTime>
  <Words>477</Words>
  <Application>Microsoft Office PowerPoint</Application>
  <PresentationFormat>On-screen Show (4:3)</PresentationFormat>
  <Paragraphs>92</Paragraphs>
  <Slides>90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90</vt:i4>
      </vt:variant>
    </vt:vector>
  </HeadingPairs>
  <TitlesOfParts>
    <vt:vector size="9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Dhaka is the capital of Bangladesh.   dahaka is an old city. o</vt:lpstr>
      <vt:lpstr>PTI KISHOREGONJ ,DHAKA , BANGLADESH.</vt:lpstr>
      <vt:lpstr>Pti kishoregonj .Dhaka Bangladesh. A quick brown fox jumps over the lazy dog. A quick brown fox ljumps over the lazy dog. A quick brown fox jumps ojuver the lazy dog. A quick brown fox jumps over the lazy dog. A quick brown fox jumps over the lazy dog. A quick brown fox jumps over the lazy dog. A quick brown fox jumps over the lazy dog. A quick brown fox jumps over the lazy dog. A quick brown fox jumps over the lazy dog.a quick brown fox jumps over the lazy dog. A quick brown fox jumps over the lazy dog.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JJJJ</dc:title>
  <dc:creator>User</dc:creator>
  <cp:lastModifiedBy>Windows User</cp:lastModifiedBy>
  <cp:revision>277</cp:revision>
  <dcterms:created xsi:type="dcterms:W3CDTF">2019-05-19T05:07:27Z</dcterms:created>
  <dcterms:modified xsi:type="dcterms:W3CDTF">2019-10-28T14:05:17Z</dcterms:modified>
</cp:coreProperties>
</file>