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2" r:id="rId4"/>
    <p:sldId id="263" r:id="rId5"/>
    <p:sldId id="283" r:id="rId6"/>
    <p:sldId id="264" r:id="rId7"/>
    <p:sldId id="285" r:id="rId8"/>
    <p:sldId id="287" r:id="rId9"/>
    <p:sldId id="289" r:id="rId10"/>
    <p:sldId id="291" r:id="rId11"/>
    <p:sldId id="293" r:id="rId12"/>
    <p:sldId id="268" r:id="rId13"/>
    <p:sldId id="269" r:id="rId14"/>
    <p:sldId id="270" r:id="rId15"/>
    <p:sldId id="271" r:id="rId16"/>
    <p:sldId id="274" r:id="rId17"/>
    <p:sldId id="276" r:id="rId18"/>
    <p:sldId id="275" r:id="rId19"/>
    <p:sldId id="277" r:id="rId20"/>
    <p:sldId id="278" r:id="rId21"/>
    <p:sldId id="294" r:id="rId22"/>
    <p:sldId id="279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1A89C-E38C-4D66-BA01-DEBDB534292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72C7B-04C4-4CF3-960F-7D61EE29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46EB-1E46-4C89-A163-BCB5BBE952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274704"/>
            <a:ext cx="8534400" cy="4661052"/>
            <a:chOff x="1591944" y="-373650"/>
            <a:chExt cx="7162800" cy="46610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1944" y="3465714"/>
              <a:ext cx="7162800" cy="8216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1944" y="-373650"/>
              <a:ext cx="7162800" cy="38393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EEBD02F-A71A-4A71-8218-F43BA3DCAB44}"/>
              </a:ext>
            </a:extLst>
          </p:cNvPr>
          <p:cNvSpPr/>
          <p:nvPr/>
        </p:nvSpPr>
        <p:spPr>
          <a:xfrm>
            <a:off x="1371600" y="5043045"/>
            <a:ext cx="6553200" cy="1757761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 সকলকে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2124" y="3242874"/>
            <a:ext cx="5562599" cy="19577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3x+4y</a:t>
            </a:r>
            <a:endParaRPr lang="bn-BD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Arial" pitchFamily="34" charset="0"/>
                <a:cs typeface="NikoshBAN" pitchFamily="2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4x</a:t>
            </a:r>
            <a:r>
              <a:rPr lang="bn-BD" sz="3200" b="1" dirty="0">
                <a:solidFill>
                  <a:schemeClr val="tx1"/>
                </a:solidFill>
                <a:latin typeface="Arial" pitchFamily="34" charset="0"/>
                <a:cs typeface="NikoshBAN" pitchFamily="2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bn-BD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NikoshBAN" pitchFamily="2" charset="0"/>
              </a:rPr>
              <a:t>    7x+5y</a:t>
            </a:r>
            <a:endParaRPr lang="bn-BD" sz="3200" b="1" dirty="0">
              <a:solidFill>
                <a:schemeClr val="tx1"/>
              </a:solidFill>
              <a:latin typeface="Arial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2124" y="787611"/>
            <a:ext cx="5562600" cy="12668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হবে-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3714750" y="4352925"/>
            <a:ext cx="1657350" cy="1047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6400" y="340175"/>
            <a:ext cx="5565913" cy="3088825"/>
            <a:chOff x="2514600" y="953785"/>
            <a:chExt cx="3645195" cy="3088825"/>
          </a:xfrm>
        </p:grpSpPr>
        <p:sp>
          <p:nvSpPr>
            <p:cNvPr id="26" name="Rectangle 25"/>
            <p:cNvSpPr/>
            <p:nvPr/>
          </p:nvSpPr>
          <p:spPr>
            <a:xfrm>
              <a:off x="3200400" y="953785"/>
              <a:ext cx="2959395" cy="769441"/>
            </a:xfrm>
            <a:prstGeom prst="rect">
              <a:avLst/>
            </a:prstGeom>
          </p:spPr>
          <p:txBody>
            <a:bodyPr vert="horz" wrap="square">
              <a:spAutoFit/>
              <a:scene3d>
                <a:camera prst="perspectiveContrastingRightFacing" fov="2700000">
                  <a:rot lat="20400000" lon="21594000" rev="0"/>
                </a:camera>
                <a:lightRig rig="morning" dir="t"/>
              </a:scene3d>
              <a:sp3d extrusionH="38100" contourW="6350" prstMaterial="flat">
                <a:bevelT w="25400" h="152400"/>
                <a:bevelB h="63500"/>
              </a:sp3d>
            </a:bodyPr>
            <a:lstStyle/>
            <a:p>
              <a:r>
                <a:rPr lang="en-US" sz="4400" b="1" dirty="0" err="1">
                  <a:ln>
                    <a:solidFill>
                      <a:srgbClr val="339933"/>
                    </a:solidFill>
                  </a:ln>
                  <a:solidFill>
                    <a:srgbClr val="9BE29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sx="101000" sy="101000" algn="ctr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একককাজ</a:t>
              </a:r>
              <a:r>
                <a:rPr lang="en-US" sz="4400" b="1" dirty="0">
                  <a:ln>
                    <a:solidFill>
                      <a:srgbClr val="339933"/>
                    </a:solidFill>
                  </a:ln>
                  <a:solidFill>
                    <a:srgbClr val="9BE29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sx="101000" sy="101000" algn="ctr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n>
                  <a:solidFill>
                    <a:srgbClr val="339933"/>
                  </a:solidFill>
                </a:ln>
                <a:solidFill>
                  <a:srgbClr val="9BE29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sx="101000" sy="101000" algn="ctr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0" y="1889960"/>
              <a:ext cx="3428999" cy="21526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1676400" y="5334000"/>
            <a:ext cx="5235799" cy="619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</a:t>
            </a:r>
            <a:r>
              <a:rPr lang="en-US" sz="32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+4y</a:t>
            </a:r>
            <a:r>
              <a:rPr lang="en-US" sz="32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n-BD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6z,y</a:t>
            </a:r>
            <a:r>
              <a:rPr lang="en-US" sz="32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+4x+z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3962400"/>
            <a:ext cx="5235799" cy="6095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যোগকর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295400"/>
            <a:ext cx="6248400" cy="8382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১৫+৭ = ২২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362200"/>
            <a:ext cx="6324600" cy="9144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13+5 = 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657600"/>
            <a:ext cx="6324600" cy="9144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রাশি দুইটি থেকে তোমরা কি  কিছু বুঝতে পারছ 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105400"/>
            <a:ext cx="6324600" cy="9906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পাটিগণিতীয় রাশি ও আর একটি বীজগণিতীয় রাশি।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81000"/>
            <a:ext cx="6248400" cy="685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85800"/>
            <a:ext cx="64008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এবারে আমরা পাটিগণিতীয় যোগ ও বীজগণিতীয় যোগের মধ্যকার পার্থক্য নিয়ে আলোচনা করব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819400"/>
            <a:ext cx="64008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৫+৮+৯= ২২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পাটিগণিতীয় রাশি।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6400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3+4+5= 12</a:t>
            </a:r>
            <a:r>
              <a:rPr lang="bn-BD" sz="36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এটি বীজগণিতীয় রাশি।</a:t>
            </a:r>
            <a:endParaRPr lang="en-US" sz="36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057400"/>
            <a:ext cx="58674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7+(-3)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=7-3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=4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702174"/>
            <a:ext cx="5867400" cy="8816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লক্ষ্য করঃ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343400"/>
            <a:ext cx="5791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বুঝলে-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0010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এতদিন জেনে এসেছে যে যোগ করলে বেশি হয় কিন্তু এখন তোমরা শিখবে যোগ করলে কোন কোন ক্ষেত্রে কমেও যায়।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181600"/>
            <a:ext cx="79248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পাটিগণিতীয় রাশির যোগ ও বীজগণিতীয় রাশির যোগের মধ্য এটাই অন্যতম পার্থক্য</a:t>
            </a:r>
            <a:r>
              <a:rPr lang="bn-BD" sz="32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276600"/>
            <a:ext cx="79248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 শ্রেণি পর্যন্ত তোমাদের এই সমস্যা গুলো ছিলো না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তোমাদের এই ধরনের সমস্যা নিয়েই কাজ করতে হবে।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7391400" cy="1447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কিছু জানা বিষয় কে নতুন রূপে শিখি-</a:t>
            </a:r>
            <a:endParaRPr lang="en-US" sz="28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743200"/>
            <a:ext cx="1219200" cy="1143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4419600"/>
            <a:ext cx="12192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219200" y="2971800"/>
            <a:ext cx="838200" cy="838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066800" y="4572000"/>
            <a:ext cx="914400" cy="838200"/>
          </a:xfrm>
          <a:prstGeom prst="mathMinus">
            <a:avLst>
              <a:gd name="adj1" fmla="val 2748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এটা কি চিহ্ন?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4196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 বিয়োগ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2895600"/>
            <a:ext cx="25908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 যোগ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4958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এটা কি চিহ্ন?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743200"/>
            <a:ext cx="1219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28700" y="4419600"/>
            <a:ext cx="1219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219200" y="2971800"/>
            <a:ext cx="8382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066800" y="4572000"/>
            <a:ext cx="914400" cy="838200"/>
          </a:xfrm>
          <a:prstGeom prst="mathMinus">
            <a:avLst>
              <a:gd name="adj1" fmla="val 2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5562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চিহ্নের নাম প্লাস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495800"/>
            <a:ext cx="548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চিহ্নের নাম মাইনাস।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762000"/>
            <a:ext cx="8153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বীজগণিতের ভাষায়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5867400" cy="2438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তোমরা শুনলে অবাক হবে শুধুমাত্র এই দুটি চিহ্নের সাহায্যে যে সূত্র গঠিত হয় তা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সাড়া জীবন তোমাদের কাজে লাগবে।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6576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11430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4038600"/>
            <a:ext cx="228600" cy="152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25908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4114800" y="3810000"/>
            <a:ext cx="838200" cy="533400"/>
          </a:xfrm>
          <a:prstGeom prst="mathEqua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48768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5181600"/>
            <a:ext cx="5715000" cy="1066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295400" y="5334000"/>
            <a:ext cx="914400" cy="838200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5638800"/>
            <a:ext cx="228600" cy="152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2438400" y="5334000"/>
            <a:ext cx="914400" cy="838200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3429000" y="5410200"/>
            <a:ext cx="838200" cy="533400"/>
          </a:xfrm>
          <a:prstGeom prst="mathEqua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4343400" y="5181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57912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133600" y="83820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12192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3886200" y="9144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4800600" y="1066800"/>
            <a:ext cx="8382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5638800" y="9144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3352800"/>
            <a:ext cx="8839200" cy="3200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সূত্র- প্লাস গুন প্লাস সমান প্লাস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সূত্র-মাইনাস গুন মাইনাস সমান প্লাস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সূত্র-প্লাস গুন মাইনাস সমান মাইনাস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 সুত্র-মাইনাস গুন প্লাস সমান মাইনাস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2098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25908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4724400" y="2362200"/>
            <a:ext cx="8382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5638800" y="22098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505200" y="220980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2286000" y="22860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8A25A49-EBB6-465C-8CDB-971E4BC82E55}"/>
              </a:ext>
            </a:extLst>
          </p:cNvPr>
          <p:cNvGrpSpPr/>
          <p:nvPr/>
        </p:nvGrpSpPr>
        <p:grpSpPr>
          <a:xfrm>
            <a:off x="363992" y="1905000"/>
            <a:ext cx="8401231" cy="5105400"/>
            <a:chOff x="363992" y="1905000"/>
            <a:chExt cx="8401231" cy="5105400"/>
          </a:xfrm>
        </p:grpSpPr>
        <p:sp>
          <p:nvSpPr>
            <p:cNvPr id="14" name="Rectangle 13"/>
            <p:cNvSpPr/>
            <p:nvPr/>
          </p:nvSpPr>
          <p:spPr>
            <a:xfrm>
              <a:off x="363992" y="3200400"/>
              <a:ext cx="4191000" cy="381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balanced" dir="t">
                  <a:rot lat="0" lon="0" rev="2100000"/>
                </a:lightRig>
              </a:scene3d>
              <a:flatTx/>
            </a:bodyPr>
            <a:lstStyle/>
            <a:p>
              <a:pPr algn="ctr"/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bn-BD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ওমর ফারুক </a:t>
              </a:r>
              <a:endPara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pPr algn="ctr"/>
              <a:r>
                <a:rPr lang="bn-BD" sz="280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দারুল ফালাহ আলিম মাদরাসা </a:t>
              </a:r>
              <a:endPara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চিরিরবন্দর,দিনাজপুর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endParaRPr lang="en-US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2823" y="2315285"/>
              <a:ext cx="3962400" cy="45427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balanced" dir="t">
                  <a:rot lat="0" lon="0" rev="2100000"/>
                </a:lightRig>
              </a:scene3d>
            </a:bodyPr>
            <a:lstStyle/>
            <a:p>
              <a:pPr algn="r"/>
              <a:endPara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r"/>
              <a:r>
                <a: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r"/>
              <a:endPara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গণিত</a:t>
              </a:r>
              <a:endPara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6ষ্ট,অধ্যায়ঃ 4র্থ</a:t>
              </a:r>
            </a:p>
            <a:p>
              <a:pPr algn="ctr"/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বীজগণিতীয়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রাশির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বিয়োগ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  </a:t>
              </a:r>
            </a:p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4৫মিনিট</a:t>
              </a:r>
            </a:p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২০।০৫ ।২০১৮ </a:t>
              </a:r>
              <a:r>
                <a: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1605" y="1905000"/>
              <a:ext cx="2198788" cy="21586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605" y="1905000"/>
              <a:ext cx="2209790" cy="21586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4802823" y="1751463"/>
            <a:ext cx="0" cy="44196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9248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চল আমরা সূত্রের প্রয়োগ নিয়ে কিছু আলোচনা করি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79248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7+(-3)</a:t>
            </a:r>
            <a:r>
              <a:rPr lang="bn-BD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এই রাশিটি যোগ করতে হবে</a:t>
            </a:r>
            <a:r>
              <a:rPr lang="en-US" sz="36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724400"/>
            <a:ext cx="79248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=7-3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715000"/>
            <a:ext cx="79248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=4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743200"/>
            <a:ext cx="79248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এখানে</a:t>
            </a:r>
            <a:r>
              <a:rPr lang="en-US" sz="32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7 </a:t>
            </a:r>
            <a:r>
              <a:rPr lang="bn-BD" sz="32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এর পরের + এবং </a:t>
            </a:r>
            <a:r>
              <a:rPr lang="en-US" sz="32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3 </a:t>
            </a:r>
            <a:r>
              <a:rPr lang="bn-BD" sz="3200" b="1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এর আগের – গুন করা হয়েছে অর্থাৎ সূত্রের প্রয়োগ ঘটানো হয়েছে। </a:t>
            </a:r>
            <a:endParaRPr lang="en-US" sz="4000" b="1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10000"/>
            <a:ext cx="79248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7+(-3)</a:t>
            </a:r>
            <a:r>
              <a:rPr lang="bn-BD" sz="36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304800"/>
            <a:ext cx="5526079" cy="3601253"/>
            <a:chOff x="3200400" y="304800"/>
            <a:chExt cx="2324100" cy="36012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304800"/>
              <a:ext cx="2324100" cy="250507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3261125" y="2951946"/>
              <a:ext cx="2263375" cy="954107"/>
            </a:xfrm>
            <a:prstGeom prst="rect">
              <a:avLst/>
            </a:prstGeom>
          </p:spPr>
          <p:txBody>
            <a:bodyPr vert="horz" wrap="square" lIns="0" tIns="182880" rIns="0" bIns="91440">
              <a:spAutoFit/>
              <a:scene3d>
                <a:camera prst="perspectiveContrastingRightFacing" fov="2700000">
                  <a:rot lat="615698" lon="21066533" rev="807607"/>
                </a:camera>
                <a:lightRig rig="morning" dir="t"/>
              </a:scene3d>
              <a:sp3d extrusionH="38100" contourW="6350" prstMaterial="flat">
                <a:bevelT w="25400" h="152400"/>
                <a:bevelB h="63500"/>
              </a:sp3d>
            </a:bodyPr>
            <a:lstStyle/>
            <a:p>
              <a:r>
                <a:rPr lang="en-US" sz="4400" b="1" dirty="0" err="1">
                  <a:ln>
                    <a:solidFill>
                      <a:srgbClr val="339933"/>
                    </a:solidFill>
                  </a:ln>
                  <a:solidFill>
                    <a:srgbClr val="9BE29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sx="101000" sy="101000" algn="ctr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4400" b="1" dirty="0">
                  <a:ln>
                    <a:solidFill>
                      <a:srgbClr val="339933"/>
                    </a:solidFill>
                  </a:ln>
                  <a:solidFill>
                    <a:srgbClr val="9BE29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sx="101000" sy="101000" algn="ctr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>
                    <a:solidFill>
                      <a:srgbClr val="339933"/>
                    </a:solidFill>
                  </a:ln>
                  <a:solidFill>
                    <a:srgbClr val="9BE29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sx="101000" sy="101000" algn="ctr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b="1" dirty="0">
                  <a:ln>
                    <a:solidFill>
                      <a:srgbClr val="339933"/>
                    </a:solidFill>
                  </a:ln>
                  <a:solidFill>
                    <a:srgbClr val="9BE29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sx="101000" sy="101000" algn="ctr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n>
                  <a:solidFill>
                    <a:srgbClr val="339933"/>
                  </a:solidFill>
                </a:ln>
                <a:solidFill>
                  <a:srgbClr val="9BE29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sx="101000" sy="101000" algn="ctr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81200" y="4114800"/>
            <a:ext cx="5638800" cy="1447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পাটিগণিতীয়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রাশির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যোগ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বীজগণিতীয়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রাশির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যোগের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মধ্যকার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পার্থক্য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যুক্তি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সহকারে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16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3429000" cy="358140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330" y="4343400"/>
            <a:ext cx="8610600" cy="18288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পাটিগণিতীয়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_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30" y="685800"/>
            <a:ext cx="4296770" cy="3581400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0"/>
            <a:ext cx="88392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anchor="t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8839200" cy="50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89283" y="1491916"/>
            <a:ext cx="4495627" cy="769441"/>
          </a:xfrm>
          <a:prstGeom prst="rect">
            <a:avLst/>
          </a:prstGeom>
          <a:noFill/>
        </p:spPr>
        <p:txBody>
          <a:bodyPr vert="horz" wrap="square">
            <a:spAutoFit/>
            <a:scene3d>
              <a:camera prst="perspectiveContrastingRightFacing" fov="2700000">
                <a:rot lat="20400000" lon="21594000" rev="0"/>
              </a:camera>
              <a:lightRig rig="morning" dir="t"/>
            </a:scene3d>
            <a:sp3d extrusionH="38100" contourW="6350" prstMaterial="flat">
              <a:bevelT w="25400" h="152400"/>
              <a:bevelB h="63500"/>
            </a:sp3d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1FDC7-E7F3-469F-AAF8-C865197EFA55}"/>
              </a:ext>
            </a:extLst>
          </p:cNvPr>
          <p:cNvSpPr/>
          <p:nvPr/>
        </p:nvSpPr>
        <p:spPr>
          <a:xfrm>
            <a:off x="1219200" y="4038600"/>
            <a:ext cx="7162712" cy="661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C1FDC7-E7F3-469F-AAF8-C865197EFA55}"/>
              </a:ext>
            </a:extLst>
          </p:cNvPr>
          <p:cNvSpPr/>
          <p:nvPr/>
        </p:nvSpPr>
        <p:spPr>
          <a:xfrm>
            <a:off x="1143000" y="5105400"/>
            <a:ext cx="7238912" cy="1219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যোগ-বিয়োগ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543886"/>
              </p:ext>
            </p:extLst>
          </p:nvPr>
        </p:nvGraphicFramePr>
        <p:xfrm>
          <a:off x="3865563" y="3184525"/>
          <a:ext cx="14144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Packager Shell Object" showAsIcon="1" r:id="rId3" imgW="1414440" imgH="488520" progId="Package">
                  <p:embed/>
                </p:oleObj>
              </mc:Choice>
              <mc:Fallback>
                <p:oleObj name="Packager Shell Object" showAsIcon="1" r:id="rId3" imgW="14144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5563" y="3184525"/>
                        <a:ext cx="14144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62000"/>
            <a:ext cx="8001000" cy="51816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01000" cy="38862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বীজগণি</a:t>
            </a:r>
            <a:r>
              <a:rPr lang="en-US" sz="40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তীয়</a:t>
            </a:r>
            <a:r>
              <a:rPr lang="en-US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bn-BD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যোগ</a:t>
            </a:r>
            <a:r>
              <a:rPr lang="en-US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76200"/>
            <a:ext cx="8763000" cy="6705600"/>
            <a:chOff x="381000" y="76200"/>
            <a:chExt cx="8534400" cy="6705600"/>
          </a:xfrm>
        </p:grpSpPr>
        <p:sp>
          <p:nvSpPr>
            <p:cNvPr id="2" name="Rectangle 1"/>
            <p:cNvSpPr/>
            <p:nvPr/>
          </p:nvSpPr>
          <p:spPr>
            <a:xfrm>
              <a:off x="381000" y="76200"/>
              <a:ext cx="8534400" cy="67056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 পাঠ শেষে তোমরা শিখতে পারবে-</a:t>
              </a:r>
            </a:p>
            <a:p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বীজগণিতীয়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রাশির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বিয়োগ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কিভাবে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endPara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২। বীজগণিতীয় ও পাটিগণিতীয় যোগের মধ্যাকার পার্থক্য নির্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য় করতে পারবে</a:t>
              </a:r>
            </a:p>
            <a:p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৩।বীজগণিতের প্রাথমিক সূত্রগুলোর প্রয়োগ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75275" y="609600"/>
              <a:ext cx="2057400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324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3x+4y,y+4x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দুইটি রাশির যোগ নির্ণয় করি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5599920"/>
            <a:ext cx="5657850" cy="9532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3x+4y,y+4x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750" y="304800"/>
            <a:ext cx="5657850" cy="9767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 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3x+4y</a:t>
            </a:r>
            <a:r>
              <a:rPr lang="bn-BD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লিখি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50" y="1872052"/>
            <a:ext cx="5657850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 ২য় রাশির প্রথম পদ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 প্রথম রাশির ২য় পদ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4y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নিচে লিখি 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50" y="4100124"/>
            <a:ext cx="5657850" cy="9767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3x+4y</a:t>
            </a:r>
            <a:endParaRPr lang="bn-BD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Arial" pitchFamily="34" charset="0"/>
                <a:cs typeface="NikoshBAN" pitchFamily="2" charset="0"/>
              </a:rPr>
              <a:t>       +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905000"/>
            <a:ext cx="5088224" cy="13100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 ২য় রাশির ২য় পদ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4x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 প্রথম রাশির প্রথম পদ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নিচে লিখি 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33400"/>
            <a:ext cx="5105400" cy="9767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3x+4y</a:t>
            </a:r>
            <a:endParaRPr lang="bn-BD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Arial" pitchFamily="34" charset="0"/>
                <a:cs typeface="NikoshBAN" pitchFamily="2" charset="0"/>
              </a:rPr>
              <a:t>       +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5100" y="1948251"/>
            <a:ext cx="2447925" cy="40957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3x+4y,y+4x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733800"/>
            <a:ext cx="5257800" cy="12434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3x+4y</a:t>
            </a:r>
            <a:endParaRPr lang="bn-BD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Arial" pitchFamily="34" charset="0"/>
                <a:cs typeface="NikoshBAN" pitchFamily="2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4x</a:t>
            </a:r>
            <a:r>
              <a:rPr lang="bn-BD" sz="3200" b="1" dirty="0">
                <a:solidFill>
                  <a:schemeClr val="tx1"/>
                </a:solidFill>
                <a:latin typeface="Arial" pitchFamily="34" charset="0"/>
                <a:cs typeface="NikoshBAN" pitchFamily="2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3343275" y="4905375"/>
            <a:ext cx="1657350" cy="1047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497</Words>
  <Application>Microsoft Office PowerPoint</Application>
  <PresentationFormat>On-screen Show (4:3)</PresentationFormat>
  <Paragraphs>92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Nikosh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142</cp:revision>
  <dcterms:created xsi:type="dcterms:W3CDTF">2006-08-16T00:00:00Z</dcterms:created>
  <dcterms:modified xsi:type="dcterms:W3CDTF">2019-10-28T06:34:57Z</dcterms:modified>
</cp:coreProperties>
</file>