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8" r:id="rId2"/>
    <p:sldId id="257" r:id="rId3"/>
    <p:sldId id="288" r:id="rId4"/>
    <p:sldId id="319" r:id="rId5"/>
    <p:sldId id="259" r:id="rId6"/>
    <p:sldId id="292" r:id="rId7"/>
    <p:sldId id="261" r:id="rId8"/>
    <p:sldId id="307" r:id="rId9"/>
    <p:sldId id="263" r:id="rId10"/>
    <p:sldId id="308" r:id="rId11"/>
    <p:sldId id="294" r:id="rId12"/>
    <p:sldId id="315" r:id="rId13"/>
    <p:sldId id="314" r:id="rId14"/>
    <p:sldId id="302" r:id="rId15"/>
    <p:sldId id="268" r:id="rId16"/>
    <p:sldId id="313" r:id="rId17"/>
    <p:sldId id="270" r:id="rId18"/>
    <p:sldId id="271" r:id="rId19"/>
    <p:sldId id="272" r:id="rId20"/>
    <p:sldId id="301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9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BDA8-0A10-4D36-8FF8-9F11B56410A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D3043-43FD-4F2B-A3A7-83A3818DF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3043-43FD-4F2B-A3A7-83A3818DF6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3043-43FD-4F2B-A3A7-83A3818DF6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3043-43FD-4F2B-A3A7-83A3818DF6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D3043-43FD-4F2B-A3A7-83A3818DF6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D3043-43FD-4F2B-A3A7-83A3818DF6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47399" y="5715000"/>
            <a:ext cx="644920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r>
              <a:rPr lang="bn-BD" sz="4800" b="1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 descr="images_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239000" cy="5562600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  <a:ln w="381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 prstMaterial="metal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505200"/>
            <a:ext cx="8534400" cy="2743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X+Y+X+2y=2x+3y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534400" cy="2590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কিন্তু নিচের সমস্যাটি সহজেই বুঝতে পারছ তাইনা-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3897573"/>
            <a:ext cx="86106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M+3N+5M+2N+8M=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909851"/>
            <a:ext cx="86106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তোমরা এখন নিচের সমস্যাটির সমাধান কর তো।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8610600" cy="13716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আমরা প্রক্রিয়া চিহ্নের সাহায্যে যোগ ও বিয়োগ নিয়ে আলোচনা করব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8610600" cy="22860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রাশি দুটি লক্ষ্য করঃ</a:t>
            </a:r>
          </a:p>
          <a:p>
            <a:pPr algn="ctr">
              <a:buFontTx/>
              <a:buChar char="-"/>
            </a:pPr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</a:p>
          <a:p>
            <a:pPr algn="ctr"/>
            <a:r>
              <a:rPr lang="en-US" sz="3600" b="1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 - 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029200"/>
            <a:ext cx="8610600" cy="10668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 রাশি দুইটির যোগ করতে হবে-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0"/>
            <a:ext cx="8534400" cy="2362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মাইনাস আর মাইনাস গুণ করলে প্লাস 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প্লাস আর মাইনাস গুণ করলে মাইনাস হয়।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মনে রেখ একই জাতীয় চিহ্ন থাকলে যোগ আর বিপরীত জাতীয় চিহ্ন থাকলে বিয়োগ করব।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410200"/>
            <a:ext cx="8534400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করে দেখ বিষয়টি ঠিক কিনা।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8534400" cy="1752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</a:p>
          <a:p>
            <a:pPr algn="ctr"/>
            <a:r>
              <a:rPr lang="en-US" sz="3200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 – y</a:t>
            </a:r>
            <a:endParaRPr lang="bn-BD" sz="3200" u="sng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2X+y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143000"/>
            <a:ext cx="5486400" cy="129540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ভিডিও দেখি।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48715"/>
              </p:ext>
            </p:extLst>
          </p:nvPr>
        </p:nvGraphicFramePr>
        <p:xfrm>
          <a:off x="3362325" y="3184525"/>
          <a:ext cx="2420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2420640" imgH="488520" progId="Package">
                  <p:embed/>
                </p:oleObj>
              </mc:Choice>
              <mc:Fallback>
                <p:oleObj name="Packager Shell Object" showAsIcon="1" r:id="rId3" imgW="242064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3184525"/>
                        <a:ext cx="24209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914400"/>
            <a:ext cx="7467600" cy="1066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আমরা বিয়োগে চলে যাই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267200"/>
            <a:ext cx="7467600" cy="14478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এই রাশি দুইটির বিয়োগ করতে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362200"/>
            <a:ext cx="7467600" cy="16002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রাশি দুটি লক্ষ্য করঃ</a:t>
            </a:r>
          </a:p>
          <a:p>
            <a:pPr algn="ctr"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 - 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609600"/>
            <a:ext cx="64770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লক্ষ্য কর-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592204"/>
            <a:ext cx="64770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পরিবর্তন হয়েছে বলতে পারবে?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6477000" cy="15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হ্যাঁ,বীজগণিতে বিয়োগ করার সময়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রাশির চিহ্ন পরিবর্তন করতে হয়।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2743200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3X– y</a:t>
            </a:r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bn-BD" sz="4000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       +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676400"/>
            <a:ext cx="2362200" cy="1600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</a:p>
          <a:p>
            <a:pPr algn="ctr"/>
            <a:r>
              <a:rPr lang="en-US" sz="3600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 – y</a:t>
            </a:r>
            <a:endParaRPr lang="bn-BD" sz="3600" u="sng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152400"/>
            <a:ext cx="8153400" cy="838200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এখন 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343400"/>
            <a:ext cx="8153400" cy="1524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মনে হয় খুব চিন্তায় পড়ে গেছে-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তাইনা- তোমাদের মতে বিয়োগ না হয়ে যোগ হয়ে গেছে।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828800"/>
            <a:ext cx="4343400" cy="2057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  <a:endParaRPr lang="bn-BD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3X– y</a:t>
            </a:r>
            <a:endParaRPr lang="bn-BD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4800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   </a:t>
            </a:r>
            <a:r>
              <a:rPr lang="bn-BD" sz="4800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+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-4X+3Y</a:t>
            </a:r>
            <a:endParaRPr lang="bn-BD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3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229600" cy="1371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চিন্তার কারণ নেই- আবার আগের কথা গুলো মনে কর-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572000"/>
            <a:ext cx="4343400" cy="1981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  <a:endParaRPr lang="bn-BD" sz="28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3X– y</a:t>
            </a:r>
            <a:endParaRPr lang="bn-BD" sz="28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4800" b="1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   </a:t>
            </a:r>
            <a:r>
              <a:rPr lang="bn-BD" sz="4800" b="1" u="sng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+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-4X+3Y</a:t>
            </a:r>
            <a:endParaRPr lang="bn-BD" sz="28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82296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মাইনাস আর মাইনাস গুণ করলে প্লাস 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প্লাস আর মাইনাস গুণ করলে মাইনাস হয়।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মনে রেখ একই জাতীয় চিহ্ন থাকলে যোগ আর বিপরীত জাতীয় চিহ্ন থাকলে বিয়োগ করব।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8686800" cy="16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তোমাদেরকে আরো একটি উদাহরণ দেই,তাহলে আরও একটি বিষয় পরিস্কার হবে-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29200"/>
            <a:ext cx="86868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রাখবে-২য় রাশির চিহ্ন পরিবর্তনের পর আগের চিহ্ন আর কোন কাজ করবে না। নতুন চিহ্নগুলো তখন ২য় রাশির হয়ে কাজ করবে।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217761"/>
            <a:ext cx="6858000" cy="27431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  -</a:t>
            </a:r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 + 2Y</a:t>
            </a:r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3X– y</a:t>
            </a:r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+ </a:t>
            </a:r>
            <a:r>
              <a:rPr lang="en-US" sz="44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+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2X+3Y</a:t>
            </a:r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3276600" y="3505200"/>
            <a:ext cx="2895600" cy="2286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86100" y="228600"/>
            <a:ext cx="3124200" cy="1143000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75460"/>
            <a:ext cx="3124200" cy="3581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Andalus" pitchFamily="18" charset="-78"/>
                <a:cs typeface="NikoshBAN" pitchFamily="2" charset="0"/>
              </a:rPr>
              <a:t>মোঃ ওমর ফারুক  </a:t>
            </a:r>
          </a:p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Andalus" pitchFamily="18" charset="-78"/>
                <a:cs typeface="NikoshBAN" pitchFamily="2" charset="0"/>
              </a:rPr>
              <a:t>(সহঃশিক্ষক কম্পিউটার)</a:t>
            </a:r>
          </a:p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Andalus" pitchFamily="18" charset="-78"/>
                <a:cs typeface="NikoshBAN" pitchFamily="2" charset="0"/>
              </a:rPr>
              <a:t>দারুল ফালাহ আলিম মাদরাসা এন্ড বিএম কলেজ </a:t>
            </a:r>
          </a:p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Andalus" pitchFamily="18" charset="-78"/>
                <a:cs typeface="NikoshBAN" pitchFamily="2" charset="0"/>
              </a:rPr>
              <a:t>চিরিরবন্দর,দিনাজপুর।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1775460"/>
            <a:ext cx="3124200" cy="35814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শ্রেণি-৬ষ্ঠ </a:t>
            </a:r>
          </a:p>
          <a:p>
            <a:pPr algn="ctr"/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 অধ্যায়</a:t>
            </a:r>
          </a:p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pPr algn="ctr"/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তাং-2</a:t>
            </a:r>
            <a:r>
              <a:rPr lang="en-US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।10।২০১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49E5F-315A-4A16-B22C-22F6AD0E9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600"/>
            <a:ext cx="1828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35052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724400"/>
            <a:ext cx="8534400" cy="1828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১।প্রক্রিয়া চিহ্নের ব্যবহার তোমার বইয়ের যেকোন একটি যোগ  অথবা বিয়োগের সাহায্যে দেখাও।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419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28600"/>
            <a:ext cx="4953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/>
          </a:p>
        </p:txBody>
      </p:sp>
      <p:pic>
        <p:nvPicPr>
          <p:cNvPr id="5" name="Picture 4" descr="images_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78486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257" y="4267200"/>
            <a:ext cx="7848599" cy="8382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বুঝলে বলতো?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4478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4478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257" y="342900"/>
            <a:ext cx="7848600" cy="83820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2743200"/>
            <a:ext cx="8382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7432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lue-marble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47800"/>
            <a:ext cx="1496568" cy="1143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" name="Picture 16" descr="blue-marbles-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447800"/>
            <a:ext cx="1600200" cy="1066800"/>
          </a:xfrm>
          <a:prstGeom prst="rect">
            <a:avLst/>
          </a:prstGeom>
        </p:spPr>
      </p:pic>
      <p:pic>
        <p:nvPicPr>
          <p:cNvPr id="18" name="Picture 17" descr="blue-marbles-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784" y="1371600"/>
            <a:ext cx="2209800" cy="1295400"/>
          </a:xfrm>
          <a:prstGeom prst="rect">
            <a:avLst/>
          </a:prstGeom>
        </p:spPr>
      </p:pic>
      <p:sp>
        <p:nvSpPr>
          <p:cNvPr id="19" name="Plus 18"/>
          <p:cNvSpPr/>
          <p:nvPr/>
        </p:nvSpPr>
        <p:spPr>
          <a:xfrm>
            <a:off x="2743200" y="1600200"/>
            <a:ext cx="533400" cy="6858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5638800" y="1752600"/>
            <a:ext cx="533400" cy="4572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blue-marble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43200"/>
            <a:ext cx="1496568" cy="1143000"/>
          </a:xfrm>
          <a:prstGeom prst="rect">
            <a:avLst/>
          </a:prstGeom>
        </p:spPr>
      </p:pic>
      <p:sp>
        <p:nvSpPr>
          <p:cNvPr id="22" name="Minus 21"/>
          <p:cNvSpPr/>
          <p:nvPr/>
        </p:nvSpPr>
        <p:spPr>
          <a:xfrm>
            <a:off x="2514600" y="281940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blue-marbles--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743200"/>
            <a:ext cx="1600200" cy="1143000"/>
          </a:xfrm>
          <a:prstGeom prst="rect">
            <a:avLst/>
          </a:prstGeom>
        </p:spPr>
      </p:pic>
      <p:sp>
        <p:nvSpPr>
          <p:cNvPr id="24" name="Equal 23"/>
          <p:cNvSpPr/>
          <p:nvPr/>
        </p:nvSpPr>
        <p:spPr>
          <a:xfrm>
            <a:off x="5638800" y="2971800"/>
            <a:ext cx="5334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blue-marbles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133600" cy="1143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5410200"/>
            <a:ext cx="7848600" cy="8382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 চিহ্নের ব্যবহার তাইনা?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4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023311-1C7D-4E84-93A7-26FA18DC0E09}"/>
              </a:ext>
            </a:extLst>
          </p:cNvPr>
          <p:cNvSpPr/>
          <p:nvPr/>
        </p:nvSpPr>
        <p:spPr>
          <a:xfrm>
            <a:off x="304800" y="2286000"/>
            <a:ext cx="8305799" cy="769441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u="sng" dirty="0">
                <a:ln w="11430"/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4400" u="sng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>
                <a:ln w="11430"/>
                <a:latin typeface="NikoshBAN" pitchFamily="2" charset="0"/>
                <a:cs typeface="NikoshBAN" pitchFamily="2" charset="0"/>
              </a:rPr>
              <a:t>রাশিতে প্রক্রিয়া চিহ্নের ব্যবহার।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50032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609600"/>
            <a:ext cx="4419600" cy="99060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শেষে আমরা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37338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প্রক্রিয়া চিহ্ন কি তা বলতে পারব।</a:t>
            </a:r>
          </a:p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২।প্রক্রিয়া চিহ্নের সাহায্যে যোগ করতে পারব</a:t>
            </a:r>
          </a:p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প্রক্রিয়া চিহ্নের সাহায্যে বিয়োগ করতে পারব।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590800" y="17526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17526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3048000"/>
            <a:ext cx="838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2600" y="30480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blue-marble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52600"/>
            <a:ext cx="1496568" cy="1143000"/>
          </a:xfrm>
          <a:prstGeom prst="rect">
            <a:avLst/>
          </a:prstGeom>
        </p:spPr>
      </p:pic>
      <p:pic>
        <p:nvPicPr>
          <p:cNvPr id="35" name="Picture 34" descr="blue-marbles--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752600"/>
            <a:ext cx="1600200" cy="1066800"/>
          </a:xfrm>
          <a:prstGeom prst="rect">
            <a:avLst/>
          </a:prstGeom>
        </p:spPr>
      </p:pic>
      <p:pic>
        <p:nvPicPr>
          <p:cNvPr id="36" name="Picture 35" descr="blue-marbles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676400"/>
            <a:ext cx="2209800" cy="1295400"/>
          </a:xfrm>
          <a:prstGeom prst="rect">
            <a:avLst/>
          </a:prstGeom>
        </p:spPr>
      </p:pic>
      <p:sp>
        <p:nvSpPr>
          <p:cNvPr id="37" name="Plus 36"/>
          <p:cNvSpPr/>
          <p:nvPr/>
        </p:nvSpPr>
        <p:spPr>
          <a:xfrm>
            <a:off x="2743200" y="1905000"/>
            <a:ext cx="533400" cy="6858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5638800" y="2057400"/>
            <a:ext cx="533400" cy="4572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38" descr="blue-marbles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48000"/>
            <a:ext cx="1496568" cy="1143000"/>
          </a:xfrm>
          <a:prstGeom prst="rect">
            <a:avLst/>
          </a:prstGeom>
        </p:spPr>
      </p:pic>
      <p:sp>
        <p:nvSpPr>
          <p:cNvPr id="40" name="Minus 39"/>
          <p:cNvSpPr/>
          <p:nvPr/>
        </p:nvSpPr>
        <p:spPr>
          <a:xfrm>
            <a:off x="2514600" y="312420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blue-marbles--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124200"/>
            <a:ext cx="1600200" cy="1066800"/>
          </a:xfrm>
          <a:prstGeom prst="rect">
            <a:avLst/>
          </a:prstGeom>
        </p:spPr>
      </p:pic>
      <p:sp>
        <p:nvSpPr>
          <p:cNvPr id="42" name="Equal 41"/>
          <p:cNvSpPr/>
          <p:nvPr/>
        </p:nvSpPr>
        <p:spPr>
          <a:xfrm>
            <a:off x="5638800" y="3276600"/>
            <a:ext cx="5334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2" descr="C:\Users\User\Desktop\blue-marbles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33600" cy="11430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905000" y="533400"/>
            <a:ext cx="6019800" cy="83820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লক্ষ্য করি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blue-marbles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4419600"/>
            <a:ext cx="1524000" cy="1066800"/>
          </a:xfrm>
          <a:prstGeom prst="rect">
            <a:avLst/>
          </a:prstGeom>
          <a:noFill/>
        </p:spPr>
      </p:pic>
      <p:pic>
        <p:nvPicPr>
          <p:cNvPr id="2051" name="Picture 3" descr="C:\Users\User\Desktop\blue-marbles-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600200" cy="10668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2590800" y="4419600"/>
            <a:ext cx="838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38800" y="4343400"/>
            <a:ext cx="76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Equal 48"/>
          <p:cNvSpPr/>
          <p:nvPr/>
        </p:nvSpPr>
        <p:spPr>
          <a:xfrm>
            <a:off x="5715000" y="4495800"/>
            <a:ext cx="5334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2" descr="C:\Users\User\Desktop\blue-marbles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33600" cy="1143000"/>
          </a:xfrm>
          <a:prstGeom prst="rect">
            <a:avLst/>
          </a:prstGeom>
          <a:noFill/>
        </p:spPr>
      </p:pic>
      <p:sp>
        <p:nvSpPr>
          <p:cNvPr id="51" name="Flowchart: Connector 50"/>
          <p:cNvSpPr/>
          <p:nvPr/>
        </p:nvSpPr>
        <p:spPr>
          <a:xfrm>
            <a:off x="2743200" y="4876800"/>
            <a:ext cx="228600" cy="1524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47800"/>
            <a:ext cx="838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মার্বেল ও ১টি মার্বেল যোগ করে ৬টি হয়েছে।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83820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আবার,৫টি মার্বেল থেকে ১টি মার্বেল বিয়োগ করে ৪টি হয়েছে।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33800"/>
            <a:ext cx="8382000" cy="1066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চিত্রে দেখলাম ৪টি মার্বেল ও ১টি মার্বেল গুন করে ৪টি হয়েছে।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29200"/>
            <a:ext cx="8382000" cy="1219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 যোগ, বিয়োগ,গুণ ও ভাগ যেসব চিহ্নের সাহায্যে প্রকাশ করা হয় সেগুলোকে প্রক্রিয়া চিহ্ন বলে।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চিত্রে আমরা দেখলাম-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8534400" cy="990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X+Y+X+2y=2x+3y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514600"/>
            <a:ext cx="8534400" cy="838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 রাশি থেকে কি বুঝতে পারলে-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534400" cy="1219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জাতীয় রাশি গুলো একসাথে যোগ করা হয়েছে।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334939"/>
            <a:ext cx="7772400" cy="1066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চিত্রগুলোতে একটু চোখ বুলিয়ে নাও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733800"/>
            <a:ext cx="76962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খুব ভাল করে লক্ষ্য কর এবং বল কি বুঝতে পারলে 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ube-exerballsn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362200"/>
            <a:ext cx="457200" cy="381000"/>
          </a:xfrm>
          <a:prstGeom prst="rect">
            <a:avLst/>
          </a:prstGeom>
        </p:spPr>
      </p:pic>
      <p:pic>
        <p:nvPicPr>
          <p:cNvPr id="13" name="Picture 12" descr="dube-exerballsn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362200"/>
            <a:ext cx="457200" cy="381000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1219200" y="2362200"/>
            <a:ext cx="609600" cy="457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819400" y="2362200"/>
            <a:ext cx="609600" cy="457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362200"/>
            <a:ext cx="457200" cy="457200"/>
          </a:xfrm>
          <a:prstGeom prst="rect">
            <a:avLst/>
          </a:prstGeom>
        </p:spPr>
      </p:pic>
      <p:pic>
        <p:nvPicPr>
          <p:cNvPr id="20" name="Picture 19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362200"/>
            <a:ext cx="457200" cy="457200"/>
          </a:xfrm>
          <a:prstGeom prst="rect">
            <a:avLst/>
          </a:prstGeom>
        </p:spPr>
      </p:pic>
      <p:pic>
        <p:nvPicPr>
          <p:cNvPr id="21" name="Picture 20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362200"/>
            <a:ext cx="457200" cy="457200"/>
          </a:xfrm>
          <a:prstGeom prst="rect">
            <a:avLst/>
          </a:prstGeom>
        </p:spPr>
      </p:pic>
      <p:sp>
        <p:nvSpPr>
          <p:cNvPr id="22" name="Plus 21"/>
          <p:cNvSpPr/>
          <p:nvPr/>
        </p:nvSpPr>
        <p:spPr>
          <a:xfrm>
            <a:off x="4419600" y="2362200"/>
            <a:ext cx="609600" cy="457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ube-exerballsn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38400"/>
            <a:ext cx="457200" cy="381000"/>
          </a:xfrm>
          <a:prstGeom prst="rect">
            <a:avLst/>
          </a:prstGeom>
        </p:spPr>
      </p:pic>
      <p:sp>
        <p:nvSpPr>
          <p:cNvPr id="24" name="Equal 23"/>
          <p:cNvSpPr/>
          <p:nvPr/>
        </p:nvSpPr>
        <p:spPr>
          <a:xfrm>
            <a:off x="5715000" y="2438400"/>
            <a:ext cx="533400" cy="3048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7010400" y="2286000"/>
            <a:ext cx="609600" cy="457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590800"/>
            <a:ext cx="457200" cy="457200"/>
          </a:xfrm>
          <a:prstGeom prst="rect">
            <a:avLst/>
          </a:prstGeom>
        </p:spPr>
      </p:pic>
      <p:pic>
        <p:nvPicPr>
          <p:cNvPr id="27" name="Picture 26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133600"/>
            <a:ext cx="457200" cy="457200"/>
          </a:xfrm>
          <a:prstGeom prst="rect">
            <a:avLst/>
          </a:prstGeom>
        </p:spPr>
      </p:pic>
      <p:pic>
        <p:nvPicPr>
          <p:cNvPr id="28" name="Picture 27" descr="indexgjg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133600"/>
            <a:ext cx="457200" cy="457200"/>
          </a:xfrm>
          <a:prstGeom prst="rect">
            <a:avLst/>
          </a:prstGeom>
        </p:spPr>
      </p:pic>
      <p:pic>
        <p:nvPicPr>
          <p:cNvPr id="29" name="Picture 28" descr="dube-exerballsn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2514600"/>
            <a:ext cx="457200" cy="457200"/>
          </a:xfrm>
          <a:prstGeom prst="rect">
            <a:avLst/>
          </a:prstGeom>
        </p:spPr>
      </p:pic>
      <p:pic>
        <p:nvPicPr>
          <p:cNvPr id="30" name="Picture 29" descr="dube-exerballsn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057400"/>
            <a:ext cx="457200" cy="457200"/>
          </a:xfrm>
          <a:prstGeom prst="rect">
            <a:avLst/>
          </a:prstGeom>
        </p:spPr>
      </p:pic>
      <p:pic>
        <p:nvPicPr>
          <p:cNvPr id="31" name="Picture 30" descr="dube-exerballsn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2057400"/>
            <a:ext cx="457200" cy="457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00100" y="5410200"/>
            <a:ext cx="76962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বলের সাথে লাল এবংসবুজ বলের সাথে সবুজ বল যোগ করা হয়েছে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তাইনা।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16" grpId="0" animBg="1"/>
      <p:bldP spid="22" grpId="0" animBg="1"/>
      <p:bldP spid="24" grpId="0" animBg="1"/>
      <p:bldP spid="25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769</TotalTime>
  <Words>547</Words>
  <Application>Microsoft Office PowerPoint</Application>
  <PresentationFormat>On-screen Show (4:3)</PresentationFormat>
  <Paragraphs>96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Andalus</vt:lpstr>
      <vt:lpstr>Arial</vt:lpstr>
      <vt:lpstr>Arial Black</vt:lpstr>
      <vt:lpstr>Calibri</vt:lpstr>
      <vt:lpstr>Corbel</vt:lpstr>
      <vt:lpstr>NikoshBAN</vt:lpstr>
      <vt:lpstr>Wingdings</vt:lpstr>
      <vt:lpstr>Wingdings 2</vt:lpstr>
      <vt:lpstr>Wingdings 3</vt:lpstr>
      <vt:lpstr>Module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176</cp:revision>
  <dcterms:created xsi:type="dcterms:W3CDTF">2006-08-16T00:00:00Z</dcterms:created>
  <dcterms:modified xsi:type="dcterms:W3CDTF">2019-10-28T08:42:55Z</dcterms:modified>
</cp:coreProperties>
</file>