
<file path=[Content_Types].xml><?xml version="1.0" encoding="utf-8"?>
<Types xmlns="http://schemas.openxmlformats.org/package/2006/content-types">
  <Default ContentType="application/vnd.openxmlformats-officedocument.oleObject" Extension="bin"/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application/vnd.openxmlformats-officedocument.vmlDrawing" Extension="vml"/>
  <Default ContentType="image/x-wmf" Extension="wm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theme+xml" PartName="/ppt/theme/theme2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8" r:id="rId3"/>
    <p:sldId id="273" r:id="rId4"/>
    <p:sldId id="274" r:id="rId5"/>
    <p:sldId id="275" r:id="rId6"/>
    <p:sldId id="293" r:id="rId7"/>
    <p:sldId id="278" r:id="rId8"/>
    <p:sldId id="276" r:id="rId9"/>
    <p:sldId id="277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394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E1D591-D40B-4F98-A8D0-C98A67394FC9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97EF8B-3126-4386-881D-0B39A2F2C76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973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763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558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306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4924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4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0590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031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36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903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357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41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3849B2-1304-4AF3-A209-88CE462E15F3}" type="datetimeFigureOut">
              <a:rPr lang="en-US" smtClean="0"/>
              <a:pPr/>
              <a:t>10/28/2019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ABE9A5-A904-46B5-9C97-A0EA797CF3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59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 ?><Relationships xmlns="http://schemas.openxmlformats.org/package/2006/relationships"><Relationship Id="rId3" Target="../media/image11.jpeg" Type="http://schemas.openxmlformats.org/officeDocument/2006/relationships/image"/><Relationship Id="rId2" Target="../media/image10.jpeg" Type="http://schemas.openxmlformats.org/officeDocument/2006/relationships/image"/><Relationship Id="rId1" Target="../slideLayouts/slideLayout1.xml" Type="http://schemas.openxmlformats.org/officeDocument/2006/relationships/slideLayout"/><Relationship Id="rId5" Target="../media/image13.jpeg" Type="http://schemas.openxmlformats.org/officeDocument/2006/relationships/image"/><Relationship Id="rId4" Target="../media/image12.jpe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5.wmf"/></Relationships>
</file>

<file path=ppt/slides/_rels/slide13.xml.rels><?xml version="1.0" encoding="UTF-8" standalone="yes" ?><Relationships xmlns="http://schemas.openxmlformats.org/package/2006/relationships"><Relationship Id="rId3" Target="../media/image17.jpeg" Type="http://schemas.openxmlformats.org/officeDocument/2006/relationships/image"/><Relationship Id="rId2" Target="../media/image16.jpe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18.jpeg" Type="http://schemas.openxmlformats.org/officeDocument/2006/relationships/image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 ?><Relationships xmlns="http://schemas.openxmlformats.org/package/2006/relationships"><Relationship Id="rId3" Target="../media/image21.jpeg" Type="http://schemas.openxmlformats.org/officeDocument/2006/relationships/image"/><Relationship Id="rId2" Target="../media/image2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7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png" Type="http://schemas.openxmlformats.org/officeDocument/2006/relationships/image"/><Relationship Id="rId1" Target="../slideLayouts/slideLayout1.xml" Type="http://schemas.openxmlformats.org/officeDocument/2006/relationships/slideLayout"/><Relationship Id="rId4" Target="../media/image24.jpeg" Type="http://schemas.openxmlformats.org/officeDocument/2006/relationships/image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 ?><Relationships xmlns="http://schemas.openxmlformats.org/package/2006/relationships"><Relationship Id="rId3" Target="../media/image3.jpg" Type="http://schemas.openxmlformats.org/officeDocument/2006/relationships/image"/><Relationship Id="rId2" Target="../media/image2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 ?><Relationships xmlns="http://schemas.openxmlformats.org/package/2006/relationships"><Relationship Id="rId2" Target="../media/image29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1.gif" Type="http://schemas.openxmlformats.org/officeDocument/2006/relationships/image"/><Relationship Id="rId2" Target="../media/image30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 ?><Relationships xmlns="http://schemas.openxmlformats.org/package/2006/relationships"><Relationship Id="rId3" Target="../media/image7.jpeg" Type="http://schemas.openxmlformats.org/officeDocument/2006/relationships/image"/><Relationship Id="rId2" Target="../media/image6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8299" y="677880"/>
            <a:ext cx="9457897" cy="646331"/>
          </a:xfrm>
          <a:prstGeom prst="rect">
            <a:avLst/>
          </a:prstGeom>
          <a:ln w="28575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bn-BD" sz="360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ক্লাসে </a:t>
            </a:r>
            <a:r>
              <a:rPr lang="en-US" sz="3600" dirty="0" err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endParaRPr lang="en-US" sz="360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08478" y="5691118"/>
            <a:ext cx="2442949" cy="707886"/>
          </a:xfrm>
          <a:prstGeom prst="rect">
            <a:avLst/>
          </a:prstGeom>
          <a:ln w="381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latin typeface="NikoshBAN" pitchFamily="2" charset="0"/>
                <a:cs typeface="NikoshBAN" pitchFamily="2" charset="0"/>
              </a:rPr>
              <a:t>স্বাগত</a:t>
            </a:r>
            <a:endParaRPr lang="en-US" sz="4000" dirty="0">
              <a:ln w="0"/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299" y="1542577"/>
            <a:ext cx="9457897" cy="3930175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95987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2" y="16036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59086" y="262680"/>
            <a:ext cx="5867400" cy="76200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u="sng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আইসিটি</a:t>
            </a:r>
            <a:r>
              <a:rPr lang="en-US" sz="3200" b="0" u="sng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u="sng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ব্যবহারের</a:t>
            </a:r>
            <a:r>
              <a:rPr lang="en-US" sz="3200" b="0" u="sng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u="sng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সুবিধা</a:t>
            </a:r>
            <a:r>
              <a:rPr lang="en-US" sz="3200" b="0" u="sng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endParaRPr lang="en-US" sz="3200" b="0" u="sng" dirty="0">
              <a:solidFill>
                <a:schemeClr val="tx1"/>
              </a:solidFill>
              <a:effectLst/>
              <a:latin typeface="NikoshB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7" y="1194699"/>
            <a:ext cx="5867400" cy="3539217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728788" y="4983462"/>
            <a:ext cx="9129712" cy="990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বিপজ্জনক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কাজগুলো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রোবটের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মাধ্যমে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সম্পন্ন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করা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যেতে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পারে</a:t>
            </a:r>
            <a:r>
              <a:rPr lang="en-US" sz="3200" spc="50" dirty="0">
                <a:ln w="11430"/>
                <a:solidFill>
                  <a:schemeClr val="tx1"/>
                </a:solidFill>
                <a:latin typeface="NikoshBAN"/>
                <a:cs typeface="Nikosh" pitchFamily="2" charset="0"/>
              </a:rPr>
              <a:t>।  </a:t>
            </a:r>
            <a:endParaRPr lang="en-US" sz="3200" dirty="0">
              <a:solidFill>
                <a:schemeClr val="tx1"/>
              </a:solidFill>
              <a:latin typeface="NikoshBAN"/>
            </a:endParaRPr>
          </a:p>
        </p:txBody>
      </p:sp>
      <p:pic>
        <p:nvPicPr>
          <p:cNvPr id="8" name="Picture 2" descr="C:\Users\DPHS\Desktop\Picture 2-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59085" y="1194699"/>
            <a:ext cx="5867399" cy="3539217"/>
          </a:xfrm>
          <a:prstGeom prst="rect">
            <a:avLst/>
          </a:prstGeom>
          <a:noFill/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1728786" y="5005326"/>
            <a:ext cx="9129712" cy="990600"/>
          </a:xfrm>
          <a:prstGeom prst="rect">
            <a:avLst/>
          </a:prstGeom>
          <a:solidFill>
            <a:schemeClr val="accent3"/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বেতন-ভাতাদি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হিসাবের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সফটওয়্যার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মাধ্যমে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সম্পন্ন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করা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2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যায়</a:t>
            </a:r>
            <a:r>
              <a:rPr lang="en-US" sz="32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।  </a:t>
            </a:r>
            <a:endParaRPr lang="en-US" sz="3200" b="0" dirty="0">
              <a:solidFill>
                <a:schemeClr val="tx1"/>
              </a:solidFill>
              <a:effectLst/>
              <a:latin typeface="NikoshBAN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81" y="1149371"/>
            <a:ext cx="5867399" cy="347274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1728787" y="4948263"/>
            <a:ext cx="9129711" cy="1143000"/>
          </a:xfrm>
          <a:prstGeom prst="rect">
            <a:avLst/>
          </a:prstGeom>
          <a:solidFill>
            <a:schemeClr val="accent2"/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কম্পিউটার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নিয়ন্ত্রিত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ডিজিটাল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টেলিফোন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এক্সচেঞ্জের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কারণে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পৃথক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জনবলের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প্রয়োজন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হয়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না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।  </a:t>
            </a:r>
            <a:endParaRPr lang="en-US" sz="2800" b="0" dirty="0">
              <a:solidFill>
                <a:schemeClr val="tx1"/>
              </a:solidFill>
              <a:effectLst/>
              <a:latin typeface="NikoshB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9073" y="1167270"/>
            <a:ext cx="5867399" cy="347069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1728784" y="4823924"/>
            <a:ext cx="9129711" cy="1447800"/>
          </a:xfrm>
          <a:prstGeom prst="rect">
            <a:avLst/>
          </a:prstGeom>
          <a:solidFill>
            <a:schemeClr val="accent1"/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অনেক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ক্ষেত্রে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পূর্বে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বিশেষ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দক্ষতা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না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থাকলেও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কম্পিউটারের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সহায়তায়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সহজে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করা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যাচ্ছে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যেমন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ফটোগ্রাফি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ভিডিও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এডিটিং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।  </a:t>
            </a:r>
            <a:endParaRPr lang="en-US" sz="2800" b="0" dirty="0">
              <a:solidFill>
                <a:schemeClr val="tx1"/>
              </a:solidFill>
              <a:effectLst/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5818115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7" grpId="1" animBg="1"/>
      <p:bldP spid="9" grpId="0" animBg="1"/>
      <p:bldP spid="9" grpId="1" animBg="1"/>
      <p:bldP spid="11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37847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74474" y="378471"/>
            <a:ext cx="5500049" cy="7620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0" u="sng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একক</a:t>
            </a:r>
            <a:r>
              <a:rPr lang="en-US" sz="3600" b="0" u="sng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3600" b="0" u="sng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কাজ</a:t>
            </a:r>
            <a:endParaRPr lang="en-US" sz="3600" b="0" u="sng" dirty="0">
              <a:solidFill>
                <a:schemeClr val="tx1"/>
              </a:solidFill>
              <a:effectLst/>
              <a:latin typeface="NikoshBAN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07123" y="4837592"/>
            <a:ext cx="5867400" cy="121227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আইসিটি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যন্ত্রের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তিনটি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সুবিধা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উল্লেখ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। </a:t>
            </a:r>
            <a:endParaRPr lang="en-US" sz="2800" b="0" dirty="0">
              <a:solidFill>
                <a:schemeClr val="tx1"/>
              </a:solidFill>
              <a:effectLst/>
              <a:latin typeface="NikoshBAN"/>
            </a:endParaRPr>
          </a:p>
        </p:txBody>
      </p:sp>
      <p:pic>
        <p:nvPicPr>
          <p:cNvPr id="7" name="Picture 1" descr="C:\Users\DPHS\Desktop\7756-adb-2014-bgd-aa-d0a84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476" y="1468000"/>
            <a:ext cx="5500048" cy="3318691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1788992" y="4868897"/>
            <a:ext cx="9296400" cy="15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উঃ</a:t>
            </a:r>
            <a:r>
              <a:rPr lang="bn-BD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বিপজ্জনক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কাজগুলো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রোবট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দিয়ে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করা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যায়</a:t>
            </a:r>
            <a:endParaRPr lang="en-US" sz="2800" b="0" spc="50" dirty="0">
              <a:ln w="11430"/>
              <a:solidFill>
                <a:schemeClr val="tx1"/>
              </a:solidFill>
              <a:effectLst/>
              <a:latin typeface="NikoshBAN"/>
              <a:cs typeface="Nikosh" pitchFamily="2" charset="0"/>
            </a:endParaRPr>
          </a:p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মাসিক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বেতন-ভাতা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সফটওয়্যারের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সাহায্যে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করা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/>
                <a:cs typeface="Nikosh" pitchFamily="2" charset="0"/>
              </a:rPr>
              <a:t>যায়</a:t>
            </a:r>
            <a:endParaRPr lang="en-US" sz="2800" b="0" spc="50" dirty="0">
              <a:ln w="11430"/>
              <a:solidFill>
                <a:schemeClr val="tx1"/>
              </a:solidFill>
              <a:effectLst/>
              <a:latin typeface="NikoshBAN"/>
              <a:cs typeface="Nikosh" pitchFamily="2" charset="0"/>
            </a:endParaRPr>
          </a:p>
          <a:p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বিশেষ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দক্ষতা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ছাড়াও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কম্পিউটারের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সাহায্যে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সুন্দর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ছবি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 </a:t>
            </a:r>
            <a:r>
              <a:rPr lang="en-US" sz="2000" b="0" dirty="0" err="1">
                <a:solidFill>
                  <a:schemeClr val="tx1"/>
                </a:solidFill>
                <a:effectLst/>
                <a:latin typeface="NikoshBAN"/>
              </a:rPr>
              <a:t>হয়</a:t>
            </a:r>
            <a:r>
              <a:rPr lang="en-US" sz="2000" b="0" dirty="0">
                <a:solidFill>
                  <a:schemeClr val="tx1"/>
                </a:solidFill>
                <a:effectLst/>
                <a:latin typeface="NikoshBAN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285796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06386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713213" y="1321916"/>
            <a:ext cx="5024137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82880" rIns="0" bIns="91440">
            <a:spAutoFit/>
            <a:scene3d>
              <a:camera prst="perspectiveContrastingRightFacing" fov="2700000">
                <a:rot lat="615698" lon="21066533" rev="807607"/>
              </a:camera>
              <a:lightRig rig="morning" dir="t"/>
            </a:scene3d>
            <a:sp3d extrusionH="38100" contourW="6350" prstMaterial="flat">
              <a:bevelT w="25400" h="152400"/>
              <a:bevelB h="63500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দেখি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13214" y="3509961"/>
            <a:ext cx="502413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82880" rIns="0" bIns="91440">
            <a:spAutoFit/>
            <a:scene3d>
              <a:camera prst="perspectiveContrastingRightFacing" fov="2700000">
                <a:rot lat="615698" lon="21066533" rev="807607"/>
              </a:camera>
              <a:lightRig rig="morning" dir="t"/>
            </a:scene3d>
            <a:sp3d extrusionH="38100" contourW="6350" prstMaterial="flat">
              <a:bevelT w="25400" h="152400"/>
              <a:bevelB h="63500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বুঝলে</a:t>
            </a:r>
            <a:r>
              <a:rPr lang="en-US" sz="36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- </a:t>
            </a:r>
            <a:endParaRPr lang="en-US" sz="3600" dirty="0">
              <a:ln>
                <a:solidFill>
                  <a:schemeClr val="tx1"/>
                </a:solidFill>
              </a:ln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13214" y="4964460"/>
            <a:ext cx="5024136" cy="12618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0" tIns="182880" rIns="0" bIns="91440">
            <a:spAutoFit/>
            <a:scene3d>
              <a:camera prst="perspectiveContrastingRightFacing" fov="2700000">
                <a:rot lat="615698" lon="21066533" rev="807607"/>
              </a:camera>
              <a:lightRig rig="morning" dir="t"/>
            </a:scene3d>
            <a:sp3d extrusionH="38100" contourW="6350" prstMaterial="flat">
              <a:bevelT w="25400" h="152400"/>
              <a:bevelB h="63500"/>
            </a:sp3d>
          </a:bodyPr>
          <a:lstStyle/>
          <a:p>
            <a:pPr algn="ctr"/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উৎপাদনও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তত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বাড়বে</a:t>
            </a:r>
            <a:r>
              <a:rPr lang="en-US" sz="3200" dirty="0">
                <a:ln>
                  <a:solidFill>
                    <a:schemeClr val="tx1"/>
                  </a:solidFill>
                </a:ln>
                <a:effectLst/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n>
                <a:solidFill>
                  <a:schemeClr val="tx1"/>
                </a:solidFill>
              </a:ln>
              <a:effectLst/>
            </a:endParaRP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4863855"/>
              </p:ext>
            </p:extLst>
          </p:nvPr>
        </p:nvGraphicFramePr>
        <p:xfrm>
          <a:off x="1408113" y="2886075"/>
          <a:ext cx="88217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Packager Shell Object" showAsIcon="1" r:id="rId3" imgW="8821080" imgH="488520" progId="Package">
                  <p:embed/>
                </p:oleObj>
              </mc:Choice>
              <mc:Fallback>
                <p:oleObj name="Packager Shell Object" showAsIcon="1" r:id="rId3" imgW="8821080" imgH="488520" progId="Package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8113" y="2886075"/>
                        <a:ext cx="8821737" cy="488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39706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0"/>
            <a:ext cx="11737075" cy="653727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8019512" y="1773621"/>
            <a:ext cx="3048000" cy="2286000"/>
          </a:xfrm>
          <a:prstGeom prst="leftArrow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যুক্ত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Left Arrow 5"/>
          <p:cNvSpPr/>
          <p:nvPr/>
        </p:nvSpPr>
        <p:spPr>
          <a:xfrm>
            <a:off x="7873254" y="1713711"/>
            <a:ext cx="3529037" cy="2622752"/>
          </a:xfrm>
          <a:prstGeom prst="leftArrow">
            <a:avLst/>
          </a:prstGeom>
          <a:solidFill>
            <a:srgbClr val="92D050"/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সংযুক্ত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ডিজাইনের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364" y="1019651"/>
            <a:ext cx="6317781" cy="37939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1519364" y="226591"/>
            <a:ext cx="8153400" cy="523220"/>
          </a:xfrm>
          <a:prstGeom prst="rect">
            <a:avLst/>
          </a:prstGeom>
          <a:ln w="38100"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u="sng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সংযুক্তিই</a:t>
            </a:r>
            <a:r>
              <a:rPr lang="en-US" sz="2800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উৎপাদনশীলতা</a:t>
            </a:r>
            <a:r>
              <a:rPr lang="en-US" sz="2800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9" name="Picture 8" descr="connectiviye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19364" y="1019652"/>
            <a:ext cx="6281672" cy="3709266"/>
          </a:xfrm>
          <a:prstGeom prst="rect">
            <a:avLst/>
          </a:prstGeom>
        </p:spPr>
      </p:pic>
      <p:sp>
        <p:nvSpPr>
          <p:cNvPr id="10" name="Left Arrow 9"/>
          <p:cNvSpPr/>
          <p:nvPr/>
        </p:nvSpPr>
        <p:spPr>
          <a:xfrm>
            <a:off x="7914766" y="1730174"/>
            <a:ext cx="3764616" cy="2504093"/>
          </a:xfrm>
          <a:prstGeom prst="leftArrow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আত্মকর্মসংস্থানের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11" name="Picture 1" descr="C:\Users\DPHS\Desktop\11_131646ff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9364" y="1021303"/>
            <a:ext cx="6272685" cy="3707615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1519364" y="5021647"/>
            <a:ext cx="8153400" cy="107290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গবেষণায়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ইন্টারনেট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বৃদ্ধির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কর্মসংস্থানের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দ্রুতহারে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বেড়ে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4021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10" grpId="0" animBg="1"/>
      <p:bldP spid="10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0501" y="2045523"/>
            <a:ext cx="11177517" cy="3140625"/>
          </a:xfrm>
          <a:prstGeom prst="rect">
            <a:avLst/>
          </a:prstGeom>
          <a:solidFill>
            <a:srgbClr val="92D050"/>
          </a:solidFill>
          <a:ln w="57150"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ডঃ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ইকবাল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কাদীর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“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সংযুক্তিই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উৎপাদনশীলতা’’অর্থা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কর্মক্ষেত্র</a:t>
            </a:r>
            <a:r>
              <a:rPr lang="en-US" sz="3200" dirty="0"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121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914064" y="242945"/>
            <a:ext cx="3429000" cy="2552994"/>
            <a:chOff x="4132428" y="224519"/>
            <a:chExt cx="3429000" cy="2552994"/>
          </a:xfrm>
        </p:grpSpPr>
        <p:sp>
          <p:nvSpPr>
            <p:cNvPr id="5" name="Rectangle 4"/>
            <p:cNvSpPr/>
            <p:nvPr/>
          </p:nvSpPr>
          <p:spPr>
            <a:xfrm>
              <a:off x="4132428" y="224519"/>
              <a:ext cx="3429000" cy="912353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জোড়ায়</a:t>
              </a:r>
              <a:r>
                <a:rPr lang="en-US" sz="3200" u="sng" dirty="0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u="sng" dirty="0" err="1">
                  <a:ln>
                    <a:solidFill>
                      <a:schemeClr val="tx1"/>
                    </a:solidFill>
                  </a:ln>
                  <a:solidFill>
                    <a:sysClr val="windowText" lastClr="00000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200" u="sng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6" name="Picture 2" descr="C:\Users\DPHS\Desktop\download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94094" y="1076482"/>
              <a:ext cx="2971800" cy="1701031"/>
            </a:xfrm>
            <a:prstGeom prst="rect">
              <a:avLst/>
            </a:prstGeom>
            <a:noFill/>
            <a:ln w="38100">
              <a:solidFill>
                <a:srgbClr val="0070C0"/>
              </a:solidFill>
            </a:ln>
          </p:spPr>
        </p:pic>
      </p:grpSp>
      <p:sp>
        <p:nvSpPr>
          <p:cNvPr id="7" name="Rectangle 6"/>
          <p:cNvSpPr/>
          <p:nvPr/>
        </p:nvSpPr>
        <p:spPr>
          <a:xfrm>
            <a:off x="1790699" y="2976561"/>
            <a:ext cx="8610600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“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সংযুক্তিই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’’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ৎ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প্রযুক্তিতে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জনগণের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বাড়লে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বাড়ে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 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90699" y="4223983"/>
            <a:ext cx="8610600" cy="21358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সম্ভাব্য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ভাল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বিক্রয়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সেটা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উপার্জনের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পথ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হল-শুধু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ডিজাইন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নয়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আরও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যায়-মোবাইলের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যাক,কেউ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মোবাইলে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বিকাশের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ব্যবসা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ধরলে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তাতেও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আসবে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যন্ত্রের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সংযুক্তির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ফলেই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এটা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2800" dirty="0">
                <a:ln w="9525">
                  <a:noFill/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ln w="9525">
                <a:noFill/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4093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2462" y="5230034"/>
            <a:ext cx="6858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ঘরে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বসে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আয়ের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সুযোগ</a:t>
            </a:r>
            <a:endParaRPr lang="en-US" sz="2800" dirty="0">
              <a:ln w="13462">
                <a:solidFill>
                  <a:schemeClr val="tx1"/>
                </a:solidFill>
                <a:prstDash val="solid"/>
              </a:ln>
              <a:solidFill>
                <a:sysClr val="windowText" lastClr="00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462" y="785360"/>
            <a:ext cx="4270375" cy="31242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7605" y="785360"/>
            <a:ext cx="4169628" cy="32385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432462" y="4365337"/>
            <a:ext cx="6858000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2800" dirty="0">
                <a:ln w="13462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39237433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981" y="1790708"/>
            <a:ext cx="2948511" cy="1998358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9882" y="1820517"/>
            <a:ext cx="2971800" cy="193874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4071" y="1820517"/>
            <a:ext cx="3376968" cy="199835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858982" y="5099799"/>
            <a:ext cx="10182057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সোর্সিং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সাইটের</a:t>
            </a:r>
            <a:r>
              <a:rPr lang="en-US" sz="2800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800" spc="5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8982" y="643761"/>
            <a:ext cx="10182057" cy="64633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u="sng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3600" u="sng" spc="50" dirty="0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u="sng" spc="50" dirty="0" err="1">
                <a:ln w="0"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সোর্সিং</a:t>
            </a:r>
            <a:endParaRPr lang="en-US" sz="3600" u="sng" spc="50" dirty="0">
              <a:ln w="0">
                <a:solidFill>
                  <a:schemeClr val="tx1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054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</a:t>
            </a:r>
            <a:r>
              <a:rPr lang="bn-BD" dirty="0">
                <a:latin typeface="NikoshBAN" pitchFamily="2" charset="0"/>
                <a:cs typeface="NikoshBAN" pitchFamily="2" charset="0"/>
              </a:rPr>
              <a:t>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188832"/>
            <a:ext cx="7089969" cy="3313352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2553193" y="357372"/>
            <a:ext cx="7682627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</a:t>
            </a:r>
            <a:r>
              <a:rPr lang="en-US" sz="2800" u="sng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সোর্সিং</a:t>
            </a:r>
            <a:r>
              <a:rPr lang="en-US" sz="2800" u="sng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u="sng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u="sng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2800" u="sng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endParaRPr lang="en-US" sz="2800" u="sng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00446" y="4961066"/>
            <a:ext cx="7089969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ওয়েবসাইট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931" y="1401175"/>
            <a:ext cx="4191000" cy="3380281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708582" y="5049617"/>
            <a:ext cx="7048502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বেতন-ভাতার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প্রস্তুত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করণ</a:t>
            </a:r>
            <a:endParaRPr lang="en-US" sz="28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668" y="1200613"/>
            <a:ext cx="7089969" cy="351391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2728777" y="5024551"/>
            <a:ext cx="7061638" cy="52322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 rtlCol="0">
            <a:spAutoFit/>
          </a:bodyPr>
          <a:lstStyle/>
          <a:p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spc="5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spc="50" dirty="0" err="1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উন্নয়ন</a:t>
            </a:r>
            <a:endParaRPr lang="en-US" sz="2800" spc="5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48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7" grpId="1" animBg="1"/>
      <p:bldP spid="9" grpId="0" animBg="1"/>
      <p:bldP spid="9" grpId="1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0" y="160361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31558" y="259026"/>
            <a:ext cx="2408845" cy="707886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0" tIns="182880" rIns="0" bIns="91440">
            <a:spAutoFit/>
          </a:bodyPr>
          <a:lstStyle/>
          <a:p>
            <a:pPr algn="ctr"/>
            <a:r>
              <a:rPr lang="en-US" sz="2800" u="sng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2800" u="sng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u="sng" dirty="0" err="1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u="sng" dirty="0">
                <a:ln w="0">
                  <a:solidFill>
                    <a:sysClr val="windowText" lastClr="000000"/>
                  </a:solidFill>
                </a:ln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>
              <a:ln w="0">
                <a:solidFill>
                  <a:sysClr val="windowText" lastClr="000000"/>
                </a:solidFill>
              </a:ln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933" y="1127274"/>
            <a:ext cx="8356093" cy="3271399"/>
          </a:xfrm>
          <a:prstGeom prst="rect">
            <a:avLst/>
          </a:prstGeom>
          <a:ln w="57150">
            <a:solidFill>
              <a:srgbClr val="0070C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2280763" y="4887396"/>
            <a:ext cx="8356093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আইসিটির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কোন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কোন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দক্ষতা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ঘরে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বসে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আয়ের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সুযোগ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করে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দিতে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পারে</a:t>
            </a:r>
            <a:r>
              <a:rPr lang="en-US" sz="28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157934" y="4507678"/>
            <a:ext cx="8478922" cy="13849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NikoshBAN"/>
                <a:cs typeface="Nikosh" pitchFamily="2" charset="0"/>
              </a:rPr>
              <a:t>অনলাইনে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ওডেস্ক</a:t>
            </a:r>
            <a:r>
              <a:rPr lang="en-US" sz="2800" dirty="0">
                <a:latin typeface="NikoshBAN"/>
                <a:cs typeface="Nikosh" pitchFamily="2" charset="0"/>
              </a:rPr>
              <a:t> ও </a:t>
            </a:r>
            <a:r>
              <a:rPr lang="en-US" sz="2800" dirty="0" err="1">
                <a:latin typeface="NikoshBAN"/>
                <a:cs typeface="Nikosh" pitchFamily="2" charset="0"/>
              </a:rPr>
              <a:t>ফ্রিলেন্সারের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মাধ্যমে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ওয়েবসাইট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উন্নয়ন</a:t>
            </a:r>
            <a:r>
              <a:rPr lang="en-US" sz="2800" dirty="0">
                <a:latin typeface="NikoshBAN"/>
                <a:cs typeface="Nikosh" pitchFamily="2" charset="0"/>
              </a:rPr>
              <a:t>, </a:t>
            </a:r>
            <a:r>
              <a:rPr lang="en-US" sz="2800" dirty="0" err="1">
                <a:latin typeface="NikoshBAN"/>
                <a:cs typeface="Nikosh" pitchFamily="2" charset="0"/>
              </a:rPr>
              <a:t>রক্ষণাবেক্ষণ</a:t>
            </a:r>
            <a:r>
              <a:rPr lang="en-US" sz="2800" dirty="0">
                <a:latin typeface="NikoshBAN"/>
                <a:cs typeface="Nikosh" pitchFamily="2" charset="0"/>
              </a:rPr>
              <a:t>, </a:t>
            </a:r>
            <a:r>
              <a:rPr lang="en-US" sz="2800" dirty="0" err="1">
                <a:latin typeface="NikoshBAN"/>
                <a:cs typeface="Nikosh" pitchFamily="2" charset="0"/>
              </a:rPr>
              <a:t>মাসিক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বেতন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ভাতার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বিল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প্রস্তুতকরণ</a:t>
            </a:r>
            <a:r>
              <a:rPr lang="en-US" sz="2800" dirty="0">
                <a:latin typeface="NikoshBAN"/>
                <a:cs typeface="Nikosh" pitchFamily="2" charset="0"/>
              </a:rPr>
              <a:t>, </a:t>
            </a:r>
            <a:r>
              <a:rPr lang="en-US" sz="2800" dirty="0" err="1">
                <a:latin typeface="NikoshBAN"/>
                <a:cs typeface="Nikosh" pitchFamily="2" charset="0"/>
              </a:rPr>
              <a:t>ওয়েবসাইটে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তথ্য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যোগ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করা</a:t>
            </a:r>
            <a:r>
              <a:rPr lang="en-US" sz="2800" dirty="0">
                <a:latin typeface="NikoshBAN"/>
                <a:cs typeface="Nikosh" pitchFamily="2" charset="0"/>
              </a:rPr>
              <a:t>, </a:t>
            </a:r>
            <a:r>
              <a:rPr lang="en-US" sz="2800" dirty="0" err="1">
                <a:latin typeface="NikoshBAN"/>
                <a:cs typeface="Nikosh" pitchFamily="2" charset="0"/>
              </a:rPr>
              <a:t>সফটওয়্যার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তৈরী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করে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ঘরে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বসে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আয়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করতে</a:t>
            </a:r>
            <a:r>
              <a:rPr lang="en-US" sz="2800" dirty="0">
                <a:latin typeface="NikoshBAN"/>
                <a:cs typeface="Nikosh" pitchFamily="2" charset="0"/>
              </a:rPr>
              <a:t> </a:t>
            </a:r>
            <a:r>
              <a:rPr lang="en-US" sz="2800" dirty="0" err="1">
                <a:latin typeface="NikoshBAN"/>
                <a:cs typeface="Nikosh" pitchFamily="2" charset="0"/>
              </a:rPr>
              <a:t>পারি</a:t>
            </a:r>
            <a:r>
              <a:rPr lang="en-US" sz="2800" dirty="0">
                <a:latin typeface="NikoshBAN"/>
                <a:cs typeface="Nikosh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5477916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B836B88-9D2E-4101-9DF3-18ECB6025B07}"/>
              </a:ext>
            </a:extLst>
          </p:cNvPr>
          <p:cNvGrpSpPr/>
          <p:nvPr/>
        </p:nvGrpSpPr>
        <p:grpSpPr>
          <a:xfrm>
            <a:off x="233252" y="207825"/>
            <a:ext cx="11737075" cy="6537278"/>
            <a:chOff x="233252" y="207825"/>
            <a:chExt cx="11737075" cy="6537278"/>
          </a:xfrm>
        </p:grpSpPr>
        <p:sp>
          <p:nvSpPr>
            <p:cNvPr id="2" name="Rectangle 1"/>
            <p:cNvSpPr/>
            <p:nvPr/>
          </p:nvSpPr>
          <p:spPr>
            <a:xfrm>
              <a:off x="233252" y="207825"/>
              <a:ext cx="11737075" cy="65372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/>
                <a:t>nb</a:t>
              </a:r>
              <a:endParaRPr lang="en-US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59724" y="753025"/>
              <a:ext cx="10672548" cy="5019978"/>
              <a:chOff x="2015021" y="1298935"/>
              <a:chExt cx="8886774" cy="5019978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2015021" y="1351251"/>
                <a:ext cx="4298853" cy="46339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perspectiveFront"/>
                  <a:lightRig rig="balanced" dir="t">
                    <a:rot lat="0" lon="0" rev="2100000"/>
                  </a:lightRig>
                </a:scene3d>
                <a:flatTx/>
              </a:bodyPr>
              <a:lstStyle/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7007677" y="1298935"/>
                <a:ext cx="3894118" cy="5019978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scene3d>
                  <a:camera prst="perspectiveFront"/>
                  <a:lightRig rig="balanced" dir="t">
                    <a:rot lat="0" lon="0" rev="2100000"/>
                  </a:lightRig>
                </a:scene3d>
                <a:flatTx/>
              </a:bodyPr>
              <a:lstStyle/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b="1" dirty="0">
                  <a:ln w="50800"/>
                  <a:solidFill>
                    <a:schemeClr val="bg1">
                      <a:shade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bn-BD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বিষয়ঃ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তথ্য</a:t>
                </a:r>
                <a:r>
                  <a:rPr lang="en-US" sz="2800" b="1" u="sng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ও </a:t>
                </a:r>
                <a:r>
                  <a:rPr lang="en-US" sz="2800" b="1" u="sng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যোগাযোগ</a:t>
                </a:r>
                <a:r>
                  <a:rPr lang="en-US" sz="2800" b="1" u="sng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800" b="1" u="sng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প্রযুক্তি</a:t>
                </a:r>
                <a:endParaRPr lang="en-US" sz="2800" b="1" u="sng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৮ম </a:t>
                </a:r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BD" sz="28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b="1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অধ্যায়</a:t>
                </a:r>
                <a:r>
                  <a:rPr lang="en-US" sz="2800" b="1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১ম </a:t>
                </a:r>
                <a:endParaRPr lang="bn-BD" sz="28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সময়ঃ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৪৫ </a:t>
                </a:r>
                <a:r>
                  <a:rPr lang="en-US" sz="28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মিনিট</a:t>
                </a:r>
                <a:endParaRPr lang="en-US" sz="28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just"/>
                <a:r>
                  <a:rPr lang="en-US" sz="2800" dirty="0" err="1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তারিখঃ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২৯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</a:t>
                </a:r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১০</a:t>
                </a:r>
                <a:r>
                  <a:rPr lang="en-US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।২০১</a:t>
                </a:r>
                <a:r>
                  <a:rPr lang="bn-BD" sz="2800" dirty="0">
                    <a:ln w="0"/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৯</a:t>
                </a:r>
                <a:endParaRPr lang="en-US" sz="20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000" b="1" dirty="0">
                    <a:ln w="50800"/>
                    <a:solidFill>
                      <a:schemeClr val="bg1">
                        <a:shade val="50000"/>
                      </a:schemeClr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</p:txBody>
          </p:sp>
          <p:pic>
            <p:nvPicPr>
              <p:cNvPr id="11" name="Picture 2" descr="E:\Six Math-2016\1st content\Capture-8 ict.PNG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7369792" y="1489784"/>
                <a:ext cx="1558429" cy="214052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  <a:effectLst>
                <a:outerShdw blurRad="292100" dist="139700" dir="2700000" algn="tl" rotWithShape="0">
                  <a:srgbClr val="333333">
                    <a:alpha val="65000"/>
                  </a:srgbClr>
                </a:outerShdw>
              </a:effectLst>
            </p:spPr>
          </p:pic>
        </p:grpSp>
        <p:sp>
          <p:nvSpPr>
            <p:cNvPr id="9" name="Rectangle 8"/>
            <p:cNvSpPr/>
            <p:nvPr/>
          </p:nvSpPr>
          <p:spPr>
            <a:xfrm>
              <a:off x="1943692" y="753025"/>
              <a:ext cx="3978728" cy="5019978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perspectiveFront"/>
                <a:lightRig rig="balanced" dir="t">
                  <a:rot lat="0" lon="0" rev="2100000"/>
                </a:lightRig>
              </a:scene3d>
              <a:flatTx/>
            </a:bodyPr>
            <a:lstStyle/>
            <a:p>
              <a:pPr algn="ctr"/>
              <a:endParaRPr lang="en-US" sz="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1500" b="1" dirty="0">
                <a:ln w="50800"/>
                <a:solidFill>
                  <a:schemeClr val="bg1">
                    <a:shade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1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1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bn-BD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মোঃ</a:t>
              </a:r>
              <a:r>
                <a:rPr lang="bn-BD" sz="32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ওমর ফারুক </a:t>
              </a:r>
              <a:endParaRPr lang="en-US" sz="3200" b="1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28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r>
                <a:rPr lang="en-US" sz="28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2800" b="1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আইসিটি</a:t>
              </a:r>
              <a:r>
                <a:rPr lang="en-US" sz="2800" b="1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) </a:t>
              </a:r>
            </a:p>
            <a:p>
              <a:pPr algn="ctr"/>
              <a:r>
                <a:rPr lang="bn-BD" sz="28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দারুল ফালাহ আলিম মাদরাসা এন্ড বিএম কলেজ </a:t>
              </a:r>
              <a:endParaRPr lang="en-US" sz="3200" dirty="0">
                <a:ln w="0"/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2800" dirty="0" err="1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চিরিরবন্দর,দিনাজপুর</a:t>
              </a:r>
              <a:r>
                <a:rPr lang="en-US" sz="2000" dirty="0">
                  <a:ln w="0"/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।</a:t>
              </a:r>
            </a:p>
            <a:p>
              <a:pPr algn="ctr"/>
              <a:endParaRPr lang="en-US" sz="15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753793" y="874607"/>
              <a:ext cx="2066570" cy="2279053"/>
            </a:xfrm>
            <a:prstGeom prst="rect">
              <a:avLst/>
            </a:prstGeom>
            <a:ln w="28575">
              <a:solidFill>
                <a:schemeClr val="tx1"/>
              </a:solidFill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8833472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0136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ross 4"/>
          <p:cNvSpPr/>
          <p:nvPr/>
        </p:nvSpPr>
        <p:spPr>
          <a:xfrm>
            <a:off x="4161311" y="354281"/>
            <a:ext cx="2430931" cy="559168"/>
          </a:xfrm>
          <a:prstGeom prst="plus">
            <a:avLst>
              <a:gd name="adj" fmla="val 0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u="sng" dirty="0" err="1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u="sng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875311" y="1116281"/>
            <a:ext cx="8001000" cy="5334000"/>
            <a:chOff x="533400" y="914400"/>
            <a:chExt cx="8001000" cy="5334000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533400" y="6248400"/>
              <a:ext cx="8001000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534400" y="914400"/>
              <a:ext cx="0" cy="5334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533400" y="914400"/>
              <a:ext cx="0" cy="533400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202841" y="990600"/>
            <a:ext cx="64770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ব্যাংকের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কার্ড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নগদ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তোলা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899535" y="990600"/>
            <a:ext cx="10668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223135" y="1905000"/>
            <a:ext cx="1371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বিকেলে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99135" y="1905000"/>
            <a:ext cx="1295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946535" y="1905000"/>
            <a:ext cx="1295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দুপুরে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193935" y="1905000"/>
            <a:ext cx="1295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সকাল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93935" y="2819400"/>
            <a:ext cx="6629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২।একজন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কর্মী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দক্ষ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ওঠে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975735" y="2819400"/>
            <a:ext cx="990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ঘ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299335" y="3733800"/>
            <a:ext cx="13716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775335" y="3733800"/>
            <a:ext cx="1512156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অন্যের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দেখে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022735" y="3733800"/>
            <a:ext cx="1295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পড়ে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93935" y="3657600"/>
            <a:ext cx="1295400" cy="6858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117735" y="4724400"/>
            <a:ext cx="6629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আউটসোর্সিং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কারা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2400" b="1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899535" y="4724400"/>
            <a:ext cx="10668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গ</a:t>
            </a:r>
          </a:p>
        </p:txBody>
      </p:sp>
      <p:sp>
        <p:nvSpPr>
          <p:cNvPr id="24" name="Rectangle 23"/>
          <p:cNvSpPr/>
          <p:nvPr/>
        </p:nvSpPr>
        <p:spPr>
          <a:xfrm>
            <a:off x="7223135" y="5638800"/>
            <a:ext cx="175461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699135" y="5638800"/>
            <a:ext cx="144981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কেউ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946535" y="5638800"/>
            <a:ext cx="1295400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ছাত্র</a:t>
            </a:r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117734" y="5638800"/>
            <a:ext cx="1567575" cy="60960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2400" dirty="0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ক) </a:t>
            </a:r>
            <a:r>
              <a:rPr lang="en-US" sz="2400" dirty="0" err="1">
                <a:ln w="50800"/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পেশাজীবী</a:t>
            </a:r>
            <a:endParaRPr lang="en-US" sz="2400" dirty="0">
              <a:ln w="50800"/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22903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1" grpId="0" animBg="1"/>
      <p:bldP spid="17" grpId="0" animBg="1"/>
      <p:bldP spid="2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4925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endParaRPr lang="en-US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927855" y="578795"/>
            <a:ext cx="2336288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wrap="square">
            <a:spAutoFit/>
          </a:bodyPr>
          <a:lstStyle/>
          <a:p>
            <a:pPr algn="ctr"/>
            <a:r>
              <a:rPr lang="en-US" sz="4000" u="sng" dirty="0" err="1">
                <a:ln w="0"/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40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u="sng" dirty="0" err="1">
                <a:ln w="0"/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u="sng" dirty="0">
                <a:ln w="0"/>
                <a:latin typeface="NikoshBAN" pitchFamily="2" charset="0"/>
                <a:cs typeface="NikoshBAN" pitchFamily="2" charset="0"/>
              </a:rPr>
              <a:t> </a:t>
            </a:r>
            <a:endParaRPr lang="en-US" sz="4000" u="sng" dirty="0">
              <a:ln w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2772783" y="5472114"/>
            <a:ext cx="8227726" cy="78321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38100">
            <a:solidFill>
              <a:srgbClr val="0070C0"/>
            </a:solidFill>
          </a:ln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7160" indent="0">
              <a:buNone/>
            </a:pP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তুমি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কীভাবে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একজন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দক্ষ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কর্মী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হতে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পার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-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বর্ণনা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 </a:t>
            </a:r>
            <a:r>
              <a:rPr lang="en-US" sz="3600" dirty="0" err="1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কর</a:t>
            </a:r>
            <a:r>
              <a:rPr lang="en-US" sz="3600" dirty="0">
                <a:solidFill>
                  <a:sysClr val="windowText" lastClr="000000"/>
                </a:solidFill>
                <a:latin typeface="NikoshBAN"/>
                <a:cs typeface="Nikosh" pitchFamily="2" charset="0"/>
              </a:rPr>
              <a:t>।</a:t>
            </a:r>
          </a:p>
        </p:txBody>
      </p:sp>
      <p:sp>
        <p:nvSpPr>
          <p:cNvPr id="9" name="Bevel 8"/>
          <p:cNvSpPr/>
          <p:nvPr/>
        </p:nvSpPr>
        <p:spPr>
          <a:xfrm>
            <a:off x="1996612" y="5580441"/>
            <a:ext cx="533400" cy="457200"/>
          </a:xfrm>
          <a:prstGeom prst="bevel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9251" y="1385886"/>
            <a:ext cx="3373495" cy="3810000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sp>
        <p:nvSpPr>
          <p:cNvPr id="11" name="Bevel 10"/>
          <p:cNvSpPr/>
          <p:nvPr/>
        </p:nvSpPr>
        <p:spPr>
          <a:xfrm>
            <a:off x="2151855" y="5676900"/>
            <a:ext cx="533400" cy="457200"/>
          </a:xfrm>
          <a:prstGeom prst="bevel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140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connectivity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20119" y="2457203"/>
            <a:ext cx="7751929" cy="3111690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608" y="512819"/>
            <a:ext cx="4343400" cy="1552575"/>
          </a:xfrm>
          <a:prstGeom prst="rect">
            <a:avLst/>
          </a:prstGeom>
          <a:ln w="57150">
            <a:solidFill>
              <a:srgbClr val="0070C0"/>
            </a:solidFill>
            <a:prstDash val="lgDashDotDot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142093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" descr="C:\Users\DPHS\Desktop\indian-it-worke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7336" y="497811"/>
            <a:ext cx="5925153" cy="341112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492277" y="4177505"/>
            <a:ext cx="5999224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লোকগুলো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590790" y="5891571"/>
            <a:ext cx="6428510" cy="7724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অফিসে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pPr algn="l"/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519065" y="4947769"/>
            <a:ext cx="5972436" cy="914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590791" y="5870846"/>
            <a:ext cx="6428509" cy="77585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435922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2413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3205450" y="5041922"/>
            <a:ext cx="5257800" cy="83919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</a:p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কর্মীদের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196" y="325204"/>
            <a:ext cx="6296109" cy="371339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140406" y="4610100"/>
            <a:ext cx="5181600" cy="7620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soft" dir="tl">
              <a:rot lat="0" lon="0" rev="0"/>
            </a:lightRig>
          </a:scene3d>
          <a:sp3d>
            <a:bevelT w="139700" prst="cross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966233" y="5932269"/>
            <a:ext cx="7344022" cy="59664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l">
              <a:rot lat="0" lon="0" rev="7800000"/>
            </a:lightRig>
          </a:scene3d>
          <a:sp3d>
            <a:bevelT w="139700" h="139700"/>
          </a:sp3d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ধরণের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3D9691-AE6D-4362-A73A-E5F9E3D6B45C}"/>
              </a:ext>
            </a:extLst>
          </p:cNvPr>
          <p:cNvSpPr/>
          <p:nvPr/>
        </p:nvSpPr>
        <p:spPr>
          <a:xfrm>
            <a:off x="2648196" y="4097929"/>
            <a:ext cx="6296109" cy="5966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ছবির লোক গুলো কি করছে 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19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sz="2800" b="1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73958" y="2612571"/>
            <a:ext cx="9771797" cy="707886"/>
          </a:xfrm>
          <a:prstGeom prst="rect">
            <a:avLst/>
          </a:prstGeom>
          <a:ln w="38100"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u="sng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কর্মসৃজন</a:t>
            </a:r>
            <a:r>
              <a:rPr lang="en-US" sz="4000" u="sng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4000" u="sng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কর্ম</a:t>
            </a:r>
            <a:r>
              <a:rPr lang="en-US" sz="4000" u="sng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4000" u="sng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প্রাপ্তিতে</a:t>
            </a:r>
            <a:r>
              <a:rPr lang="en-US" sz="4000" u="sng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bn-BD" sz="4000" u="sng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 ও যোগাযোগ প্রযুক্তি</a:t>
            </a:r>
            <a:r>
              <a:rPr lang="en-US" sz="4000" u="sng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 </a:t>
            </a:r>
            <a:endParaRPr lang="en-US" sz="4000" u="sng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6679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32011" y="218365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09447" y="917930"/>
            <a:ext cx="2743200" cy="76944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u="sng" dirty="0">
                <a:ln w="13462">
                  <a:noFill/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4400" b="1" u="sng" dirty="0">
              <a:ln w="13462">
                <a:noFill/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0752" y="2017106"/>
            <a:ext cx="10508776" cy="646331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>
                <a:ln w="9525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 শেষে শিক্ষার্থীরা- - -</a:t>
            </a:r>
            <a:endParaRPr lang="en-US" sz="3600" dirty="0">
              <a:ln w="9525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00752" y="4092348"/>
            <a:ext cx="10672549" cy="2062103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তথ্য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ও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যোগাযোগ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প্রযুক্তির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সাহায্যে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কি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সুবিধা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পাওয়া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যায়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বলতে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ea typeface="NikoshBAN" pitchFamily="2" charset="0"/>
                <a:cs typeface="NikoshBAN" panose="02000000000000000000" pitchFamily="2" charset="0"/>
                <a:sym typeface="Wingdings"/>
              </a:rPr>
              <a:t>।</a:t>
            </a:r>
          </a:p>
          <a:p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‘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সংযুক্তিই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উৎপাদনশীলতা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কথাটি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৩।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আউটসোর্সিংএর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মাধ্যমে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কিভাবে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আয়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করা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যায়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তা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বিশ্লেষণ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করতে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  </a:t>
            </a:r>
            <a:r>
              <a:rPr lang="en-US" sz="3200" b="1" kern="11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পারবে</a:t>
            </a:r>
            <a:r>
              <a:rPr lang="en-US" sz="3200" b="1" kern="11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Wingdings"/>
              </a:rPr>
              <a:t>।</a:t>
            </a:r>
            <a:endParaRPr lang="en-US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20154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2" y="320722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endParaRPr lang="en-US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738377"/>
            <a:ext cx="4114800" cy="233680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5164" y="730332"/>
            <a:ext cx="3923679" cy="2390805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7" name="Rectangle 6"/>
          <p:cNvSpPr/>
          <p:nvPr/>
        </p:nvSpPr>
        <p:spPr>
          <a:xfrm>
            <a:off x="1066800" y="3231826"/>
            <a:ext cx="4114800" cy="5207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লাইনে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দাঁড়িয়ে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985164" y="3231826"/>
            <a:ext cx="3923679" cy="51862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এটিএম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টাকা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তোলা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968991" y="5301895"/>
            <a:ext cx="8939851" cy="82577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এটি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এম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।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কার্ড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দিয়ে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যেকোন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সময়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নগদ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অর্থ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।   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968991" y="4480781"/>
            <a:ext cx="8939851" cy="55683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তোমার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মতে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পদ্ধতিটি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ঝামেলা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মুক্ত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?  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2352589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9862" y="146027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 dirty="0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86993" y="252878"/>
            <a:ext cx="3048000" cy="47070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আরো</a:t>
            </a:r>
            <a:r>
              <a:rPr lang="en-US" sz="2800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u="sng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u="sng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2800" u="sng" dirty="0">
              <a:ln w="9525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299" y="1027698"/>
            <a:ext cx="3810000" cy="21319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076" y="1000870"/>
            <a:ext cx="3352800" cy="21037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94077" y="3196137"/>
            <a:ext cx="2867395" cy="5234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এনালগ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76655" y="3259755"/>
            <a:ext cx="2867395" cy="48044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42950" y="5223670"/>
            <a:ext cx="11069188" cy="880977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উঃ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ডিজিটাল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।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এই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মালামাল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সুসজ্জিত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করার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কাজ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স্বয়ংক্রিয়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করা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যায়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।  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397332" y="4334639"/>
            <a:ext cx="4779323" cy="533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কোন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পদ্ধতিতে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সুবিধা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2800" b="0" spc="50" dirty="0" err="1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বেশি</a:t>
            </a:r>
            <a:r>
              <a:rPr lang="en-US" sz="2800" b="0" spc="50" dirty="0">
                <a:ln w="11430"/>
                <a:solidFill>
                  <a:schemeClr val="tx1"/>
                </a:solidFill>
                <a:effectLst/>
                <a:latin typeface="Nikosh" pitchFamily="2" charset="0"/>
                <a:cs typeface="Nikosh" pitchFamily="2" charset="0"/>
              </a:rPr>
              <a:t>।  </a:t>
            </a:r>
            <a:endParaRPr lang="en-US" sz="2800" b="0" dirty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84884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"/>
            <a:ext cx="12191999" cy="701992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7461" y="134444"/>
            <a:ext cx="11737075" cy="6537278"/>
          </a:xfrm>
          <a:prstGeom prst="rect">
            <a:avLst/>
          </a:prstGeom>
          <a:solidFill>
            <a:schemeClr val="bg1"/>
          </a:solidFill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Wingdings" pitchFamily="2" charset="2"/>
              <a:buChar char="Ø"/>
            </a:pPr>
            <a:r>
              <a:rPr lang="bn-BD">
                <a:latin typeface="NikoshBAN" pitchFamily="2" charset="0"/>
                <a:cs typeface="NikoshBAN" pitchFamily="2" charset="0"/>
              </a:rPr>
              <a:t>পাঠ শিরোনাম বের করার জন্য স্লাইডটি দেখিয়ে শিক্ষার্থীদের প্রশ্ন করা যায়- ১,ছবিগুলো কিসের ছবি?উঃ বিদ্যালয়ের ও কোষের ।২। বিদ্যালয় পরিচালনা/নিয়ন্ত্রণ  করেন কে ?উঃ স্কুলের প্রধান শিক্ষক আর কোষের সব কাজ  নিয়ন্ত্রণ করে কে ? নিউক্লিয়াস।  তাহলে আজ আমরা পড়ব নিউক্লিয়াস ।  শেষে পাঠ ঘোষনা করবেন । এ স্লাইডে সর্বোচ্চ ২-৩ মিনিট নির্ধারণ । 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1538" y="851939"/>
            <a:ext cx="10158412" cy="12954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প্রশ্নঃ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উপরোক্ত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চিত্রগুলো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পারলে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6" name="Rectangle 5"/>
          <p:cNvSpPr/>
          <p:nvPr/>
        </p:nvSpPr>
        <p:spPr>
          <a:xfrm>
            <a:off x="871538" y="2862261"/>
            <a:ext cx="10158412" cy="12954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উঃ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যন্ত্রের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পেয়ে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3200" dirty="0">
                <a:ln w="9525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239258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406</TotalTime>
  <Words>1765</Words>
  <Application>Microsoft Office PowerPoint</Application>
  <PresentationFormat>Widescreen</PresentationFormat>
  <Paragraphs>146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Arial</vt:lpstr>
      <vt:lpstr>Calibri</vt:lpstr>
      <vt:lpstr>Calibri Light</vt:lpstr>
      <vt:lpstr>Nikosh</vt:lpstr>
      <vt:lpstr>NikoshBAN</vt:lpstr>
      <vt:lpstr>Wingdings</vt:lpstr>
      <vt:lpstr>Wingdings 2</vt:lpstr>
      <vt:lpstr>Office Theme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DPHS</dc:creator>
  <cp:lastModifiedBy>USER</cp:lastModifiedBy>
  <cp:revision>193</cp:revision>
  <dcterms:created xsi:type="dcterms:W3CDTF">2018-06-15T15:47:34Z</dcterms:created>
  <dcterms:modified xsi:type="dcterms:W3CDTF">2019-10-28T10:12:37Z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7373856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S8.2.3</vt:lpwstr>
  </property>
</Properties>
</file>