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8" r:id="rId3"/>
    <p:sldId id="259" r:id="rId4"/>
    <p:sldId id="261" r:id="rId5"/>
    <p:sldId id="260" r:id="rId6"/>
    <p:sldId id="262" r:id="rId7"/>
    <p:sldId id="263" r:id="rId8"/>
    <p:sldId id="272" r:id="rId9"/>
    <p:sldId id="264" r:id="rId10"/>
    <p:sldId id="274" r:id="rId11"/>
    <p:sldId id="265" r:id="rId12"/>
    <p:sldId id="276" r:id="rId13"/>
    <p:sldId id="266" r:id="rId14"/>
    <p:sldId id="275" r:id="rId15"/>
    <p:sldId id="267" r:id="rId16"/>
    <p:sldId id="268" r:id="rId17"/>
    <p:sldId id="277" r:id="rId18"/>
    <p:sldId id="269" r:id="rId19"/>
    <p:sldId id="270" r:id="rId20"/>
    <p:sldId id="271" r:id="rId21"/>
    <p:sldId id="273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78E2EB28-2659-43FF-AAF7-AA3B967BEC67}">
          <p14:sldIdLst>
            <p14:sldId id="256"/>
            <p14:sldId id="258"/>
            <p14:sldId id="259"/>
            <p14:sldId id="261"/>
            <p14:sldId id="260"/>
            <p14:sldId id="262"/>
            <p14:sldId id="263"/>
            <p14:sldId id="272"/>
            <p14:sldId id="264"/>
            <p14:sldId id="274"/>
            <p14:sldId id="265"/>
            <p14:sldId id="276"/>
            <p14:sldId id="266"/>
            <p14:sldId id="275"/>
            <p14:sldId id="267"/>
            <p14:sldId id="268"/>
            <p14:sldId id="277"/>
            <p14:sldId id="269"/>
            <p14:sldId id="270"/>
            <p14:sldId id="271"/>
            <p14:sldId id="273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34" autoAdjust="0"/>
  </p:normalViewPr>
  <p:slideViewPr>
    <p:cSldViewPr>
      <p:cViewPr>
        <p:scale>
          <a:sx n="71" d="100"/>
          <a:sy n="71" d="100"/>
        </p:scale>
        <p:origin x="-1356" y="-2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667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C45055-FB03-46DE-9189-0C390EE1828F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2D287C-F26C-45FF-984F-88F6950A8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5572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2D287C-F26C-45FF-984F-88F6950A82D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8863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2D287C-F26C-45FF-984F-88F6950A82D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3569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2D287C-F26C-45FF-984F-88F6950A82D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4731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2D287C-F26C-45FF-984F-88F6950A82D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8772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2D287C-F26C-45FF-984F-88F6950A82D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4399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2D287C-F26C-45FF-984F-88F6950A82D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9987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3124200"/>
            <a:ext cx="7415463" cy="2482516"/>
          </a:xfrm>
        </p:spPr>
        <p:txBody>
          <a:bodyPr>
            <a:normAutofit fontScale="90000"/>
          </a:bodyPr>
          <a:lstStyle/>
          <a:p>
            <a:r>
              <a:rPr lang="en-US" sz="8000" dirty="0" err="1" smtClean="0">
                <a:solidFill>
                  <a:srgbClr val="00B050"/>
                </a:solidFill>
              </a:rPr>
              <a:t>স্বাগতম</a:t>
            </a:r>
            <a:r>
              <a:rPr lang="en-US" sz="8000" dirty="0" smtClean="0">
                <a:solidFill>
                  <a:srgbClr val="00B050"/>
                </a:solidFill>
              </a:rPr>
              <a:t/>
            </a:r>
            <a:br>
              <a:rPr lang="en-US" sz="8000" dirty="0" smtClean="0">
                <a:solidFill>
                  <a:srgbClr val="00B050"/>
                </a:solidFill>
              </a:rPr>
            </a:br>
            <a:r>
              <a:rPr lang="en-US" sz="6700" dirty="0" smtClean="0"/>
              <a:t/>
            </a:r>
            <a:br>
              <a:rPr lang="en-US" sz="6700" dirty="0" smtClean="0"/>
            </a:br>
            <a:r>
              <a:rPr lang="en-US" sz="6700" dirty="0"/>
              <a:t/>
            </a:r>
            <a:br>
              <a:rPr lang="en-US" sz="6700" dirty="0"/>
            </a:br>
            <a:r>
              <a:rPr lang="en-US" sz="6700" dirty="0" smtClean="0"/>
              <a:t/>
            </a:r>
            <a:br>
              <a:rPr lang="en-US" sz="6700" dirty="0" smtClean="0"/>
            </a:br>
            <a:r>
              <a:rPr lang="en-US" sz="6700" dirty="0"/>
              <a:t/>
            </a:r>
            <a:br>
              <a:rPr lang="en-US" sz="6700" dirty="0"/>
            </a:br>
            <a:r>
              <a:rPr lang="en-US" sz="6700" dirty="0" smtClean="0"/>
              <a:t/>
            </a:r>
            <a:br>
              <a:rPr lang="en-US" sz="6700" dirty="0" smtClean="0"/>
            </a:br>
            <a:r>
              <a:rPr lang="en-US" sz="6700" dirty="0" smtClean="0"/>
              <a:t/>
            </a:r>
            <a:br>
              <a:rPr lang="en-US" sz="6700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" y="685800"/>
            <a:ext cx="94488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2400" y="6096000"/>
            <a:ext cx="9144000" cy="616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762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 flipV="1">
            <a:off x="8572500" y="3985418"/>
            <a:ext cx="8229600" cy="38100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10800000" flipV="1">
            <a:off x="457200" y="7315198"/>
            <a:ext cx="9982200" cy="1524001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Content Placeholder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295" y="77906"/>
            <a:ext cx="3052411" cy="304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70597"/>
            <a:ext cx="3276600" cy="28626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3657600"/>
            <a:ext cx="3352800" cy="25146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1845" y="3200400"/>
            <a:ext cx="2558955" cy="6380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কমলা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513830" y="3120219"/>
            <a:ext cx="2477770" cy="5641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কামরাঙ্গা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219734" y="6194378"/>
            <a:ext cx="2647666" cy="5641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কামরাঙ্গা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1099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343400" cy="3687763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0"/>
            <a:ext cx="3810000" cy="3810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676525" y="4167554"/>
            <a:ext cx="3333750" cy="2690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913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583362"/>
          </a:xfrm>
        </p:spPr>
        <p:txBody>
          <a:bodyPr/>
          <a:lstStyle/>
          <a:p>
            <a:r>
              <a:rPr lang="en-US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ক্ষারকের</a:t>
            </a:r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বৈশিষ্ট্যঃ</a:t>
            </a:r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				</a:t>
            </a:r>
            <a:b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১।ক্ষারক </a:t>
            </a:r>
            <a:r>
              <a:rPr lang="en-US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তিতা</a:t>
            </a:r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স্বাদ</a:t>
            </a:r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যুক্ত</a:t>
            </a:r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।</a:t>
            </a:r>
            <a:b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২।ক্ষারক </a:t>
            </a:r>
            <a:r>
              <a:rPr lang="en-US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পিচ্ছিল</a:t>
            </a:r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। </a:t>
            </a:r>
            <a:b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	৩।ক্ষারক </a:t>
            </a:r>
            <a:r>
              <a:rPr lang="en-US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লাল</a:t>
            </a:r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লিটমাসকে</a:t>
            </a:r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নীল</a:t>
            </a:r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রঙে</a:t>
            </a:r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পরিণত</a:t>
            </a:r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করে</a:t>
            </a:r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|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flipV="1">
            <a:off x="457200" y="7467599"/>
            <a:ext cx="8229600" cy="7620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6421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50837"/>
            <a:ext cx="9144000" cy="6911609"/>
          </a:xfrm>
        </p:spPr>
        <p:txBody>
          <a:bodyPr>
            <a:normAutofit/>
          </a:bodyPr>
          <a:lstStyle/>
          <a:p>
            <a:r>
              <a:rPr lang="en-US" dirty="0" err="1" smtClean="0"/>
              <a:t>জোড়ায়</a:t>
            </a:r>
            <a:r>
              <a:rPr lang="en-US" dirty="0" smtClean="0"/>
              <a:t> </a:t>
            </a:r>
            <a:r>
              <a:rPr lang="en-US" dirty="0" err="1" smtClean="0"/>
              <a:t>কাজঃ</a:t>
            </a:r>
            <a:r>
              <a:rPr lang="en-US" dirty="0" smtClean="0"/>
              <a:t>				</a:t>
            </a:r>
            <a:r>
              <a:rPr lang="en-US" dirty="0"/>
              <a:t> </a:t>
            </a:r>
            <a:r>
              <a:rPr lang="en-US" sz="2000" dirty="0" smtClean="0"/>
              <a:t>সময়-৫ </a:t>
            </a:r>
            <a:r>
              <a:rPr lang="en-US" sz="2000" dirty="0" err="1" smtClean="0"/>
              <a:t>মিনিট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 ১।দুইটি </a:t>
            </a:r>
            <a:r>
              <a:rPr lang="en-US" dirty="0" err="1" smtClean="0"/>
              <a:t>অম্লের</a:t>
            </a:r>
            <a:r>
              <a:rPr lang="en-US" dirty="0" smtClean="0"/>
              <a:t> </a:t>
            </a:r>
            <a:r>
              <a:rPr lang="en-US" dirty="0" err="1" smtClean="0"/>
              <a:t>নাম</a:t>
            </a:r>
            <a:r>
              <a:rPr lang="en-US" dirty="0" smtClean="0"/>
              <a:t> ও </a:t>
            </a:r>
            <a:r>
              <a:rPr lang="en-US" dirty="0" err="1" smtClean="0"/>
              <a:t>সংকেত</a:t>
            </a:r>
            <a:r>
              <a:rPr lang="en-US" dirty="0" smtClean="0"/>
              <a:t> </a:t>
            </a:r>
            <a:r>
              <a:rPr lang="en-US" dirty="0" err="1" smtClean="0"/>
              <a:t>লিখ</a:t>
            </a:r>
            <a:r>
              <a:rPr lang="en-US" dirty="0" smtClean="0"/>
              <a:t> ।</a:t>
            </a:r>
            <a:br>
              <a:rPr lang="en-US" dirty="0" smtClean="0"/>
            </a:br>
            <a:r>
              <a:rPr lang="en-US" dirty="0" smtClean="0"/>
              <a:t>	 ২।দুইটি </a:t>
            </a:r>
            <a:r>
              <a:rPr lang="en-US" dirty="0" err="1" smtClean="0"/>
              <a:t>ক্ষারকের</a:t>
            </a:r>
            <a:r>
              <a:rPr lang="en-US" dirty="0" smtClean="0"/>
              <a:t> </a:t>
            </a:r>
            <a:r>
              <a:rPr lang="en-US" dirty="0" err="1" smtClean="0"/>
              <a:t>নাম</a:t>
            </a:r>
            <a:r>
              <a:rPr lang="en-US" dirty="0" smtClean="0"/>
              <a:t> ও </a:t>
            </a:r>
            <a:r>
              <a:rPr lang="en-US" dirty="0" err="1" smtClean="0"/>
              <a:t>সংকেত</a:t>
            </a:r>
            <a:r>
              <a:rPr lang="en-US" dirty="0" smtClean="0"/>
              <a:t> </a:t>
            </a:r>
            <a:r>
              <a:rPr lang="en-US" dirty="0" err="1" smtClean="0"/>
              <a:t>লিখ</a:t>
            </a:r>
            <a:r>
              <a:rPr lang="en-US" dirty="0" smtClean="0"/>
              <a:t> ।</a:t>
            </a:r>
            <a:r>
              <a:rPr lang="en-US" dirty="0"/>
              <a:t>	</a:t>
            </a:r>
            <a:r>
              <a:rPr lang="en-US" dirty="0" smtClean="0"/>
              <a:t>						</a:t>
            </a:r>
            <a:br>
              <a:rPr lang="en-US" dirty="0" smtClean="0"/>
            </a:br>
            <a:r>
              <a:rPr lang="en-US" dirty="0" smtClean="0"/>
              <a:t>		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	</a:t>
            </a:r>
            <a:r>
              <a:rPr lang="en-US" dirty="0" smtClean="0"/>
              <a:t>									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162800"/>
            <a:ext cx="8229600" cy="99646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4213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flipV="1">
            <a:off x="457200" y="11506201"/>
            <a:ext cx="8229600" cy="1523999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-3175" y="10210800"/>
            <a:ext cx="9147175" cy="10515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1295400" y="419098"/>
            <a:ext cx="2895600" cy="16060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/>
              <a:t>HCl</a:t>
            </a:r>
            <a:endParaRPr lang="en-US" sz="4400" dirty="0"/>
          </a:p>
        </p:txBody>
      </p:sp>
      <p:sp>
        <p:nvSpPr>
          <p:cNvPr id="9" name="Oval 8"/>
          <p:cNvSpPr/>
          <p:nvPr/>
        </p:nvSpPr>
        <p:spPr>
          <a:xfrm>
            <a:off x="5542128" y="423757"/>
            <a:ext cx="2895600" cy="1600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CH3COOH</a:t>
            </a:r>
          </a:p>
        </p:txBody>
      </p:sp>
      <p:sp>
        <p:nvSpPr>
          <p:cNvPr id="10" name="Rectangle 9"/>
          <p:cNvSpPr/>
          <p:nvPr/>
        </p:nvSpPr>
        <p:spPr>
          <a:xfrm>
            <a:off x="11811000" y="2786300"/>
            <a:ext cx="685800" cy="8402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/>
              <a:t>                              			</a:t>
            </a:r>
            <a:r>
              <a:rPr lang="en-US" sz="3600" dirty="0"/>
              <a:t>											</a:t>
            </a:r>
          </a:p>
        </p:txBody>
      </p:sp>
      <p:sp>
        <p:nvSpPr>
          <p:cNvPr id="11" name="Oval 10"/>
          <p:cNvSpPr/>
          <p:nvPr/>
        </p:nvSpPr>
        <p:spPr>
          <a:xfrm>
            <a:off x="1295400" y="3581400"/>
            <a:ext cx="2933700" cy="16001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/>
              <a:t>NaOH</a:t>
            </a:r>
            <a:endParaRPr lang="en-US" sz="4000" dirty="0"/>
          </a:p>
        </p:txBody>
      </p:sp>
      <p:sp>
        <p:nvSpPr>
          <p:cNvPr id="13" name="Oval 12"/>
          <p:cNvSpPr/>
          <p:nvPr/>
        </p:nvSpPr>
        <p:spPr>
          <a:xfrm>
            <a:off x="5486400" y="3471757"/>
            <a:ext cx="2929719" cy="15943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/>
              <a:t>CaOH</a:t>
            </a:r>
            <a:endParaRPr lang="en-US" sz="4000" dirty="0"/>
          </a:p>
        </p:txBody>
      </p:sp>
      <p:sp>
        <p:nvSpPr>
          <p:cNvPr id="14" name="Rectangle 13"/>
          <p:cNvSpPr/>
          <p:nvPr/>
        </p:nvSpPr>
        <p:spPr>
          <a:xfrm>
            <a:off x="876300" y="5498122"/>
            <a:ext cx="3429000" cy="71803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/>
              <a:t>সোডিয়াম</a:t>
            </a:r>
            <a:r>
              <a:rPr lang="en-US" sz="3600" dirty="0" smtClean="0"/>
              <a:t> </a:t>
            </a:r>
            <a:r>
              <a:rPr lang="en-US" sz="3600" dirty="0" err="1" smtClean="0"/>
              <a:t>হাইড্রোক্সাইড</a:t>
            </a:r>
            <a:endParaRPr lang="en-US" sz="3600" dirty="0"/>
          </a:p>
        </p:txBody>
      </p:sp>
      <p:sp>
        <p:nvSpPr>
          <p:cNvPr id="15" name="Rectangle 14"/>
          <p:cNvSpPr/>
          <p:nvPr/>
        </p:nvSpPr>
        <p:spPr>
          <a:xfrm>
            <a:off x="5257800" y="5477650"/>
            <a:ext cx="3657600" cy="71803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/>
              <a:t>ক্যালসিয়াম</a:t>
            </a:r>
            <a:r>
              <a:rPr lang="en-US" sz="3600" dirty="0" smtClean="0"/>
              <a:t> </a:t>
            </a:r>
            <a:r>
              <a:rPr lang="en-US" sz="3600" dirty="0" err="1" smtClean="0"/>
              <a:t>হাইড্রোক্সাইড</a:t>
            </a:r>
            <a:endParaRPr lang="en-US" sz="3600" dirty="0"/>
          </a:p>
        </p:txBody>
      </p:sp>
      <p:sp>
        <p:nvSpPr>
          <p:cNvPr id="17" name="Rectangle 16"/>
          <p:cNvSpPr/>
          <p:nvPr/>
        </p:nvSpPr>
        <p:spPr>
          <a:xfrm>
            <a:off x="1047750" y="2122116"/>
            <a:ext cx="3429000" cy="71342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</a:rPr>
              <a:t>হাইড্রোক্লোরিক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এসিড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257800" y="2122116"/>
            <a:ext cx="3886200" cy="81158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/>
              <a:t>এসিটিক</a:t>
            </a:r>
            <a:r>
              <a:rPr lang="en-US" sz="4000" dirty="0" smtClean="0"/>
              <a:t> </a:t>
            </a:r>
            <a:r>
              <a:rPr lang="en-US" sz="4000" dirty="0" err="1" smtClean="0"/>
              <a:t>এসিড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818592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3" y="36394"/>
            <a:ext cx="4968750" cy="331640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2" y="3657600"/>
            <a:ext cx="4942703" cy="304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981200"/>
            <a:ext cx="3962400" cy="312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711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961"/>
            <a:ext cx="9144000" cy="6844177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	</a:t>
            </a:r>
            <a:r>
              <a:rPr lang="en-US" dirty="0" err="1" smtClean="0">
                <a:solidFill>
                  <a:srgbClr val="00B050"/>
                </a:solidFill>
              </a:rPr>
              <a:t>দলীয়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কাজঃ</a:t>
            </a:r>
            <a:r>
              <a:rPr lang="en-US" dirty="0" smtClean="0">
                <a:solidFill>
                  <a:srgbClr val="00B050"/>
                </a:solidFill>
              </a:rPr>
              <a:t>					</a:t>
            </a:r>
            <a:br>
              <a:rPr lang="en-US" dirty="0" smtClean="0">
                <a:solidFill>
                  <a:srgbClr val="00B050"/>
                </a:solidFill>
              </a:rPr>
            </a:br>
            <a:r>
              <a:rPr lang="en-US" dirty="0" smtClean="0">
                <a:solidFill>
                  <a:srgbClr val="00B050"/>
                </a:solidFill>
              </a:rPr>
              <a:t>									</a:t>
            </a:r>
            <a:br>
              <a:rPr lang="en-US" dirty="0" smtClean="0">
                <a:solidFill>
                  <a:srgbClr val="00B050"/>
                </a:solidFill>
              </a:rPr>
            </a:br>
            <a:r>
              <a:rPr lang="en-US" dirty="0" smtClean="0">
                <a:solidFill>
                  <a:srgbClr val="00B050"/>
                </a:solidFill>
              </a:rPr>
              <a:t>১।লবণ </a:t>
            </a:r>
            <a:r>
              <a:rPr lang="en-US" dirty="0" err="1" smtClean="0">
                <a:solidFill>
                  <a:srgbClr val="00B050"/>
                </a:solidFill>
              </a:rPr>
              <a:t>তৈরির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একটি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বিক্রিয়া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লিখ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smtClean="0">
                <a:solidFill>
                  <a:srgbClr val="00B050"/>
                </a:solidFill>
              </a:rPr>
              <a:t>।</a:t>
            </a:r>
            <a:br>
              <a:rPr lang="en-US" dirty="0" smtClean="0">
                <a:solidFill>
                  <a:srgbClr val="00B050"/>
                </a:solidFill>
              </a:rPr>
            </a:br>
            <a:r>
              <a:rPr lang="en-US" dirty="0" smtClean="0"/>
              <a:t> </a:t>
            </a:r>
            <a:r>
              <a:rPr lang="en-US" dirty="0"/>
              <a:t>										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 flipV="1">
            <a:off x="457200" y="7238999"/>
            <a:ext cx="8229600" cy="9906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934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7086600"/>
          </a:xfrm>
        </p:spPr>
        <p:txBody>
          <a:bodyPr>
            <a:normAutofit/>
          </a:bodyPr>
          <a:lstStyle/>
          <a:p>
            <a:r>
              <a:rPr lang="en-US" sz="6600" dirty="0" smtClean="0">
                <a:solidFill>
                  <a:schemeClr val="accent6">
                    <a:lumMod val="75000"/>
                  </a:schemeClr>
                </a:solidFill>
              </a:rPr>
              <a:t>HF +KOH = KF + H2O</a:t>
            </a:r>
            <a:endParaRPr lang="en-US" sz="6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flipV="1">
            <a:off x="152400" y="7239000"/>
            <a:ext cx="8229600" cy="1189037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828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7038"/>
            <a:ext cx="8229600" cy="528796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l"/>
            <a:r>
              <a:rPr lang="en-US" dirty="0" smtClean="0"/>
              <a:t>*</a:t>
            </a:r>
            <a:r>
              <a:rPr lang="en-US" dirty="0" err="1" smtClean="0"/>
              <a:t>এসিডে</a:t>
            </a:r>
            <a:r>
              <a:rPr lang="en-US" dirty="0" smtClean="0"/>
              <a:t> </a:t>
            </a:r>
            <a:r>
              <a:rPr lang="en-US" dirty="0" err="1" smtClean="0"/>
              <a:t>প্রতিস্হাপনীয়</a:t>
            </a:r>
            <a:r>
              <a:rPr lang="en-US" dirty="0" smtClean="0"/>
              <a:t> H </a:t>
            </a:r>
            <a:r>
              <a:rPr lang="en-US" dirty="0" err="1" smtClean="0"/>
              <a:t>আছে</a:t>
            </a:r>
            <a:r>
              <a:rPr lang="en-US" dirty="0" smtClean="0"/>
              <a:t> ।</a:t>
            </a:r>
            <a:br>
              <a:rPr lang="en-US" dirty="0" smtClean="0"/>
            </a:br>
            <a:r>
              <a:rPr lang="en-US" dirty="0" smtClean="0"/>
              <a:t>*</a:t>
            </a:r>
            <a:r>
              <a:rPr lang="en-US" dirty="0" err="1" smtClean="0"/>
              <a:t>ক্ষারকে</a:t>
            </a:r>
            <a:r>
              <a:rPr lang="en-US" dirty="0" smtClean="0"/>
              <a:t> </a:t>
            </a:r>
            <a:r>
              <a:rPr lang="en-US" dirty="0" err="1" smtClean="0"/>
              <a:t>প্রতিস্হাপনীয়</a:t>
            </a:r>
            <a:r>
              <a:rPr lang="en-US" dirty="0" smtClean="0"/>
              <a:t> OH </a:t>
            </a:r>
            <a:r>
              <a:rPr lang="en-US" dirty="0" err="1" smtClean="0"/>
              <a:t>আছে</a:t>
            </a:r>
            <a:r>
              <a:rPr lang="en-US" dirty="0" smtClean="0"/>
              <a:t> ।</a:t>
            </a:r>
            <a:br>
              <a:rPr lang="en-US" dirty="0" smtClean="0"/>
            </a:br>
            <a:r>
              <a:rPr lang="en-US" dirty="0" smtClean="0"/>
              <a:t>*</a:t>
            </a:r>
            <a:r>
              <a:rPr lang="en-US" dirty="0" err="1" smtClean="0"/>
              <a:t>এসিড</a:t>
            </a:r>
            <a:r>
              <a:rPr lang="en-US" dirty="0" smtClean="0"/>
              <a:t> ও </a:t>
            </a:r>
            <a:r>
              <a:rPr lang="en-US" dirty="0" err="1" smtClean="0"/>
              <a:t>ক্ষারকের</a:t>
            </a:r>
            <a:r>
              <a:rPr lang="en-US" dirty="0" smtClean="0"/>
              <a:t> </a:t>
            </a:r>
            <a:r>
              <a:rPr lang="en-US" dirty="0" err="1" smtClean="0"/>
              <a:t>বিক্রিয়ায়</a:t>
            </a:r>
            <a:r>
              <a:rPr lang="en-US" dirty="0" smtClean="0"/>
              <a:t> </a:t>
            </a:r>
            <a:r>
              <a:rPr lang="en-US" dirty="0" err="1" smtClean="0"/>
              <a:t>লবণ</a:t>
            </a:r>
            <a:r>
              <a:rPr lang="en-US" dirty="0" smtClean="0"/>
              <a:t> ও </a:t>
            </a:r>
            <a:r>
              <a:rPr lang="en-US" dirty="0" err="1" smtClean="0"/>
              <a:t>নিরপেক্ষ</a:t>
            </a:r>
            <a:r>
              <a:rPr lang="en-US" dirty="0" smtClean="0"/>
              <a:t> </a:t>
            </a:r>
            <a:r>
              <a:rPr lang="en-US" dirty="0" err="1" smtClean="0"/>
              <a:t>পদার্থ</a:t>
            </a:r>
            <a:r>
              <a:rPr lang="en-US" dirty="0" smtClean="0"/>
              <a:t>	 </a:t>
            </a:r>
            <a:r>
              <a:rPr lang="en-US" dirty="0" err="1" smtClean="0"/>
              <a:t>উৎপন্ন</a:t>
            </a:r>
            <a:r>
              <a:rPr lang="en-US" dirty="0" smtClean="0"/>
              <a:t> </a:t>
            </a:r>
            <a:r>
              <a:rPr lang="en-US" dirty="0" err="1" smtClean="0"/>
              <a:t>হয়</a:t>
            </a:r>
            <a:r>
              <a:rPr lang="en-US" dirty="0" smtClean="0"/>
              <a:t> ।								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6781800"/>
            <a:ext cx="8229600" cy="45259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382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52399"/>
            <a:ext cx="9144000" cy="7010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</a:t>
            </a:r>
            <a:r>
              <a:rPr lang="en-US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মূল্যায়নঃ</a:t>
            </a:r>
            <a:r>
              <a:rPr lang="en-US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						</a:t>
            </a:r>
            <a:br>
              <a:rPr lang="en-US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						</a:t>
            </a:r>
            <a:r>
              <a:rPr lang="en-US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১।এসিড,ক্ষারক ও </a:t>
            </a:r>
            <a:r>
              <a:rPr lang="en-US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লবণ</a:t>
            </a:r>
            <a:r>
              <a:rPr lang="en-US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			</a:t>
            </a:r>
            <a:br>
              <a:rPr lang="en-US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২।এসিড,ক্ষারক ও </a:t>
            </a:r>
            <a:r>
              <a:rPr lang="en-US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লবণের</a:t>
            </a:r>
            <a:r>
              <a:rPr lang="en-US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br>
              <a:rPr lang="en-US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৩।নিরপেক্ষ </a:t>
            </a:r>
            <a:r>
              <a:rPr lang="en-US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পদার্থ</a:t>
            </a:r>
            <a:r>
              <a:rPr lang="en-US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			</a:t>
            </a:r>
            <a:br>
              <a:rPr lang="en-US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			</a:t>
            </a:r>
            <a:br>
              <a:rPr lang="en-US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						</a:t>
            </a:r>
            <a:endParaRPr lang="en-US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flipV="1">
            <a:off x="457200" y="7543799"/>
            <a:ext cx="8229600" cy="685801"/>
          </a:xfrm>
        </p:spPr>
        <p:txBody>
          <a:bodyPr>
            <a:normAutofit/>
          </a:bodyPr>
          <a:lstStyle/>
          <a:p>
            <a:pPr lvl="1"/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602363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0" y="533400"/>
            <a:ext cx="5715000" cy="6297706"/>
          </a:xfrm>
          <a:blipFill>
            <a:blip r:embed="rId2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7030A0"/>
                </a:solidFill>
              </a:rPr>
              <a:t>শিক্ষক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পরিচিতি</a:t>
            </a:r>
            <a:r>
              <a:rPr lang="en-US" dirty="0">
                <a:solidFill>
                  <a:srgbClr val="7030A0"/>
                </a:solidFill>
              </a:rPr>
              <a:t/>
            </a:r>
            <a:br>
              <a:rPr lang="en-US" dirty="0">
                <a:solidFill>
                  <a:srgbClr val="7030A0"/>
                </a:solidFill>
              </a:rPr>
            </a:br>
            <a:r>
              <a:rPr lang="en-US" dirty="0" smtClean="0">
                <a:solidFill>
                  <a:srgbClr val="7030A0"/>
                </a:solidFill>
              </a:rPr>
              <a:t>                          </a:t>
            </a:r>
            <a:br>
              <a:rPr lang="en-US" dirty="0" smtClean="0">
                <a:solidFill>
                  <a:srgbClr val="7030A0"/>
                </a:solidFill>
              </a:rPr>
            </a:br>
            <a:r>
              <a:rPr lang="en-US" dirty="0">
                <a:solidFill>
                  <a:srgbClr val="7030A0"/>
                </a:solidFill>
              </a:rPr>
              <a:t/>
            </a:r>
            <a:br>
              <a:rPr lang="en-US" dirty="0">
                <a:solidFill>
                  <a:srgbClr val="7030A0"/>
                </a:solidFill>
              </a:rPr>
            </a:br>
            <a:r>
              <a:rPr lang="en-US" dirty="0" smtClean="0">
                <a:solidFill>
                  <a:srgbClr val="7030A0"/>
                </a:solidFill>
              </a:rPr>
              <a:t/>
            </a:r>
            <a:br>
              <a:rPr lang="en-US" dirty="0" smtClean="0">
                <a:solidFill>
                  <a:srgbClr val="7030A0"/>
                </a:solidFill>
              </a:rPr>
            </a:br>
            <a:r>
              <a:rPr lang="bn-BD" dirty="0" smtClean="0">
                <a:solidFill>
                  <a:srgbClr val="7030A0"/>
                </a:solidFill>
              </a:rPr>
              <a:t>শহিদুল ইসলাম</a:t>
            </a:r>
            <a:r>
              <a:rPr lang="en-US" dirty="0" smtClean="0">
                <a:solidFill>
                  <a:srgbClr val="7030A0"/>
                </a:solidFill>
              </a:rPr>
              <a:t/>
            </a:r>
            <a:br>
              <a:rPr lang="en-US" dirty="0" smtClean="0">
                <a:solidFill>
                  <a:srgbClr val="7030A0"/>
                </a:solidFill>
              </a:rPr>
            </a:br>
            <a:r>
              <a:rPr lang="en-US" dirty="0" err="1" smtClean="0">
                <a:solidFill>
                  <a:srgbClr val="7030A0"/>
                </a:solidFill>
              </a:rPr>
              <a:t>সহকারী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শিক্ষক</a:t>
            </a:r>
            <a:r>
              <a:rPr lang="en-US" dirty="0" smtClean="0">
                <a:solidFill>
                  <a:srgbClr val="7030A0"/>
                </a:solidFill>
              </a:rPr>
              <a:t>(</a:t>
            </a:r>
            <a:r>
              <a:rPr lang="bn-BD" dirty="0" smtClean="0">
                <a:solidFill>
                  <a:srgbClr val="7030A0"/>
                </a:solidFill>
              </a:rPr>
              <a:t>কম্পিউটার</a:t>
            </a:r>
            <a:r>
              <a:rPr lang="en-US" dirty="0" smtClean="0">
                <a:solidFill>
                  <a:srgbClr val="7030A0"/>
                </a:solidFill>
              </a:rPr>
              <a:t>)</a:t>
            </a:r>
            <a:r>
              <a:rPr lang="bn-BD" dirty="0" smtClean="0">
                <a:solidFill>
                  <a:srgbClr val="7030A0"/>
                </a:solidFill>
              </a:rPr>
              <a:t/>
            </a:r>
            <a:br>
              <a:rPr lang="bn-BD" dirty="0" smtClean="0">
                <a:solidFill>
                  <a:srgbClr val="7030A0"/>
                </a:solidFill>
              </a:rPr>
            </a:br>
            <a:r>
              <a:rPr lang="bn-BD" dirty="0" smtClean="0">
                <a:solidFill>
                  <a:srgbClr val="7030A0"/>
                </a:solidFill>
              </a:rPr>
              <a:t>গাড়ীদহ দাখিল মাদ্রাসা</a:t>
            </a:r>
            <a:br>
              <a:rPr lang="bn-BD" dirty="0" smtClean="0">
                <a:solidFill>
                  <a:srgbClr val="7030A0"/>
                </a:solidFill>
              </a:rPr>
            </a:br>
            <a:r>
              <a:rPr lang="bn-BD" dirty="0" smtClean="0">
                <a:solidFill>
                  <a:srgbClr val="7030A0"/>
                </a:solidFill>
              </a:rPr>
              <a:t>শেরপুর,বগুড়া</a:t>
            </a:r>
            <a:r>
              <a:rPr lang="en-US" dirty="0" smtClean="0">
                <a:solidFill>
                  <a:srgbClr val="7030A0"/>
                </a:solidFill>
              </a:rPr>
              <a:t/>
            </a:r>
            <a:br>
              <a:rPr lang="en-US" dirty="0" smtClean="0">
                <a:solidFill>
                  <a:srgbClr val="7030A0"/>
                </a:solidFill>
              </a:rPr>
            </a:b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flipV="1">
            <a:off x="-304800" y="8564563"/>
            <a:ext cx="8229600" cy="1189037"/>
          </a:xfrm>
        </p:spPr>
        <p:txBody>
          <a:bodyPr/>
          <a:lstStyle/>
          <a:p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0" y="201706"/>
            <a:ext cx="2971800" cy="3200400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eft-Right Arrow 4"/>
          <p:cNvSpPr/>
          <p:nvPr/>
        </p:nvSpPr>
        <p:spPr>
          <a:xfrm>
            <a:off x="3581400" y="228600"/>
            <a:ext cx="5562600" cy="1752600"/>
          </a:xfrm>
          <a:prstGeom prst="left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429000" y="3402106"/>
            <a:ext cx="5257800" cy="284629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8676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85" y="152400"/>
            <a:ext cx="8229600" cy="7162800"/>
          </a:xfrm>
        </p:spPr>
        <p:txBody>
          <a:bodyPr/>
          <a:lstStyle/>
          <a:p>
            <a:r>
              <a:rPr lang="en-US" dirty="0" err="1" smtClean="0">
                <a:solidFill>
                  <a:srgbClr val="0070C0"/>
                </a:solidFill>
              </a:rPr>
              <a:t>বাড়ির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কাজঃ</a:t>
            </a:r>
            <a:r>
              <a:rPr lang="en-US" dirty="0" smtClean="0">
                <a:solidFill>
                  <a:srgbClr val="0070C0"/>
                </a:solidFill>
              </a:rPr>
              <a:t>					</a:t>
            </a:r>
            <a:br>
              <a:rPr lang="en-US" dirty="0" smtClean="0">
                <a:solidFill>
                  <a:srgbClr val="0070C0"/>
                </a:solidFill>
              </a:rPr>
            </a:br>
            <a:r>
              <a:rPr lang="en-US" dirty="0" smtClean="0">
                <a:solidFill>
                  <a:srgbClr val="0070C0"/>
                </a:solidFill>
              </a:rPr>
              <a:t/>
            </a:r>
            <a:br>
              <a:rPr lang="en-US" dirty="0" smtClean="0">
                <a:solidFill>
                  <a:srgbClr val="0070C0"/>
                </a:solidFill>
              </a:rPr>
            </a:br>
            <a:r>
              <a:rPr lang="en-US" dirty="0">
                <a:solidFill>
                  <a:srgbClr val="0070C0"/>
                </a:solidFill>
              </a:rPr>
              <a:t>	</a:t>
            </a:r>
            <a:r>
              <a:rPr lang="en-US" dirty="0" smtClean="0">
                <a:solidFill>
                  <a:srgbClr val="0070C0"/>
                </a:solidFill>
              </a:rPr>
              <a:t>		</a:t>
            </a:r>
            <a:br>
              <a:rPr lang="en-US" dirty="0" smtClean="0">
                <a:solidFill>
                  <a:srgbClr val="0070C0"/>
                </a:solidFill>
              </a:rPr>
            </a:br>
            <a:r>
              <a:rPr lang="en-US" dirty="0" smtClean="0">
                <a:solidFill>
                  <a:srgbClr val="0070C0"/>
                </a:solidFill>
              </a:rPr>
              <a:t>*</a:t>
            </a:r>
            <a:r>
              <a:rPr lang="en-US" dirty="0" err="1" smtClean="0">
                <a:solidFill>
                  <a:srgbClr val="0070C0"/>
                </a:solidFill>
              </a:rPr>
              <a:t>বাস্তব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জীবনে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এসিড,ক্ষারক</a:t>
            </a:r>
            <a:r>
              <a:rPr lang="en-US" dirty="0" smtClean="0">
                <a:solidFill>
                  <a:srgbClr val="0070C0"/>
                </a:solidFill>
              </a:rPr>
              <a:t> ও </a:t>
            </a:r>
            <a:r>
              <a:rPr lang="en-US" dirty="0" err="1" smtClean="0">
                <a:solidFill>
                  <a:srgbClr val="0070C0"/>
                </a:solidFill>
              </a:rPr>
              <a:t>লবণের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গুরুত্ব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br>
              <a:rPr lang="en-US" dirty="0" smtClean="0">
                <a:solidFill>
                  <a:srgbClr val="0070C0"/>
                </a:solidFill>
              </a:rPr>
            </a:br>
            <a:r>
              <a:rPr lang="en-US" dirty="0" smtClean="0">
                <a:solidFill>
                  <a:srgbClr val="0070C0"/>
                </a:solidFill>
              </a:rPr>
              <a:t>    </a:t>
            </a:r>
            <a:r>
              <a:rPr lang="en-US" dirty="0" err="1" smtClean="0">
                <a:solidFill>
                  <a:srgbClr val="0070C0"/>
                </a:solidFill>
              </a:rPr>
              <a:t>লিখো</a:t>
            </a:r>
            <a:r>
              <a:rPr lang="en-US" dirty="0" smtClean="0">
                <a:solidFill>
                  <a:srgbClr val="0070C0"/>
                </a:solidFill>
              </a:rPr>
              <a:t> ।  							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6831842"/>
            <a:ext cx="8229600" cy="45259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023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143000"/>
            <a:ext cx="8229600" cy="5943600"/>
          </a:xfrm>
        </p:spPr>
        <p:txBody>
          <a:bodyPr>
            <a:normAutofit/>
          </a:bodyPr>
          <a:lstStyle/>
          <a:p>
            <a:r>
              <a:rPr lang="en-US" sz="8000" dirty="0" smtClean="0">
                <a:solidFill>
                  <a:srgbClr val="FF0000"/>
                </a:solidFill>
              </a:rPr>
              <a:t>						</a:t>
            </a:r>
            <a:endParaRPr lang="en-US" sz="8000" dirty="0">
              <a:solidFill>
                <a:srgbClr val="FF0000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67" y="838200"/>
            <a:ext cx="8669866" cy="4876800"/>
          </a:xfrm>
        </p:spPr>
      </p:pic>
      <p:sp>
        <p:nvSpPr>
          <p:cNvPr id="3" name="Rectangle 2"/>
          <p:cNvSpPr/>
          <p:nvPr/>
        </p:nvSpPr>
        <p:spPr>
          <a:xfrm>
            <a:off x="3124200" y="4648200"/>
            <a:ext cx="43434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dirty="0" smtClean="0">
                <a:solidFill>
                  <a:srgbClr val="FF0000"/>
                </a:solidFill>
              </a:rPr>
              <a:t>  </a:t>
            </a:r>
          </a:p>
          <a:p>
            <a:r>
              <a:rPr lang="en-US" sz="8000" dirty="0" err="1" smtClean="0">
                <a:solidFill>
                  <a:srgbClr val="FF0000"/>
                </a:solidFill>
              </a:rPr>
              <a:t>ধন্যবা</a:t>
            </a:r>
            <a:r>
              <a:rPr lang="bn-BD" sz="8000" dirty="0" smtClean="0">
                <a:solidFill>
                  <a:srgbClr val="FF0000"/>
                </a:solidFill>
              </a:rPr>
              <a:t>্</a:t>
            </a:r>
            <a:r>
              <a:rPr lang="en-US" sz="8000" dirty="0" smtClean="0">
                <a:solidFill>
                  <a:srgbClr val="FF0000"/>
                </a:solidFill>
              </a:rPr>
              <a:t>দ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1606725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2849562"/>
          </a:xfrm>
        </p:spPr>
        <p:txBody>
          <a:bodyPr>
            <a:normAutofit fontScale="90000"/>
          </a:bodyPr>
          <a:lstStyle/>
          <a:p>
            <a:r>
              <a:rPr lang="en-US" sz="6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শ্রেণিঃ</a:t>
            </a:r>
            <a:r>
              <a:rPr lang="en-US" sz="6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6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অষ্টম</a:t>
            </a:r>
            <a:r>
              <a:rPr lang="en-US" sz="6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en-US" sz="6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sz="6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বিষয়ঃ</a:t>
            </a:r>
            <a:r>
              <a:rPr lang="en-US" sz="6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6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বিজ্ঞান</a:t>
            </a:r>
            <a:r>
              <a:rPr lang="en-US" sz="6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en-US" sz="6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sz="6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অধ্যায়ঃ</a:t>
            </a:r>
            <a:r>
              <a:rPr lang="en-US" sz="6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6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দশম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সময়ঃ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৪৫মিনিট</a:t>
            </a:r>
            <a:b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তারিখঃ২৮/১০/২০১৯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393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6" y="-152400"/>
            <a:ext cx="5266943" cy="32003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-152400"/>
            <a:ext cx="4203321" cy="320039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660" y="3228130"/>
            <a:ext cx="5638800" cy="3629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929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590800"/>
            <a:ext cx="8686800" cy="8229600"/>
          </a:xfrm>
        </p:spPr>
        <p:txBody>
          <a:bodyPr>
            <a:normAutofit/>
          </a:bodyPr>
          <a:lstStyle/>
          <a:p>
            <a:r>
              <a:rPr lang="en-US" sz="9600" dirty="0">
                <a:solidFill>
                  <a:srgbClr val="FF0000"/>
                </a:solidFill>
              </a:rPr>
              <a:t/>
            </a:r>
            <a:br>
              <a:rPr lang="en-US" sz="9600" dirty="0">
                <a:solidFill>
                  <a:srgbClr val="FF0000"/>
                </a:solidFill>
              </a:rPr>
            </a:br>
            <a:r>
              <a:rPr lang="en-US" sz="9600" dirty="0" smtClean="0">
                <a:solidFill>
                  <a:srgbClr val="FF0000"/>
                </a:solidFill>
              </a:rPr>
              <a:t/>
            </a:r>
            <a:br>
              <a:rPr lang="en-US" sz="9600" dirty="0" smtClean="0">
                <a:solidFill>
                  <a:srgbClr val="FF0000"/>
                </a:solidFill>
              </a:rPr>
            </a:br>
            <a:r>
              <a:rPr lang="en-US" sz="9600" dirty="0" err="1" smtClean="0">
                <a:solidFill>
                  <a:srgbClr val="FF0000"/>
                </a:solidFill>
              </a:rPr>
              <a:t>অম্ল</a:t>
            </a:r>
            <a:r>
              <a:rPr lang="en-US" sz="9600" dirty="0" smtClean="0">
                <a:solidFill>
                  <a:srgbClr val="FF0000"/>
                </a:solidFill>
              </a:rPr>
              <a:t>, </a:t>
            </a:r>
            <a:r>
              <a:rPr lang="en-US" sz="9600" dirty="0" err="1" smtClean="0">
                <a:solidFill>
                  <a:srgbClr val="FF0000"/>
                </a:solidFill>
              </a:rPr>
              <a:t>ক্ষারক</a:t>
            </a:r>
            <a:r>
              <a:rPr lang="en-US" sz="9600" dirty="0" smtClean="0">
                <a:solidFill>
                  <a:srgbClr val="FF0000"/>
                </a:solidFill>
              </a:rPr>
              <a:t> ও </a:t>
            </a:r>
            <a:r>
              <a:rPr lang="en-US" sz="9600" dirty="0" err="1" smtClean="0">
                <a:solidFill>
                  <a:srgbClr val="FF0000"/>
                </a:solidFill>
              </a:rPr>
              <a:t>লবণ</a:t>
            </a:r>
            <a:endParaRPr lang="en-US" sz="9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flipV="1">
            <a:off x="457200" y="6857999"/>
            <a:ext cx="8229600" cy="533400"/>
          </a:xfrm>
        </p:spPr>
        <p:txBody>
          <a:bodyPr>
            <a:normAutofit fontScale="55000" lnSpcReduction="20000"/>
          </a:bodyPr>
          <a:lstStyle/>
          <a:p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045234" y="2209800"/>
            <a:ext cx="181427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60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here</a:t>
            </a:r>
          </a:p>
        </p:txBody>
      </p:sp>
    </p:spTree>
    <p:extLst>
      <p:ext uri="{BB962C8B-B14F-4D97-AF65-F5344CB8AC3E}">
        <p14:creationId xmlns:p14="http://schemas.microsoft.com/office/powerpoint/2010/main" val="811276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446"/>
            <a:ext cx="9144000" cy="715693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b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১|অম্ল,ক্ষারক ও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লবণ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বলতে পারবে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২|অম্ল,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ক্ষারক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লবণের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পারবে ।</a:t>
            </a:r>
            <a:b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৩|নিরপেক্ষ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পদার্থ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656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2" y="381000"/>
            <a:ext cx="4170217" cy="277736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856" y="361666"/>
            <a:ext cx="3653051" cy="27570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2" y="3886200"/>
            <a:ext cx="4048932" cy="2514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934" y="3886200"/>
            <a:ext cx="37719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831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.033 0.027 0.06 0.06 0.06 C 0.099 0.06 0.113 0.03 0.119 0.012 L 0.125 -0.012 C 0.131 -0.03 0.146 -0.06 0.19 -0.06 C 0.218 -0.06 0.25 -0.033 0.25 0 C 0.25 0.033 0.218 0.06 0.19 0.06 C 0.146 0.06 0.131 0.03 0.125 0.012 L 0.119 -0.012 C 0.113 -0.03 0.099 -0.06 0.06 -0.06 C 0.027 -0.06 0 -0.033 0 0 Z" pathEditMode="relative" ptsTypes="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.033 0.027 0.06 0.06 0.06 C 0.099 0.06 0.113 0.03 0.119 0.012 L 0.125 -0.012 C 0.131 -0.03 0.146 -0.06 0.19 -0.06 C 0.218 -0.06 0.25 -0.033 0.25 0 C 0.25 0.033 0.218 0.06 0.19 0.06 C 0.146 0.06 0.131 0.03 0.125 0.012 L 0.119 -0.012 C 0.113 -0.03 0.099 -0.06 0.06 -0.06 C 0.027 -0.06 0 -0.033 0 0 Z" pathEditMode="relative" ptsTypes="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0800000" flipV="1">
            <a:off x="762000" y="1143000"/>
            <a:ext cx="8229600" cy="5029200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>
                <a:solidFill>
                  <a:srgbClr val="FF0000"/>
                </a:solidFill>
              </a:rPr>
              <a:t/>
            </a:r>
            <a:br>
              <a:rPr lang="en-US" sz="3600" dirty="0" smtClean="0">
                <a:solidFill>
                  <a:srgbClr val="FF0000"/>
                </a:solidFill>
              </a:rPr>
            </a:br>
            <a:r>
              <a:rPr lang="en-US" sz="3600" dirty="0">
                <a:solidFill>
                  <a:srgbClr val="FF0000"/>
                </a:solidFill>
              </a:rPr>
              <a:t/>
            </a:r>
            <a:br>
              <a:rPr lang="en-US" sz="3600" dirty="0">
                <a:solidFill>
                  <a:srgbClr val="FF0000"/>
                </a:solidFill>
              </a:rPr>
            </a:br>
            <a:r>
              <a:rPr lang="en-US" sz="3600" dirty="0" err="1" smtClean="0">
                <a:solidFill>
                  <a:srgbClr val="FF0000"/>
                </a:solidFill>
              </a:rPr>
              <a:t>এসিডের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বৈশিষ্ট্যঃ</a:t>
            </a:r>
            <a:r>
              <a:rPr lang="en-US" sz="3600" dirty="0" smtClean="0">
                <a:solidFill>
                  <a:srgbClr val="FF0000"/>
                </a:solidFill>
              </a:rPr>
              <a:t>				</a:t>
            </a:r>
            <a:br>
              <a:rPr lang="en-US" sz="3600" dirty="0" smtClean="0">
                <a:solidFill>
                  <a:srgbClr val="FF0000"/>
                </a:solidFill>
              </a:rPr>
            </a:br>
            <a:r>
              <a:rPr lang="en-US" sz="3600" dirty="0" smtClean="0">
                <a:solidFill>
                  <a:srgbClr val="FF0000"/>
                </a:solidFill>
              </a:rPr>
              <a:t>	১।এসিড </a:t>
            </a:r>
            <a:r>
              <a:rPr lang="en-US" sz="3600" dirty="0" err="1" smtClean="0">
                <a:solidFill>
                  <a:srgbClr val="FF0000"/>
                </a:solidFill>
              </a:rPr>
              <a:t>টক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স্বাদ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যুক্ত</a:t>
            </a:r>
            <a:r>
              <a:rPr lang="en-US" sz="3600" dirty="0" smtClean="0">
                <a:solidFill>
                  <a:srgbClr val="FF0000"/>
                </a:solidFill>
              </a:rPr>
              <a:t> ।				</a:t>
            </a:r>
            <a:br>
              <a:rPr lang="en-US" sz="3600" dirty="0" smtClean="0">
                <a:solidFill>
                  <a:srgbClr val="FF0000"/>
                </a:solidFill>
              </a:rPr>
            </a:br>
            <a:r>
              <a:rPr lang="en-US" sz="3600" dirty="0" smtClean="0">
                <a:solidFill>
                  <a:srgbClr val="FF0000"/>
                </a:solidFill>
              </a:rPr>
              <a:t>	২।এসিডে </a:t>
            </a:r>
            <a:r>
              <a:rPr lang="en-US" sz="3600" dirty="0" err="1" smtClean="0">
                <a:solidFill>
                  <a:srgbClr val="FF0000"/>
                </a:solidFill>
              </a:rPr>
              <a:t>প্রতিস্থাপনীয়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হাইড্রোজেন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আছে</a:t>
            </a:r>
            <a:r>
              <a:rPr lang="en-US" sz="3600" dirty="0" smtClean="0">
                <a:solidFill>
                  <a:srgbClr val="FF0000"/>
                </a:solidFill>
              </a:rPr>
              <a:t> |</a:t>
            </a:r>
            <a:r>
              <a:rPr lang="en-US" sz="3600" dirty="0">
                <a:solidFill>
                  <a:srgbClr val="FF0000"/>
                </a:solidFill>
              </a:rPr>
              <a:t/>
            </a:r>
            <a:br>
              <a:rPr lang="en-US" sz="3600" dirty="0">
                <a:solidFill>
                  <a:srgbClr val="FF0000"/>
                </a:solidFill>
              </a:rPr>
            </a:br>
            <a:r>
              <a:rPr lang="en-US" sz="3600" dirty="0" smtClean="0">
                <a:solidFill>
                  <a:srgbClr val="FF0000"/>
                </a:solidFill>
              </a:rPr>
              <a:t>৩।মৃদু/</a:t>
            </a:r>
            <a:r>
              <a:rPr lang="en-US" sz="3600" dirty="0" err="1" smtClean="0">
                <a:solidFill>
                  <a:srgbClr val="FF0000"/>
                </a:solidFill>
              </a:rPr>
              <a:t>জৈব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এসিড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খাওয়া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যায়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smtClean="0">
                <a:solidFill>
                  <a:srgbClr val="FF0000"/>
                </a:solidFill>
              </a:rPr>
              <a:t>	।</a:t>
            </a:r>
            <a:br>
              <a:rPr lang="en-US" sz="3600" dirty="0" smtClean="0">
                <a:solidFill>
                  <a:srgbClr val="FF0000"/>
                </a:solidFill>
              </a:rPr>
            </a:br>
            <a:r>
              <a:rPr lang="en-US" sz="3600" dirty="0" smtClean="0">
                <a:solidFill>
                  <a:srgbClr val="FF0000"/>
                </a:solidFill>
              </a:rPr>
              <a:t>৪।এসিড </a:t>
            </a:r>
            <a:r>
              <a:rPr lang="en-US" sz="3600" dirty="0" err="1" smtClean="0">
                <a:solidFill>
                  <a:srgbClr val="FF0000"/>
                </a:solidFill>
              </a:rPr>
              <a:t>নীল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লিটমাসকে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লাল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রঙে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পরিণত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করে</a:t>
            </a:r>
            <a:r>
              <a:rPr lang="en-US" sz="3600" dirty="0" smtClean="0">
                <a:solidFill>
                  <a:srgbClr val="FF0000"/>
                </a:solidFill>
              </a:rPr>
              <a:t> ।		</a:t>
            </a:r>
            <a:r>
              <a:rPr lang="en-US" sz="4800" dirty="0" smtClean="0">
                <a:solidFill>
                  <a:srgbClr val="FF0000"/>
                </a:solidFill>
              </a:rPr>
              <a:t>		</a:t>
            </a:r>
            <a:r>
              <a:rPr lang="en-US" sz="4800" dirty="0" smtClean="0"/>
              <a:t>				</a:t>
            </a:r>
            <a:br>
              <a:rPr lang="en-US" sz="4800" dirty="0" smtClean="0"/>
            </a:br>
            <a:r>
              <a:rPr lang="en-US" sz="4800" dirty="0"/>
              <a:t>	</a:t>
            </a:r>
            <a:r>
              <a:rPr lang="en-US" sz="4800" dirty="0" smtClean="0"/>
              <a:t>							</a:t>
            </a:r>
            <a:br>
              <a:rPr lang="en-US" sz="4800" dirty="0" smtClean="0"/>
            </a:br>
            <a:r>
              <a:rPr lang="en-US" sz="4800" dirty="0" smtClean="0"/>
              <a:t/>
            </a:r>
            <a:br>
              <a:rPr lang="en-US" sz="4800" dirty="0" smtClean="0"/>
            </a:b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flipV="1">
            <a:off x="457200" y="6812280"/>
            <a:ext cx="8229600" cy="45719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976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92" y="1676399"/>
            <a:ext cx="8382000" cy="2133601"/>
          </a:xfrm>
        </p:spPr>
        <p:txBody>
          <a:bodyPr>
            <a:normAutofit/>
          </a:bodyPr>
          <a:lstStyle/>
          <a:p>
            <a:r>
              <a:rPr lang="as-IN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১</a:t>
            </a:r>
            <a:r>
              <a:rPr lang="as-IN" dirty="0">
                <a:latin typeface="SutonnyOMJ" panose="01010600010101010101" pitchFamily="2" charset="0"/>
                <a:cs typeface="SutonnyOMJ" panose="01010600010101010101" pitchFamily="2" charset="0"/>
              </a:rPr>
              <a:t>।অম্ল আছে এমন </a:t>
            </a:r>
            <a:r>
              <a:rPr lang="as-IN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তিনটি</a:t>
            </a:r>
            <a:r>
              <a:rPr lang="en-US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ফলের</a:t>
            </a:r>
            <a:r>
              <a:rPr lang="en-US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নাম</a:t>
            </a:r>
            <a:r>
              <a:rPr lang="en-US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লিখ</a:t>
            </a:r>
            <a:r>
              <a:rPr lang="en-US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।</a:t>
            </a:r>
            <a:br>
              <a:rPr lang="en-US" dirty="0" smtClean="0">
                <a:latin typeface="SutonnyOMJ" panose="01010600010101010101" pitchFamily="2" charset="0"/>
                <a:cs typeface="SutonnyOMJ" panose="01010600010101010101" pitchFamily="2" charset="0"/>
              </a:rPr>
            </a:br>
            <a:endParaRPr lang="en-US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8205" y="457200"/>
            <a:ext cx="84582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err="1">
                <a:latin typeface="SutonnyOMJ" panose="01010600010101010101" pitchFamily="2" charset="0"/>
                <a:cs typeface="SutonnyOMJ" panose="01010600010101010101" pitchFamily="2" charset="0"/>
              </a:rPr>
              <a:t>একক</a:t>
            </a:r>
            <a:r>
              <a:rPr lang="en-US" sz="44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4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কাজঃ</a:t>
            </a:r>
            <a:r>
              <a:rPr lang="en-US" sz="44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                                       </a:t>
            </a:r>
            <a:r>
              <a:rPr lang="en-US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সময়</a:t>
            </a:r>
            <a:r>
              <a:rPr lang="en-US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- ৩ </a:t>
            </a:r>
            <a:r>
              <a:rPr lang="en-US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মিনিট</a:t>
            </a:r>
            <a:r>
              <a:rPr lang="en-US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	</a:t>
            </a:r>
            <a:r>
              <a:rPr lang="en-US" sz="44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     </a:t>
            </a:r>
            <a:r>
              <a:rPr lang="en-US" dirty="0">
                <a:latin typeface="SutonnyOMJ" panose="01010600010101010101" pitchFamily="2" charset="0"/>
                <a:cs typeface="SutonnyOMJ" panose="01010600010101010101" pitchFamily="2" charset="0"/>
              </a:rPr>
              <a:t>	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71984" y="7620000"/>
            <a:ext cx="12024815" cy="6096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611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786</TotalTime>
  <Words>72</Words>
  <Application>Microsoft Office PowerPoint</Application>
  <PresentationFormat>On-screen Show (4:3)</PresentationFormat>
  <Paragraphs>37</Paragraphs>
  <Slides>21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স্বাগতম          </vt:lpstr>
      <vt:lpstr>শিক্ষক পরিচিতি                              শহিদুল ইসলাম সহকারী শিক্ষক(কম্পিউটার) গাড়ীদহ দাখিল মাদ্রাসা শেরপুর,বগুড়া </vt:lpstr>
      <vt:lpstr>শ্রেণিঃ অষ্টম বিষয়ঃ বিজ্ঞান অধ্যায়ঃ দশম সময়ঃ ৪৫মিনিট তারিখঃ২৮/১০/২০১৯</vt:lpstr>
      <vt:lpstr>PowerPoint Presentation</vt:lpstr>
      <vt:lpstr>  অম্ল, ক্ষারক ও লবণ</vt:lpstr>
      <vt:lpstr>        এই পাঠ শেষে শিক্ষার্থীরা- ১|অম্ল,ক্ষারক ও লবণ কি তা বলতে পারবে। ২|অম্ল, ক্ষারক ও লবণের বৈশিষ্ট্য ব্যাখ্যা করতে পারবে । ৩|নিরপেক্ষ পদার্থ ব্যাখ্যা করতে পরবে।</vt:lpstr>
      <vt:lpstr>PowerPoint Presentation</vt:lpstr>
      <vt:lpstr>  এসিডের বৈশিষ্ট্যঃ      ১।এসিড টক স্বাদ যুক্ত ।      ২।এসিডে প্রতিস্থাপনীয় হাইড্রোজেন আছে | ৩।মৃদু/জৈব এসিড খাওয়া যায়  । ৪।এসিড নীল লিটমাসকে লাল রঙে পরিণত করে ।                   </vt:lpstr>
      <vt:lpstr>১।অম্ল আছে এমন তিনটি ফলের নাম লিখ। </vt:lpstr>
      <vt:lpstr>PowerPoint Presentation</vt:lpstr>
      <vt:lpstr>PowerPoint Presentation</vt:lpstr>
      <vt:lpstr>ক্ষারকের বৈশিষ্ট্যঃ     ১।ক্ষারক তিতা স্বাদ যুক্ত । ২।ক্ষারক পিচ্ছিল ।   ৩।ক্ষারক লাল লিটমাসকে নীল রঙে পরিণত করে| </vt:lpstr>
      <vt:lpstr>জোড়ায় কাজঃ     সময়-৫ মিনিট    ১।দুইটি অম্লের নাম ও সংকেত লিখ ।   ২।দুইটি ক্ষারকের নাম ও সংকেত লিখ ।                       </vt:lpstr>
      <vt:lpstr>PowerPoint Presentation</vt:lpstr>
      <vt:lpstr>PowerPoint Presentation</vt:lpstr>
      <vt:lpstr> দলীয় কাজঃ                ১।লবণ তৈরির একটি বিক্রিয়া লিখ ।             </vt:lpstr>
      <vt:lpstr>HF +KOH = KF + H2O</vt:lpstr>
      <vt:lpstr>*এসিডে প্রতিস্হাপনীয় H আছে । *ক্ষারকে প্রতিস্হাপনীয় OH আছে । *এসিড ও ক্ষারকের বিক্রিয়ায় লবণ ও নিরপেক্ষ পদার্থ  উৎপন্ন হয় ।         </vt:lpstr>
      <vt:lpstr>                               মূল্যায়নঃ                ১।এসিড,ক্ষারক ও লবণ কি?    ২।এসিড,ক্ষারক ও লবণের একটি করে বৈশিষ্ট্য লিখ । ৩।নিরপেক্ষ পদার্থ কি ?                  </vt:lpstr>
      <vt:lpstr>বাড়ির কাজঃ           *বাস্তব জীবনে এসিড,ক্ষারক ও লবণের গুরুত্ব      লিখো ।         </vt:lpstr>
      <vt:lpstr>  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SOURCE</dc:creator>
  <cp:lastModifiedBy>SHAHIDUL ISLAM</cp:lastModifiedBy>
  <cp:revision>112</cp:revision>
  <dcterms:created xsi:type="dcterms:W3CDTF">2006-08-16T00:00:00Z</dcterms:created>
  <dcterms:modified xsi:type="dcterms:W3CDTF">2019-10-28T09:30:40Z</dcterms:modified>
</cp:coreProperties>
</file>