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307" r:id="rId4"/>
    <p:sldId id="285" r:id="rId5"/>
    <p:sldId id="262" r:id="rId6"/>
    <p:sldId id="267" r:id="rId7"/>
    <p:sldId id="302" r:id="rId8"/>
    <p:sldId id="306" r:id="rId9"/>
    <p:sldId id="299" r:id="rId10"/>
    <p:sldId id="289" r:id="rId11"/>
    <p:sldId id="266" r:id="rId12"/>
    <p:sldId id="30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85099" autoAdjust="0"/>
  </p:normalViewPr>
  <p:slideViewPr>
    <p:cSldViewPr>
      <p:cViewPr varScale="1">
        <p:scale>
          <a:sx n="63" d="100"/>
          <a:sy n="63" d="100"/>
        </p:scale>
        <p:origin x="15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9/15/2019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427991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a:t>
            </a:fld>
            <a:endParaRPr lang="en-US" dirty="0"/>
          </a:p>
        </p:txBody>
      </p:sp>
    </p:spTree>
    <p:extLst>
      <p:ext uri="{BB962C8B-B14F-4D97-AF65-F5344CB8AC3E}">
        <p14:creationId xmlns:p14="http://schemas.microsoft.com/office/powerpoint/2010/main" val="262679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348087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a:t>
            </a:r>
            <a:r>
              <a:rPr lang="en-US" baseline="0" dirty="0"/>
              <a:t> can monitor the class and help the learners if they fail or do wrong.</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6</a:t>
            </a:fld>
            <a:endParaRPr lang="en-US"/>
          </a:p>
        </p:txBody>
      </p:sp>
    </p:spTree>
    <p:extLst>
      <p:ext uri="{BB962C8B-B14F-4D97-AF65-F5344CB8AC3E}">
        <p14:creationId xmlns:p14="http://schemas.microsoft.com/office/powerpoint/2010/main" val="256956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word will be shown, SS will</a:t>
            </a:r>
            <a:r>
              <a:rPr lang="en-US" baseline="0" dirty="0"/>
              <a:t> be asked to pronounce the word. If it needed teacher will help. Then the picture will be shown and asked to guess the meaning. After that the meaning will be shown. Then they will be asked to make sentence. Teacher will show the students for the feedback. </a:t>
            </a:r>
            <a:r>
              <a:rPr lang="en-US" baseline="0"/>
              <a:t>Slide 7, 8 and 9 </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7</a:t>
            </a:fld>
            <a:endParaRPr lang="en-US"/>
          </a:p>
        </p:txBody>
      </p:sp>
    </p:spTree>
    <p:extLst>
      <p:ext uri="{BB962C8B-B14F-4D97-AF65-F5344CB8AC3E}">
        <p14:creationId xmlns:p14="http://schemas.microsoft.com/office/powerpoint/2010/main" val="1221084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237646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00200" y="304800"/>
            <a:ext cx="5567149" cy="129540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Elephant" pitchFamily="18" charset="0"/>
                <a:cs typeface="Times New Roman" pitchFamily="18" charset="0"/>
              </a:rPr>
              <a:t>WELCOME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44000" cy="4953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0" y="762000"/>
            <a:ext cx="3505200" cy="1295400"/>
          </a:xfrm>
          <a:prstGeom prst="cloudCallout">
            <a:avLst>
              <a:gd name="adj1" fmla="val -96686"/>
              <a:gd name="adj2" fmla="val 114627"/>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Stencil" pitchFamily="82" charset="0"/>
                <a:cs typeface="Times New Roman" pitchFamily="18" charset="0"/>
              </a:rPr>
              <a:t>Loud reading</a:t>
            </a:r>
          </a:p>
        </p:txBody>
      </p:sp>
      <p:pic>
        <p:nvPicPr>
          <p:cNvPr id="5" name="Picture 4" descr="IMG_20140824_112053.jpg"/>
          <p:cNvPicPr>
            <a:picLocks noChangeAspect="1"/>
          </p:cNvPicPr>
          <p:nvPr/>
        </p:nvPicPr>
        <p:blipFill>
          <a:blip r:embed="rId2" cstate="print"/>
          <a:stretch>
            <a:fillRect/>
          </a:stretch>
        </p:blipFill>
        <p:spPr>
          <a:xfrm>
            <a:off x="914400" y="1905000"/>
            <a:ext cx="60960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Ribbon 2"/>
          <p:cNvSpPr/>
          <p:nvPr/>
        </p:nvSpPr>
        <p:spPr>
          <a:xfrm>
            <a:off x="1676400" y="304800"/>
            <a:ext cx="5867400" cy="8382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Elephant" pitchFamily="18" charset="0"/>
                <a:cs typeface="Times New Roman" pitchFamily="18" charset="0"/>
              </a:rPr>
              <a:t>Section - A</a:t>
            </a:r>
          </a:p>
        </p:txBody>
      </p:sp>
      <p:sp>
        <p:nvSpPr>
          <p:cNvPr id="6" name="TextBox 5"/>
          <p:cNvSpPr txBox="1"/>
          <p:nvPr/>
        </p:nvSpPr>
        <p:spPr>
          <a:xfrm>
            <a:off x="533400" y="1452771"/>
            <a:ext cx="8153400" cy="830997"/>
          </a:xfrm>
          <a:prstGeom prst="rect">
            <a:avLst/>
          </a:prstGeom>
          <a:solidFill>
            <a:schemeClr val="accent1">
              <a:lumMod val="20000"/>
              <a:lumOff val="80000"/>
            </a:schemeClr>
          </a:solidFill>
          <a:ln>
            <a:noFill/>
          </a:ln>
          <a:effectLst/>
        </p:spPr>
        <p:txBody>
          <a:bodyPr wrap="square" rtlCol="0">
            <a:spAutoFit/>
          </a:bodyPr>
          <a:lstStyle/>
          <a:p>
            <a:pPr algn="ctr"/>
            <a:r>
              <a:rPr lang="en-US" sz="2400" b="1" dirty="0">
                <a:latin typeface="Times New Roman" pitchFamily="18" charset="0"/>
                <a:cs typeface="Times New Roman" pitchFamily="18" charset="0"/>
              </a:rPr>
              <a:t>Read the text carefully then match the words on the left with the words on the right that have similar meanings.</a:t>
            </a:r>
          </a:p>
        </p:txBody>
      </p:sp>
      <p:sp>
        <p:nvSpPr>
          <p:cNvPr id="19" name="TextBox 18"/>
          <p:cNvSpPr txBox="1"/>
          <p:nvPr/>
        </p:nvSpPr>
        <p:spPr>
          <a:xfrm>
            <a:off x="5715000" y="3352800"/>
            <a:ext cx="1295400"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 </a:t>
            </a:r>
          </a:p>
        </p:txBody>
      </p:sp>
      <p:graphicFrame>
        <p:nvGraphicFramePr>
          <p:cNvPr id="24" name="Table 23"/>
          <p:cNvGraphicFramePr>
            <a:graphicFrameLocks noGrp="1"/>
          </p:cNvGraphicFramePr>
          <p:nvPr>
            <p:extLst>
              <p:ext uri="{D42A27DB-BD31-4B8C-83A1-F6EECF244321}">
                <p14:modId xmlns:p14="http://schemas.microsoft.com/office/powerpoint/2010/main" val="1072350108"/>
              </p:ext>
            </p:extLst>
          </p:nvPr>
        </p:nvGraphicFramePr>
        <p:xfrm>
          <a:off x="685800" y="2743200"/>
          <a:ext cx="8033084" cy="3017520"/>
        </p:xfrm>
        <a:graphic>
          <a:graphicData uri="http://schemas.openxmlformats.org/drawingml/2006/table">
            <a:tbl>
              <a:tblPr/>
              <a:tblGrid>
                <a:gridCol w="1504901">
                  <a:extLst>
                    <a:ext uri="{9D8B030D-6E8A-4147-A177-3AD203B41FA5}">
                      <a16:colId xmlns:a16="http://schemas.microsoft.com/office/drawing/2014/main" val="20000"/>
                    </a:ext>
                  </a:extLst>
                </a:gridCol>
                <a:gridCol w="6528183">
                  <a:extLst>
                    <a:ext uri="{9D8B030D-6E8A-4147-A177-3AD203B41FA5}">
                      <a16:colId xmlns:a16="http://schemas.microsoft.com/office/drawing/2014/main" val="20001"/>
                    </a:ext>
                  </a:extLst>
                </a:gridCol>
              </a:tblGrid>
              <a:tr h="548640">
                <a:tc>
                  <a:txBody>
                    <a:bodyPr/>
                    <a:lstStyle/>
                    <a:p>
                      <a:r>
                        <a:rPr lang="en-US" sz="2400" dirty="0">
                          <a:latin typeface="Times New Roman" pitchFamily="18" charset="0"/>
                          <a:cs typeface="Times New Roman" pitchFamily="18" charset="0"/>
                        </a:rPr>
                        <a:t>Bored</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r"/>
                      <a:r>
                        <a:rPr lang="en-US" sz="2400" dirty="0">
                          <a:latin typeface="Times New Roman" pitchFamily="18" charset="0"/>
                          <a:cs typeface="Times New Roman" pitchFamily="18" charset="0"/>
                        </a:rPr>
                        <a:t>    Woman whose husband has died and who hasn’t married again.</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9179">
                <a:tc>
                  <a:txBody>
                    <a:bodyPr/>
                    <a:lstStyle/>
                    <a:p>
                      <a:r>
                        <a:rPr lang="en-US" sz="2400" dirty="0">
                          <a:latin typeface="Times New Roman" pitchFamily="18" charset="0"/>
                          <a:cs typeface="Times New Roman" pitchFamily="18" charset="0"/>
                        </a:rPr>
                        <a:t>miserable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latin typeface="Times New Roman" pitchFamily="18" charset="0"/>
                          <a:cs typeface="Times New Roman" pitchFamily="18" charset="0"/>
                        </a:rPr>
                        <a:t>A person one works with in a profession.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3137">
                <a:tc>
                  <a:txBody>
                    <a:bodyPr/>
                    <a:lstStyle/>
                    <a:p>
                      <a:r>
                        <a:rPr lang="en-US" sz="2400" dirty="0">
                          <a:latin typeface="Times New Roman" pitchFamily="18" charset="0"/>
                          <a:cs typeface="Times New Roman" pitchFamily="18" charset="0"/>
                        </a:rPr>
                        <a:t>colleague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latin typeface="Times New Roman" pitchFamily="18" charset="0"/>
                          <a:cs typeface="Times New Roman" pitchFamily="18" charset="0"/>
                        </a:rPr>
                        <a:t>Feeling tired because you don’t find interest in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7095">
                <a:tc>
                  <a:txBody>
                    <a:bodyPr/>
                    <a:lstStyle/>
                    <a:p>
                      <a:r>
                        <a:rPr lang="en-US" sz="2400" dirty="0">
                          <a:latin typeface="Times New Roman" pitchFamily="18" charset="0"/>
                          <a:cs typeface="Times New Roman" pitchFamily="18" charset="0"/>
                        </a:rPr>
                        <a:t>widow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latin typeface="Times New Roman" pitchFamily="18" charset="0"/>
                          <a:cs typeface="Times New Roman" pitchFamily="18" charset="0"/>
                        </a:rPr>
                        <a:t>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7095">
                <a:tc>
                  <a:txBody>
                    <a:bodyPr/>
                    <a:lstStyle/>
                    <a:p>
                      <a:r>
                        <a:rPr lang="en-US" sz="2400" dirty="0">
                          <a:latin typeface="Times New Roman" pitchFamily="18" charset="0"/>
                          <a:cs typeface="Times New Roman" pitchFamily="18" charset="0"/>
                        </a:rPr>
                        <a:t>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r"/>
                      <a:r>
                        <a:rPr lang="en-US" sz="2400" dirty="0">
                          <a:latin typeface="Times New Roman" pitchFamily="18" charset="0"/>
                          <a:cs typeface="Times New Roman" pitchFamily="18" charset="0"/>
                        </a:rPr>
                        <a:t>Very unhappy.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4" name="Straight Arrow Connector 3"/>
          <p:cNvCxnSpPr/>
          <p:nvPr/>
        </p:nvCxnSpPr>
        <p:spPr>
          <a:xfrm>
            <a:off x="1828800" y="3124200"/>
            <a:ext cx="990600" cy="11430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828800" y="3886200"/>
            <a:ext cx="4800600" cy="16002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057400" y="3886200"/>
            <a:ext cx="1447800" cy="3810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828800" y="3124200"/>
            <a:ext cx="990600" cy="1981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7400" y="5029200"/>
            <a:ext cx="5791200" cy="4572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9569" t="46806" r="32895" b="11068"/>
          <a:stretch/>
        </p:blipFill>
        <p:spPr>
          <a:xfrm>
            <a:off x="1371600" y="1936125"/>
            <a:ext cx="2971800" cy="3101455"/>
          </a:xfrm>
          <a:prstGeom prst="rect">
            <a:avLst/>
          </a:prstGeom>
        </p:spPr>
      </p:pic>
      <p:pic>
        <p:nvPicPr>
          <p:cNvPr id="4" name="Picture 3"/>
          <p:cNvPicPr>
            <a:picLocks noChangeAspect="1"/>
          </p:cNvPicPr>
          <p:nvPr/>
        </p:nvPicPr>
        <p:blipFill rotWithShape="1">
          <a:blip r:embed="rId3"/>
          <a:srcRect l="14474" t="18723" r="31579" b="18089"/>
          <a:stretch/>
        </p:blipFill>
        <p:spPr>
          <a:xfrm>
            <a:off x="4841543" y="1945224"/>
            <a:ext cx="3124200" cy="3101455"/>
          </a:xfrm>
          <a:prstGeom prst="rect">
            <a:avLst/>
          </a:prstGeom>
        </p:spPr>
      </p:pic>
      <p:sp>
        <p:nvSpPr>
          <p:cNvPr id="5" name="TextBox 4"/>
          <p:cNvSpPr txBox="1"/>
          <p:nvPr/>
        </p:nvSpPr>
        <p:spPr>
          <a:xfrm>
            <a:off x="2628900" y="304800"/>
            <a:ext cx="44958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a:t>Section - B</a:t>
            </a:r>
          </a:p>
        </p:txBody>
      </p:sp>
      <p:sp>
        <p:nvSpPr>
          <p:cNvPr id="6" name="TextBox 5"/>
          <p:cNvSpPr txBox="1"/>
          <p:nvPr/>
        </p:nvSpPr>
        <p:spPr>
          <a:xfrm>
            <a:off x="879143" y="1217345"/>
            <a:ext cx="7924800" cy="461665"/>
          </a:xfrm>
          <a:prstGeom prst="rect">
            <a:avLst/>
          </a:prstGeom>
          <a:noFill/>
        </p:spPr>
        <p:txBody>
          <a:bodyPr wrap="square" rtlCol="0">
            <a:spAutoFit/>
          </a:bodyPr>
          <a:lstStyle/>
          <a:p>
            <a:r>
              <a:rPr lang="en-US" sz="2400" dirty="0"/>
              <a:t>Read the following letter then answer the following questions.</a:t>
            </a:r>
          </a:p>
        </p:txBody>
      </p:sp>
      <p:sp>
        <p:nvSpPr>
          <p:cNvPr id="7" name="TextBox 6"/>
          <p:cNvSpPr txBox="1"/>
          <p:nvPr/>
        </p:nvSpPr>
        <p:spPr>
          <a:xfrm>
            <a:off x="845024" y="5294695"/>
            <a:ext cx="7620000" cy="1323439"/>
          </a:xfrm>
          <a:prstGeom prst="rect">
            <a:avLst/>
          </a:prstGeom>
          <a:noFill/>
        </p:spPr>
        <p:txBody>
          <a:bodyPr wrap="square" rtlCol="0">
            <a:spAutoFit/>
          </a:bodyPr>
          <a:lstStyle/>
          <a:p>
            <a:pPr marL="342900" indent="-342900">
              <a:buAutoNum type="arabicPeriod"/>
            </a:pPr>
            <a:r>
              <a:rPr lang="en-US" sz="2000" dirty="0"/>
              <a:t>Who is the writer of this letter?</a:t>
            </a:r>
          </a:p>
          <a:p>
            <a:pPr marL="342900" indent="-342900">
              <a:buAutoNum type="arabicPeriod"/>
            </a:pPr>
            <a:r>
              <a:rPr lang="en-US" sz="2000" dirty="0"/>
              <a:t>Who is she writing to? What is the relationship between the two?</a:t>
            </a:r>
          </a:p>
          <a:p>
            <a:pPr marL="342900" indent="-342900">
              <a:buAutoNum type="arabicPeriod"/>
            </a:pPr>
            <a:r>
              <a:rPr lang="en-US" sz="2000" dirty="0"/>
              <a:t>Does the writer have any particular reason for writing this letter?</a:t>
            </a:r>
          </a:p>
          <a:p>
            <a:endParaRPr lang="en-US" sz="2000" dirty="0"/>
          </a:p>
        </p:txBody>
      </p:sp>
    </p:spTree>
    <p:extLst>
      <p:ext uri="{BB962C8B-B14F-4D97-AF65-F5344CB8AC3E}">
        <p14:creationId xmlns:p14="http://schemas.microsoft.com/office/powerpoint/2010/main" val="202996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2"/>
          <a:stretch>
            <a:fillRect/>
          </a:stretch>
        </p:blipFill>
        <p:spPr>
          <a:xfrm>
            <a:off x="1447800" y="13716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Stencil" pitchFamily="82" charset="0"/>
                <a:cs typeface="Times New Roman" pitchFamily="18" charset="0"/>
              </a:rPr>
              <a:t>HOME WORK</a:t>
            </a:r>
          </a:p>
        </p:txBody>
      </p:sp>
      <p:sp>
        <p:nvSpPr>
          <p:cNvPr id="4" name="Rectangle 3"/>
          <p:cNvSpPr/>
          <p:nvPr/>
        </p:nvSpPr>
        <p:spPr>
          <a:xfrm>
            <a:off x="838200" y="4572000"/>
            <a:ext cx="7391400" cy="15240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Times New Roman" pitchFamily="18" charset="0"/>
                <a:cs typeface="Times New Roman" pitchFamily="18" charset="0"/>
              </a:rPr>
              <a:t>Think and write about some good work such as teach, clean and help.</a:t>
            </a:r>
            <a:endParaRPr lang="en-US" sz="3200" dirty="0">
              <a:solidFill>
                <a:srgbClr val="002060"/>
              </a:solidFill>
              <a:latin typeface="Times New Roman" pitchFamily="18" charset="0"/>
              <a:cs typeface="Times New Roman" pitchFamily="18" charset="0"/>
            </a:endParaRPr>
          </a:p>
        </p:txBody>
      </p:sp>
      <p:sp>
        <p:nvSpPr>
          <p:cNvPr id="5" name="TextBox 4"/>
          <p:cNvSpPr txBox="1"/>
          <p:nvPr/>
        </p:nvSpPr>
        <p:spPr>
          <a:xfrm>
            <a:off x="838200" y="609600"/>
            <a:ext cx="2057400" cy="461665"/>
          </a:xfrm>
          <a:prstGeom prst="rect">
            <a:avLst/>
          </a:prstGeom>
          <a:solidFill>
            <a:schemeClr val="accent3">
              <a:lumMod val="60000"/>
              <a:lumOff val="40000"/>
            </a:schemeClr>
          </a:solidFill>
        </p:spPr>
        <p:txBody>
          <a:bodyPr wrap="square" rtlCol="0">
            <a:spAutoFit/>
          </a:bodyPr>
          <a:lstStyle/>
          <a:p>
            <a:r>
              <a:rPr lang="en-US" sz="2400" b="1" dirty="0"/>
              <a:t>Section – B2</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jpg"/>
          <p:cNvPicPr>
            <a:picLocks noChangeAspect="1"/>
          </p:cNvPicPr>
          <p:nvPr/>
        </p:nvPicPr>
        <p:blipFill>
          <a:blip r:embed="rId3"/>
          <a:stretch>
            <a:fillRect/>
          </a:stretch>
        </p:blipFill>
        <p:spPr>
          <a:xfrm>
            <a:off x="457200" y="457200"/>
            <a:ext cx="8229600"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524000" y="609600"/>
            <a:ext cx="5867400" cy="1066800"/>
          </a:xfrm>
          <a:prstGeom prst="ellipseRibbon2">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Elephant" pitchFamily="18" charset="0"/>
                <a:cs typeface="Times New Roman" pitchFamily="18" charset="0"/>
              </a:rPr>
              <a:t>IDENTITY</a:t>
            </a:r>
          </a:p>
        </p:txBody>
      </p:sp>
      <p:sp>
        <p:nvSpPr>
          <p:cNvPr id="6" name="TextBox 5"/>
          <p:cNvSpPr txBox="1"/>
          <p:nvPr/>
        </p:nvSpPr>
        <p:spPr>
          <a:xfrm>
            <a:off x="2819400" y="1981200"/>
            <a:ext cx="4876800" cy="1692771"/>
          </a:xfrm>
          <a:prstGeom prst="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200" dirty="0" err="1">
                <a:latin typeface="Times New Roman" pitchFamily="18" charset="0"/>
                <a:cs typeface="Times New Roman" pitchFamily="18" charset="0"/>
              </a:rPr>
              <a:t>Samiul</a:t>
            </a:r>
            <a:r>
              <a:rPr lang="en-US" sz="3200" dirty="0">
                <a:latin typeface="Times New Roman" pitchFamily="18" charset="0"/>
                <a:cs typeface="Times New Roman" pitchFamily="18" charset="0"/>
              </a:rPr>
              <a:t> Islam</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Assistant Teacher</a:t>
            </a:r>
          </a:p>
          <a:p>
            <a:pPr algn="ctr"/>
            <a:r>
              <a:rPr lang="en-US" sz="2400" dirty="0" err="1">
                <a:latin typeface="Times New Roman" pitchFamily="18" charset="0"/>
                <a:cs typeface="Times New Roman" pitchFamily="18" charset="0"/>
              </a:rPr>
              <a:t>Halimunnessa</a:t>
            </a:r>
            <a:r>
              <a:rPr lang="en-US" sz="2400" dirty="0">
                <a:latin typeface="Times New Roman" pitchFamily="18" charset="0"/>
                <a:cs typeface="Times New Roman" pitchFamily="18" charset="0"/>
              </a:rPr>
              <a:t> Girls’ High School,      </a:t>
            </a:r>
            <a:r>
              <a:rPr lang="en-US" sz="2400" dirty="0" err="1">
                <a:latin typeface="Times New Roman" pitchFamily="18" charset="0"/>
                <a:cs typeface="Times New Roman" pitchFamily="18" charset="0"/>
              </a:rPr>
              <a:t>Mymensingh</a:t>
            </a:r>
            <a:r>
              <a:rPr lang="en-US" sz="2400" dirty="0">
                <a:latin typeface="Times New Roman" pitchFamily="18" charset="0"/>
                <a:cs typeface="Times New Roman" pitchFamily="18" charset="0"/>
              </a:rPr>
              <a:t>. </a:t>
            </a:r>
          </a:p>
        </p:txBody>
      </p:sp>
      <p:sp>
        <p:nvSpPr>
          <p:cNvPr id="7" name="TextBox 6"/>
          <p:cNvSpPr txBox="1"/>
          <p:nvPr/>
        </p:nvSpPr>
        <p:spPr>
          <a:xfrm>
            <a:off x="2819400" y="3962400"/>
            <a:ext cx="4876800" cy="1692771"/>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endParaRPr lang="en-US" sz="2400"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ENGLISH FOR TODAY</a:t>
            </a:r>
          </a:p>
          <a:p>
            <a:pPr algn="ctr"/>
            <a:r>
              <a:rPr lang="en-US" sz="2400" dirty="0">
                <a:latin typeface="Times New Roman" pitchFamily="18" charset="0"/>
                <a:cs typeface="Times New Roman" pitchFamily="18" charset="0"/>
              </a:rPr>
              <a:t>CLASS : SIX</a:t>
            </a:r>
          </a:p>
          <a:p>
            <a:pPr algn="ctr"/>
            <a:r>
              <a:rPr lang="en-US" sz="2400" dirty="0">
                <a:latin typeface="Times New Roman" pitchFamily="18" charset="0"/>
                <a:cs typeface="Times New Roman" pitchFamily="18" charset="0"/>
              </a:rPr>
              <a:t>UNIT  ----  LESSON – 16</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0044" t="33333" r="32431" b="29167"/>
          <a:stretch/>
        </p:blipFill>
        <p:spPr>
          <a:xfrm>
            <a:off x="2324100" y="1676400"/>
            <a:ext cx="4572000" cy="3501957"/>
          </a:xfrm>
          <a:prstGeom prst="rect">
            <a:avLst/>
          </a:prstGeom>
        </p:spPr>
      </p:pic>
      <p:sp>
        <p:nvSpPr>
          <p:cNvPr id="4" name="TextBox 3"/>
          <p:cNvSpPr txBox="1"/>
          <p:nvPr/>
        </p:nvSpPr>
        <p:spPr>
          <a:xfrm>
            <a:off x="1219200" y="457200"/>
            <a:ext cx="6781800" cy="830997"/>
          </a:xfrm>
          <a:prstGeom prst="rect">
            <a:avLst/>
          </a:prstGeom>
          <a:noFill/>
        </p:spPr>
        <p:txBody>
          <a:bodyPr wrap="square" rtlCol="0">
            <a:spAutoFit/>
          </a:bodyPr>
          <a:lstStyle/>
          <a:p>
            <a:pPr algn="ctr"/>
            <a:r>
              <a:rPr lang="en-US" sz="2400" b="1" dirty="0"/>
              <a:t>Look at the picture, talk with your partner, who are they and what are they doing?</a:t>
            </a:r>
          </a:p>
        </p:txBody>
      </p:sp>
      <p:sp>
        <p:nvSpPr>
          <p:cNvPr id="5" name="TextBox 4"/>
          <p:cNvSpPr txBox="1"/>
          <p:nvPr/>
        </p:nvSpPr>
        <p:spPr>
          <a:xfrm>
            <a:off x="838200" y="5566560"/>
            <a:ext cx="7696200" cy="461665"/>
          </a:xfrm>
          <a:prstGeom prst="rect">
            <a:avLst/>
          </a:prstGeom>
          <a:noFill/>
        </p:spPr>
        <p:txBody>
          <a:bodyPr wrap="square" rtlCol="0">
            <a:spAutoFit/>
          </a:bodyPr>
          <a:lstStyle/>
          <a:p>
            <a:r>
              <a:rPr lang="en-US" sz="2400" b="1" dirty="0"/>
              <a:t>They are retired women and gossiping among themselves.</a:t>
            </a:r>
          </a:p>
        </p:txBody>
      </p:sp>
    </p:spTree>
    <p:extLst>
      <p:ext uri="{BB962C8B-B14F-4D97-AF65-F5344CB8AC3E}">
        <p14:creationId xmlns:p14="http://schemas.microsoft.com/office/powerpoint/2010/main" val="6954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76400" y="533400"/>
            <a:ext cx="6019800" cy="685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Elephant" pitchFamily="18" charset="0"/>
                <a:cs typeface="Times New Roman" pitchFamily="18" charset="0"/>
              </a:rPr>
              <a:t>LESSON DECLARATION</a:t>
            </a:r>
          </a:p>
        </p:txBody>
      </p:sp>
      <p:sp>
        <p:nvSpPr>
          <p:cNvPr id="13" name="TextBox 12"/>
          <p:cNvSpPr txBox="1"/>
          <p:nvPr/>
        </p:nvSpPr>
        <p:spPr>
          <a:xfrm>
            <a:off x="1676400" y="1219200"/>
            <a:ext cx="6172200" cy="584775"/>
          </a:xfrm>
          <a:prstGeom prst="rect">
            <a:avLst/>
          </a:prstGeom>
          <a:noFill/>
        </p:spPr>
        <p:txBody>
          <a:bodyPr wrap="square" rtlCol="0">
            <a:spAutoFit/>
          </a:bodyPr>
          <a:lstStyle/>
          <a:p>
            <a:pPr algn="ctr"/>
            <a:r>
              <a:rPr lang="en-US" sz="3200" dirty="0">
                <a:solidFill>
                  <a:srgbClr val="7030A0"/>
                </a:solidFill>
                <a:latin typeface="Elephant" pitchFamily="18" charset="0"/>
                <a:cs typeface="Times New Roman" pitchFamily="18" charset="0"/>
              </a:rPr>
              <a:t>So today we`ll discuss  about</a:t>
            </a:r>
          </a:p>
        </p:txBody>
      </p:sp>
      <p:sp>
        <p:nvSpPr>
          <p:cNvPr id="14" name="TextBox 13"/>
          <p:cNvSpPr txBox="1"/>
          <p:nvPr/>
        </p:nvSpPr>
        <p:spPr>
          <a:xfrm>
            <a:off x="990600" y="5486400"/>
            <a:ext cx="7162800" cy="769441"/>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sz="4400" dirty="0">
                <a:latin typeface="Elephant" pitchFamily="18" charset="0"/>
              </a:rPr>
              <a:t>An old people’s home</a:t>
            </a:r>
          </a:p>
        </p:txBody>
      </p:sp>
      <p:pic>
        <p:nvPicPr>
          <p:cNvPr id="6" name="Picture 5" descr="old woman.jpg"/>
          <p:cNvPicPr>
            <a:picLocks noChangeAspect="1"/>
          </p:cNvPicPr>
          <p:nvPr/>
        </p:nvPicPr>
        <p:blipFill>
          <a:blip r:embed="rId2"/>
          <a:stretch>
            <a:fillRect/>
          </a:stretch>
        </p:blipFill>
        <p:spPr>
          <a:xfrm>
            <a:off x="2514600" y="1981200"/>
            <a:ext cx="3671888"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2000" fill="hold"/>
                                        <p:tgtEl>
                                          <p:spTgt spid="14"/>
                                        </p:tgtEl>
                                        <p:attrNameLst>
                                          <p:attrName>ppt_x</p:attrName>
                                        </p:attrNameLst>
                                      </p:cBhvr>
                                      <p:tavLst>
                                        <p:tav tm="0">
                                          <p:val>
                                            <p:strVal val="1+#ppt_w/2"/>
                                          </p:val>
                                        </p:tav>
                                        <p:tav tm="100000">
                                          <p:val>
                                            <p:strVal val="#ppt_x"/>
                                          </p:val>
                                        </p:tav>
                                      </p:tavLst>
                                    </p:anim>
                                    <p:anim calcmode="lin" valueType="num">
                                      <p:cBhvr additive="base">
                                        <p:cTn id="27"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Times New Roman" pitchFamily="18" charset="0"/>
                <a:cs typeface="Times New Roman" pitchFamily="18" charset="0"/>
              </a:rPr>
              <a:t>Lesson  outcomes</a:t>
            </a:r>
          </a:p>
        </p:txBody>
      </p:sp>
      <p:sp>
        <p:nvSpPr>
          <p:cNvPr id="3" name="Rounded Rectangle 2"/>
          <p:cNvSpPr/>
          <p:nvPr/>
        </p:nvSpPr>
        <p:spPr>
          <a:xfrm>
            <a:off x="1143000" y="1905000"/>
            <a:ext cx="7010400" cy="39624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itchFamily="18" charset="0"/>
                <a:cs typeface="Times New Roman" pitchFamily="18" charset="0"/>
              </a:rPr>
              <a:t>By the end of this lesson</a:t>
            </a:r>
            <a:r>
              <a:rPr lang="en-US" sz="2400">
                <a:solidFill>
                  <a:srgbClr val="002060"/>
                </a:solidFill>
                <a:latin typeface="Times New Roman" pitchFamily="18" charset="0"/>
                <a:cs typeface="Times New Roman" pitchFamily="18" charset="0"/>
              </a:rPr>
              <a:t>, students </a:t>
            </a:r>
            <a:r>
              <a:rPr lang="en-US" sz="2400" dirty="0">
                <a:solidFill>
                  <a:srgbClr val="002060"/>
                </a:solidFill>
                <a:latin typeface="Times New Roman" pitchFamily="18" charset="0"/>
                <a:cs typeface="Times New Roman" pitchFamily="18" charset="0"/>
              </a:rPr>
              <a:t>will be able to</a:t>
            </a:r>
          </a:p>
          <a:p>
            <a:endParaRPr lang="en-US" sz="2400" dirty="0">
              <a:solidFill>
                <a:srgbClr val="002060"/>
              </a:solidFill>
              <a:latin typeface="Times New Roman" pitchFamily="18" charset="0"/>
              <a:cs typeface="Times New Roman" pitchFamily="18" charset="0"/>
            </a:endParaRPr>
          </a:p>
          <a:p>
            <a:pPr>
              <a:buFont typeface="Wingdings" pitchFamily="2" charset="2"/>
              <a:buChar char="Ø"/>
            </a:pPr>
            <a:r>
              <a:rPr lang="en-US" sz="2400" dirty="0">
                <a:solidFill>
                  <a:srgbClr val="002060"/>
                </a:solidFill>
                <a:latin typeface="Times New Roman" pitchFamily="18" charset="0"/>
                <a:cs typeface="Times New Roman" pitchFamily="18" charset="0"/>
              </a:rPr>
              <a:t> read and understand texts through silent reading.</a:t>
            </a:r>
          </a:p>
          <a:p>
            <a:pPr>
              <a:buFont typeface="Wingdings" pitchFamily="2" charset="2"/>
              <a:buChar char="Ø"/>
            </a:pPr>
            <a:r>
              <a:rPr lang="en-US" sz="2400" dirty="0">
                <a:solidFill>
                  <a:srgbClr val="002060"/>
                </a:solidFill>
                <a:latin typeface="Times New Roman" pitchFamily="18" charset="0"/>
                <a:cs typeface="Times New Roman" pitchFamily="18" charset="0"/>
              </a:rPr>
              <a:t> infer meaning from context </a:t>
            </a:r>
          </a:p>
          <a:p>
            <a:pPr>
              <a:buFont typeface="Wingdings" pitchFamily="2" charset="2"/>
              <a:buChar char="Ø"/>
            </a:pPr>
            <a:r>
              <a:rPr lang="en-US" sz="2400" dirty="0">
                <a:solidFill>
                  <a:srgbClr val="002060"/>
                </a:solidFill>
                <a:latin typeface="Times New Roman" pitchFamily="18" charset="0"/>
                <a:cs typeface="Times New Roman" pitchFamily="18" charset="0"/>
              </a:rPr>
              <a:t>Listen for information.</a:t>
            </a:r>
          </a:p>
          <a:p>
            <a:pPr>
              <a:buFont typeface="Wingdings" pitchFamily="2" charset="2"/>
              <a:buChar char="Ø"/>
            </a:pPr>
            <a:r>
              <a:rPr lang="en-US" sz="2400" dirty="0">
                <a:solidFill>
                  <a:srgbClr val="002060"/>
                </a:solidFill>
                <a:latin typeface="Times New Roman" pitchFamily="18" charset="0"/>
                <a:cs typeface="Times New Roman" pitchFamily="18" charset="0"/>
              </a:rPr>
              <a:t> ask and answer questions</a:t>
            </a:r>
          </a:p>
          <a:p>
            <a:pPr>
              <a:buFont typeface="Wingdings" pitchFamily="2" charset="2"/>
              <a:buChar char="Ø"/>
            </a:pPr>
            <a:r>
              <a:rPr lang="en-US" sz="2400" dirty="0">
                <a:solidFill>
                  <a:srgbClr val="002060"/>
                </a:solidFill>
                <a:latin typeface="Times New Roman" pitchFamily="18" charset="0"/>
                <a:cs typeface="Times New Roman" pitchFamily="18" charset="0"/>
              </a:rPr>
              <a:t>Write answers to questions.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219200" y="228600"/>
            <a:ext cx="6400799" cy="838200"/>
          </a:xfrm>
          <a:prstGeom prst="ellipseRibbon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mj-lt"/>
                <a:cs typeface="Times New Roman" pitchFamily="18" charset="0"/>
              </a:rPr>
              <a:t>Individual work</a:t>
            </a:r>
          </a:p>
        </p:txBody>
      </p:sp>
      <p:sp>
        <p:nvSpPr>
          <p:cNvPr id="5" name="TextBox 4"/>
          <p:cNvSpPr txBox="1"/>
          <p:nvPr/>
        </p:nvSpPr>
        <p:spPr>
          <a:xfrm>
            <a:off x="838200" y="1219200"/>
            <a:ext cx="7848600" cy="707886"/>
          </a:xfrm>
          <a:prstGeom prst="rect">
            <a:avLst/>
          </a:prstGeom>
          <a:noFill/>
        </p:spPr>
        <p:txBody>
          <a:bodyPr wrap="square" rtlCol="0">
            <a:spAutoFit/>
          </a:bodyPr>
          <a:lstStyle/>
          <a:p>
            <a:pPr algn="ctr"/>
            <a:r>
              <a:rPr lang="en-US" sz="2000" b="1" dirty="0">
                <a:latin typeface="+mj-lt"/>
                <a:cs typeface="Times New Roman" pitchFamily="18" charset="0"/>
              </a:rPr>
              <a:t>Close your book and lesson to me carefully. Now write the following sentences (if they are true or false. If false, then give the right answers).</a:t>
            </a:r>
          </a:p>
        </p:txBody>
      </p:sp>
      <p:sp>
        <p:nvSpPr>
          <p:cNvPr id="7" name="TextBox 6"/>
          <p:cNvSpPr txBox="1"/>
          <p:nvPr/>
        </p:nvSpPr>
        <p:spPr>
          <a:xfrm>
            <a:off x="834788" y="4338191"/>
            <a:ext cx="7619999" cy="1692771"/>
          </a:xfrm>
          <a:prstGeom prst="rect">
            <a:avLst/>
          </a:prstGeom>
          <a:noFill/>
        </p:spPr>
        <p:txBody>
          <a:bodyPr wrap="square" rtlCol="0">
            <a:spAutoFit/>
          </a:bodyPr>
          <a:lstStyle/>
          <a:p>
            <a:pPr marL="342900" indent="-342900"/>
            <a:r>
              <a:rPr lang="en-US" dirty="0"/>
              <a:t> </a:t>
            </a:r>
            <a:r>
              <a:rPr lang="en-US" sz="2000" dirty="0">
                <a:latin typeface="Times New Roman" pitchFamily="18" charset="0"/>
                <a:cs typeface="Times New Roman" pitchFamily="18" charset="0"/>
              </a:rPr>
              <a:t>1. </a:t>
            </a:r>
            <a:r>
              <a:rPr lang="en-US" sz="2000" b="1" dirty="0" err="1">
                <a:latin typeface="+mj-lt"/>
                <a:cs typeface="Times New Roman" pitchFamily="18" charset="0"/>
              </a:rPr>
              <a:t>Suraiya</a:t>
            </a:r>
            <a:r>
              <a:rPr lang="en-US" sz="2000" b="1" dirty="0">
                <a:latin typeface="+mj-lt"/>
                <a:cs typeface="Times New Roman" pitchFamily="18" charset="0"/>
              </a:rPr>
              <a:t> Begum spends most her time taking care of her family.</a:t>
            </a:r>
          </a:p>
          <a:p>
            <a:pPr marL="342900" indent="-342900"/>
            <a:r>
              <a:rPr lang="en-US" sz="2000" b="1" dirty="0">
                <a:latin typeface="+mj-lt"/>
                <a:cs typeface="Times New Roman" pitchFamily="18" charset="0"/>
              </a:rPr>
              <a:t> 2. She wants to set up a school for adults who cannot read or write.</a:t>
            </a:r>
          </a:p>
          <a:p>
            <a:pPr marL="342900" indent="-342900"/>
            <a:r>
              <a:rPr lang="en-US" sz="2000" b="1" dirty="0">
                <a:latin typeface="+mj-lt"/>
                <a:cs typeface="Times New Roman" pitchFamily="18" charset="0"/>
              </a:rPr>
              <a:t> 3. There is already an old people’s home in the town. </a:t>
            </a:r>
          </a:p>
          <a:p>
            <a:pPr marL="342900" indent="-342900"/>
            <a:r>
              <a:rPr lang="en-US" sz="2000" b="1" dirty="0">
                <a:latin typeface="+mj-lt"/>
                <a:cs typeface="Times New Roman" pitchFamily="18" charset="0"/>
              </a:rPr>
              <a:t>4. </a:t>
            </a:r>
            <a:r>
              <a:rPr lang="en-US" sz="2000" b="1" dirty="0" err="1">
                <a:latin typeface="+mj-lt"/>
                <a:cs typeface="Times New Roman" pitchFamily="18" charset="0"/>
              </a:rPr>
              <a:t>Mariam</a:t>
            </a:r>
            <a:r>
              <a:rPr lang="en-US" sz="2000" b="1" dirty="0">
                <a:latin typeface="+mj-lt"/>
                <a:cs typeface="Times New Roman" pitchFamily="18" charset="0"/>
              </a:rPr>
              <a:t> enjoys spending time with her aunt.</a:t>
            </a:r>
          </a:p>
          <a:p>
            <a:pPr marL="342900" indent="-342900"/>
            <a:r>
              <a:rPr lang="en-US" sz="2000" b="1" dirty="0">
                <a:latin typeface="+mj-lt"/>
                <a:cs typeface="Times New Roman" pitchFamily="18" charset="0"/>
              </a:rPr>
              <a:t>5. The old people </a:t>
            </a:r>
            <a:r>
              <a:rPr lang="en-US" sz="2000" b="1" dirty="0" err="1">
                <a:latin typeface="+mj-lt"/>
                <a:cs typeface="Times New Roman" pitchFamily="18" charset="0"/>
              </a:rPr>
              <a:t>Mariam</a:t>
            </a:r>
            <a:r>
              <a:rPr lang="en-US" sz="2000" b="1" dirty="0">
                <a:latin typeface="+mj-lt"/>
                <a:cs typeface="Times New Roman" pitchFamily="18" charset="0"/>
              </a:rPr>
              <a:t> visits do not like children’s presence.</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95600" y="381000"/>
            <a:ext cx="3352800" cy="609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Elephant" pitchFamily="18" charset="0"/>
                <a:cs typeface="Times New Roman" pitchFamily="18" charset="0"/>
              </a:rPr>
              <a:t>Vocabulary</a:t>
            </a:r>
          </a:p>
        </p:txBody>
      </p:sp>
      <p:pic>
        <p:nvPicPr>
          <p:cNvPr id="11" name="Picture 10" descr="s2.jpg"/>
          <p:cNvPicPr>
            <a:picLocks noChangeAspect="1"/>
          </p:cNvPicPr>
          <p:nvPr/>
        </p:nvPicPr>
        <p:blipFill>
          <a:blip r:embed="rId3"/>
          <a:stretch>
            <a:fillRect/>
          </a:stretch>
        </p:blipFill>
        <p:spPr>
          <a:xfrm>
            <a:off x="2647950" y="3214932"/>
            <a:ext cx="4038600" cy="2438400"/>
          </a:xfrm>
          <a:prstGeom prst="rect">
            <a:avLst/>
          </a:prstGeom>
          <a:ln>
            <a:noFill/>
          </a:ln>
          <a:effectLst>
            <a:softEdge rad="112500"/>
          </a:effectLst>
        </p:spPr>
      </p:pic>
      <p:sp>
        <p:nvSpPr>
          <p:cNvPr id="7" name="TextBox 6"/>
          <p:cNvSpPr txBox="1"/>
          <p:nvPr/>
        </p:nvSpPr>
        <p:spPr>
          <a:xfrm>
            <a:off x="876300" y="1361491"/>
            <a:ext cx="7391400"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a:latin typeface="+mj-lt"/>
                <a:cs typeface="Times New Roman" pitchFamily="18" charset="0"/>
              </a:rPr>
              <a:t>Try to make sentence with the following words.</a:t>
            </a:r>
          </a:p>
        </p:txBody>
      </p:sp>
      <p:sp>
        <p:nvSpPr>
          <p:cNvPr id="8" name="TextBox 7"/>
          <p:cNvSpPr txBox="1"/>
          <p:nvPr/>
        </p:nvSpPr>
        <p:spPr>
          <a:xfrm>
            <a:off x="1733550" y="5810611"/>
            <a:ext cx="5867400" cy="584775"/>
          </a:xfrm>
          <a:prstGeom prst="rect">
            <a:avLst/>
          </a:prstGeom>
          <a:solidFill>
            <a:schemeClr val="accent3">
              <a:lumMod val="60000"/>
              <a:lumOff val="40000"/>
            </a:schemeClr>
          </a:solidFill>
        </p:spPr>
        <p:txBody>
          <a:bodyPr wrap="square" rtlCol="0">
            <a:spAutoFit/>
          </a:bodyPr>
          <a:lstStyle/>
          <a:p>
            <a:pPr algn="ctr"/>
            <a:r>
              <a:rPr lang="en-US" sz="3200" b="1" dirty="0" err="1">
                <a:latin typeface="Times New Roman" pitchFamily="18" charset="0"/>
                <a:cs typeface="Times New Roman" pitchFamily="18" charset="0"/>
              </a:rPr>
              <a:t>Suraiya</a:t>
            </a:r>
            <a:r>
              <a:rPr lang="en-US" sz="3200" b="1" dirty="0">
                <a:latin typeface="Times New Roman" pitchFamily="18" charset="0"/>
                <a:cs typeface="Times New Roman" pitchFamily="18" charset="0"/>
              </a:rPr>
              <a:t> Begum is a widow.</a:t>
            </a:r>
          </a:p>
        </p:txBody>
      </p:sp>
      <p:sp>
        <p:nvSpPr>
          <p:cNvPr id="2" name="TextBox 1"/>
          <p:cNvSpPr txBox="1"/>
          <p:nvPr/>
        </p:nvSpPr>
        <p:spPr>
          <a:xfrm>
            <a:off x="3124200" y="2165614"/>
            <a:ext cx="5143500" cy="954107"/>
          </a:xfrm>
          <a:prstGeom prst="rect">
            <a:avLst/>
          </a:prstGeom>
          <a:solidFill>
            <a:schemeClr val="accent5">
              <a:lumMod val="20000"/>
              <a:lumOff val="80000"/>
            </a:schemeClr>
          </a:solidFill>
        </p:spPr>
        <p:txBody>
          <a:bodyPr wrap="square" rtlCol="0">
            <a:spAutoFit/>
          </a:bodyPr>
          <a:lstStyle/>
          <a:p>
            <a:pPr algn="ctr"/>
            <a:r>
              <a:rPr lang="en-US" sz="2800" b="1" dirty="0"/>
              <a:t>A woman whose husband has died and doesn`t married again.</a:t>
            </a:r>
          </a:p>
        </p:txBody>
      </p:sp>
      <p:sp>
        <p:nvSpPr>
          <p:cNvPr id="3" name="TextBox 2"/>
          <p:cNvSpPr txBox="1"/>
          <p:nvPr/>
        </p:nvSpPr>
        <p:spPr>
          <a:xfrm>
            <a:off x="876300" y="2381057"/>
            <a:ext cx="2019300" cy="523220"/>
          </a:xfrm>
          <a:prstGeom prst="rect">
            <a:avLst/>
          </a:prstGeom>
          <a:solidFill>
            <a:schemeClr val="accent3">
              <a:lumMod val="40000"/>
              <a:lumOff val="60000"/>
            </a:schemeClr>
          </a:solidFill>
        </p:spPr>
        <p:txBody>
          <a:bodyPr wrap="square" rtlCol="0">
            <a:spAutoFit/>
          </a:bodyPr>
          <a:lstStyle/>
          <a:p>
            <a:pPr algn="ctr"/>
            <a:r>
              <a:rPr lang="en-US" sz="2800" b="1" dirty="0"/>
              <a:t>Widow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8691" y="2974350"/>
            <a:ext cx="4495800" cy="2654873"/>
          </a:xfrm>
          <a:prstGeom prst="rect">
            <a:avLst/>
          </a:prstGeom>
        </p:spPr>
      </p:pic>
      <p:sp>
        <p:nvSpPr>
          <p:cNvPr id="3" name="TextBox 2"/>
          <p:cNvSpPr txBox="1"/>
          <p:nvPr/>
        </p:nvSpPr>
        <p:spPr>
          <a:xfrm>
            <a:off x="1752600" y="5745089"/>
            <a:ext cx="6248400" cy="523220"/>
          </a:xfrm>
          <a:prstGeom prst="rect">
            <a:avLst/>
          </a:prstGeom>
          <a:solidFill>
            <a:schemeClr val="accent3">
              <a:lumMod val="60000"/>
              <a:lumOff val="40000"/>
            </a:schemeClr>
          </a:solidFill>
        </p:spPr>
        <p:txBody>
          <a:bodyPr wrap="square" rtlCol="0">
            <a:spAutoFit/>
          </a:bodyPr>
          <a:lstStyle/>
          <a:p>
            <a:pPr algn="ctr"/>
            <a:r>
              <a:rPr lang="en-US" sz="2800" b="1" dirty="0"/>
              <a:t>They are </a:t>
            </a:r>
            <a:r>
              <a:rPr lang="en-US" sz="2800" b="1" dirty="0" err="1"/>
              <a:t>Suriya</a:t>
            </a:r>
            <a:r>
              <a:rPr lang="en-US" sz="2800" b="1" dirty="0"/>
              <a:t> begum’s colleagues .</a:t>
            </a:r>
          </a:p>
        </p:txBody>
      </p:sp>
      <p:sp>
        <p:nvSpPr>
          <p:cNvPr id="4" name="TextBox 3"/>
          <p:cNvSpPr txBox="1"/>
          <p:nvPr/>
        </p:nvSpPr>
        <p:spPr>
          <a:xfrm>
            <a:off x="1752600" y="2143100"/>
            <a:ext cx="2036076" cy="523220"/>
          </a:xfrm>
          <a:prstGeom prst="rect">
            <a:avLst/>
          </a:prstGeom>
          <a:solidFill>
            <a:schemeClr val="accent3">
              <a:lumMod val="60000"/>
              <a:lumOff val="40000"/>
            </a:schemeClr>
          </a:solidFill>
        </p:spPr>
        <p:txBody>
          <a:bodyPr wrap="square" rtlCol="0">
            <a:spAutoFit/>
          </a:bodyPr>
          <a:lstStyle/>
          <a:p>
            <a:r>
              <a:rPr lang="en-US" sz="2800" b="1" dirty="0"/>
              <a:t>Colleagues</a:t>
            </a:r>
          </a:p>
        </p:txBody>
      </p:sp>
      <p:sp>
        <p:nvSpPr>
          <p:cNvPr id="6" name="TextBox 5"/>
          <p:cNvSpPr txBox="1"/>
          <p:nvPr/>
        </p:nvSpPr>
        <p:spPr>
          <a:xfrm>
            <a:off x="2743200" y="529679"/>
            <a:ext cx="3733800" cy="646331"/>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600" b="1" dirty="0"/>
              <a:t>Vocabulary</a:t>
            </a:r>
          </a:p>
        </p:txBody>
      </p:sp>
      <p:pic>
        <p:nvPicPr>
          <p:cNvPr id="7" name="Picture 6"/>
          <p:cNvPicPr>
            <a:picLocks noChangeAspect="1"/>
          </p:cNvPicPr>
          <p:nvPr/>
        </p:nvPicPr>
        <p:blipFill>
          <a:blip r:embed="rId3"/>
          <a:stretch>
            <a:fillRect/>
          </a:stretch>
        </p:blipFill>
        <p:spPr>
          <a:xfrm>
            <a:off x="929046" y="1407160"/>
            <a:ext cx="7395089" cy="646232"/>
          </a:xfrm>
          <a:prstGeom prst="rect">
            <a:avLst/>
          </a:prstGeom>
        </p:spPr>
      </p:pic>
      <p:sp>
        <p:nvSpPr>
          <p:cNvPr id="8" name="TextBox 7"/>
          <p:cNvSpPr txBox="1"/>
          <p:nvPr/>
        </p:nvSpPr>
        <p:spPr>
          <a:xfrm>
            <a:off x="4626590" y="2143100"/>
            <a:ext cx="2607291" cy="523220"/>
          </a:xfrm>
          <a:prstGeom prst="rect">
            <a:avLst/>
          </a:prstGeom>
          <a:solidFill>
            <a:schemeClr val="accent5">
              <a:lumMod val="40000"/>
              <a:lumOff val="60000"/>
            </a:schemeClr>
          </a:solidFill>
        </p:spPr>
        <p:txBody>
          <a:bodyPr wrap="square" rtlCol="0">
            <a:spAutoFit/>
          </a:bodyPr>
          <a:lstStyle/>
          <a:p>
            <a:pPr algn="ctr"/>
            <a:r>
              <a:rPr lang="en-US" sz="2800" b="1" dirty="0"/>
              <a:t>Coworkers</a:t>
            </a:r>
          </a:p>
        </p:txBody>
      </p:sp>
    </p:spTree>
    <p:extLst>
      <p:ext uri="{BB962C8B-B14F-4D97-AF65-F5344CB8AC3E}">
        <p14:creationId xmlns:p14="http://schemas.microsoft.com/office/powerpoint/2010/main" val="35271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95600" y="381000"/>
            <a:ext cx="3352800" cy="609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Elephant" pitchFamily="18" charset="0"/>
                <a:cs typeface="Times New Roman" pitchFamily="18" charset="0"/>
              </a:rPr>
              <a:t>Vocabulary</a:t>
            </a:r>
          </a:p>
        </p:txBody>
      </p:sp>
      <p:pic>
        <p:nvPicPr>
          <p:cNvPr id="7" name="Picture 6" descr="briddha.jpg"/>
          <p:cNvPicPr>
            <a:picLocks noChangeAspect="1"/>
          </p:cNvPicPr>
          <p:nvPr/>
        </p:nvPicPr>
        <p:blipFill>
          <a:blip r:embed="rId2"/>
          <a:stretch>
            <a:fillRect/>
          </a:stretch>
        </p:blipFill>
        <p:spPr>
          <a:xfrm>
            <a:off x="2743200" y="2710358"/>
            <a:ext cx="3200400" cy="2667000"/>
          </a:xfrm>
          <a:prstGeom prst="rect">
            <a:avLst/>
          </a:prstGeom>
        </p:spPr>
      </p:pic>
      <p:sp>
        <p:nvSpPr>
          <p:cNvPr id="11" name="TextBox 10"/>
          <p:cNvSpPr txBox="1"/>
          <p:nvPr/>
        </p:nvSpPr>
        <p:spPr>
          <a:xfrm>
            <a:off x="685800" y="1241683"/>
            <a:ext cx="7772400"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a:latin typeface="+mj-lt"/>
                <a:cs typeface="Times New Roman" pitchFamily="18" charset="0"/>
              </a:rPr>
              <a:t>Try to say the word meaning  and  make sentence.</a:t>
            </a:r>
          </a:p>
        </p:txBody>
      </p:sp>
      <p:sp>
        <p:nvSpPr>
          <p:cNvPr id="21" name="TextBox 20"/>
          <p:cNvSpPr txBox="1"/>
          <p:nvPr/>
        </p:nvSpPr>
        <p:spPr>
          <a:xfrm>
            <a:off x="5105400" y="1921449"/>
            <a:ext cx="1866900" cy="584775"/>
          </a:xfrm>
          <a:prstGeom prst="rect">
            <a:avLst/>
          </a:prstGeom>
          <a:solidFill>
            <a:schemeClr val="accent3">
              <a:lumMod val="40000"/>
              <a:lumOff val="60000"/>
            </a:schemeClr>
          </a:solidFill>
        </p:spPr>
        <p:txBody>
          <a:bodyPr wrap="square" rtlCol="0">
            <a:spAutoFit/>
          </a:bodyPr>
          <a:lstStyle/>
          <a:p>
            <a:r>
              <a:rPr lang="en-US" sz="3200" b="1" dirty="0">
                <a:latin typeface="+mj-lt"/>
                <a:cs typeface="Times New Roman" pitchFamily="18" charset="0"/>
              </a:rPr>
              <a:t>- isolated</a:t>
            </a:r>
          </a:p>
        </p:txBody>
      </p:sp>
      <p:sp>
        <p:nvSpPr>
          <p:cNvPr id="2" name="TextBox 1"/>
          <p:cNvSpPr txBox="1"/>
          <p:nvPr/>
        </p:nvSpPr>
        <p:spPr>
          <a:xfrm>
            <a:off x="1600200" y="1868603"/>
            <a:ext cx="1676400" cy="584775"/>
          </a:xfrm>
          <a:prstGeom prst="rect">
            <a:avLst/>
          </a:prstGeom>
          <a:solidFill>
            <a:schemeClr val="accent3">
              <a:lumMod val="40000"/>
              <a:lumOff val="60000"/>
            </a:schemeClr>
          </a:solidFill>
        </p:spPr>
        <p:txBody>
          <a:bodyPr wrap="square" rtlCol="0">
            <a:spAutoFit/>
          </a:bodyPr>
          <a:lstStyle/>
          <a:p>
            <a:pPr algn="ctr"/>
            <a:r>
              <a:rPr lang="en-US" sz="3200" b="1" dirty="0"/>
              <a:t>Alone -</a:t>
            </a:r>
          </a:p>
        </p:txBody>
      </p:sp>
      <p:sp>
        <p:nvSpPr>
          <p:cNvPr id="3" name="TextBox 2"/>
          <p:cNvSpPr txBox="1"/>
          <p:nvPr/>
        </p:nvSpPr>
        <p:spPr>
          <a:xfrm>
            <a:off x="838200" y="5563295"/>
            <a:ext cx="7924800" cy="523220"/>
          </a:xfrm>
          <a:prstGeom prst="rect">
            <a:avLst/>
          </a:prstGeom>
          <a:solidFill>
            <a:schemeClr val="accent3">
              <a:lumMod val="60000"/>
              <a:lumOff val="40000"/>
            </a:schemeClr>
          </a:solidFill>
        </p:spPr>
        <p:txBody>
          <a:bodyPr wrap="square" rtlCol="0">
            <a:spAutoFit/>
          </a:bodyPr>
          <a:lstStyle/>
          <a:p>
            <a:pPr algn="ctr"/>
            <a:r>
              <a:rPr lang="en-US" sz="2800" b="1" dirty="0"/>
              <a:t>The widow walking alone by the country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1" grpId="0" animBg="1"/>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3422</TotalTime>
  <Words>497</Words>
  <Application>Microsoft Office PowerPoint</Application>
  <PresentationFormat>On-screen Show (4:3)</PresentationFormat>
  <Paragraphs>72</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samiul islam</cp:lastModifiedBy>
  <cp:revision>384</cp:revision>
  <dcterms:created xsi:type="dcterms:W3CDTF">2006-08-16T00:00:00Z</dcterms:created>
  <dcterms:modified xsi:type="dcterms:W3CDTF">2019-09-15T13:05:59Z</dcterms:modified>
</cp:coreProperties>
</file>