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8" r:id="rId2"/>
    <p:sldId id="256" r:id="rId3"/>
    <p:sldId id="282" r:id="rId4"/>
    <p:sldId id="290" r:id="rId5"/>
    <p:sldId id="257" r:id="rId6"/>
    <p:sldId id="258" r:id="rId7"/>
    <p:sldId id="283" r:id="rId8"/>
    <p:sldId id="284" r:id="rId9"/>
    <p:sldId id="289" r:id="rId10"/>
    <p:sldId id="285" r:id="rId11"/>
    <p:sldId id="286" r:id="rId12"/>
    <p:sldId id="287" r:id="rId13"/>
    <p:sldId id="288" r:id="rId14"/>
    <p:sldId id="291" r:id="rId15"/>
    <p:sldId id="292" r:id="rId16"/>
    <p:sldId id="293" r:id="rId17"/>
    <p:sldId id="295" r:id="rId18"/>
    <p:sldId id="294" r:id="rId19"/>
    <p:sldId id="29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EDFF"/>
    <a:srgbClr val="66FF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E3A23-8668-4901-BC4E-7597E7493DC8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BCFF0-B625-4B70-8C7F-A35D78CD1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94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BCFF0-B625-4B70-8C7F-A35D78CD1B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34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শিক্</a:t>
            </a:r>
            <a:r>
              <a:rPr lang="as-IN" dirty="0"/>
              <a:t>ষ</a:t>
            </a:r>
            <a:r>
              <a:rPr lang="en-US" dirty="0"/>
              <a:t>ক </a:t>
            </a:r>
            <a:r>
              <a:rPr lang="en-US" dirty="0" err="1"/>
              <a:t>শিক্</a:t>
            </a:r>
            <a:r>
              <a:rPr lang="as-IN" dirty="0"/>
              <a:t>ষ</a:t>
            </a:r>
            <a:r>
              <a:rPr lang="en-US" dirty="0"/>
              <a:t>া</a:t>
            </a:r>
            <a:r>
              <a:rPr lang="as-IN" dirty="0"/>
              <a:t>র</a:t>
            </a:r>
            <a:r>
              <a:rPr lang="en-US" dirty="0"/>
              <a:t>্</a:t>
            </a:r>
            <a:r>
              <a:rPr lang="as-IN" dirty="0"/>
              <a:t>থ</a:t>
            </a:r>
            <a:r>
              <a:rPr lang="en-US" dirty="0"/>
              <a:t>ী</a:t>
            </a:r>
            <a:r>
              <a:rPr lang="as-IN" dirty="0"/>
              <a:t>র</a:t>
            </a:r>
            <a:r>
              <a:rPr lang="en-US" dirty="0"/>
              <a:t> </a:t>
            </a:r>
            <a:r>
              <a:rPr lang="as-IN" dirty="0"/>
              <a:t>ম</a:t>
            </a:r>
            <a:r>
              <a:rPr lang="en-US" dirty="0"/>
              <a:t>ো</a:t>
            </a:r>
            <a:r>
              <a:rPr lang="as-IN" dirty="0"/>
              <a:t>ট</a:t>
            </a:r>
            <a:r>
              <a:rPr lang="en-US" dirty="0"/>
              <a:t> </a:t>
            </a:r>
            <a:r>
              <a:rPr lang="as-IN" dirty="0"/>
              <a:t>উ</a:t>
            </a:r>
            <a:r>
              <a:rPr lang="en-US" dirty="0"/>
              <a:t>প</a:t>
            </a:r>
            <a:r>
              <a:rPr lang="as-IN" dirty="0"/>
              <a:t>স</a:t>
            </a:r>
            <a:r>
              <a:rPr lang="en-US" dirty="0" err="1"/>
              <a:t>্থিতির</a:t>
            </a:r>
            <a:r>
              <a:rPr lang="en-US" dirty="0"/>
              <a:t> </a:t>
            </a:r>
            <a:r>
              <a:rPr lang="en-US" dirty="0" err="1"/>
              <a:t>উপর</a:t>
            </a:r>
            <a:r>
              <a:rPr lang="en-US" dirty="0"/>
              <a:t> </a:t>
            </a:r>
            <a:r>
              <a:rPr lang="as-IN" dirty="0"/>
              <a:t>ভ</a:t>
            </a:r>
            <a:r>
              <a:rPr lang="en-US" dirty="0"/>
              <a:t>ি</a:t>
            </a:r>
            <a:r>
              <a:rPr lang="as-IN" dirty="0"/>
              <a:t>ত</a:t>
            </a:r>
            <a:r>
              <a:rPr lang="en-US" dirty="0"/>
              <a:t>্</a:t>
            </a:r>
            <a:r>
              <a:rPr lang="as-IN" dirty="0"/>
              <a:t>ত</a:t>
            </a:r>
            <a:r>
              <a:rPr lang="en-US" dirty="0"/>
              <a:t>ি </a:t>
            </a:r>
            <a:r>
              <a:rPr lang="as-IN" dirty="0"/>
              <a:t>ক</a:t>
            </a:r>
            <a:r>
              <a:rPr lang="en-US" dirty="0"/>
              <a:t>র</a:t>
            </a:r>
            <a:r>
              <a:rPr lang="as-IN" dirty="0"/>
              <a:t>ে</a:t>
            </a:r>
            <a:r>
              <a:rPr lang="en-US" dirty="0"/>
              <a:t> </a:t>
            </a:r>
            <a:r>
              <a:rPr lang="as-IN" dirty="0"/>
              <a:t>ক</a:t>
            </a:r>
            <a:r>
              <a:rPr lang="en-US" dirty="0"/>
              <a:t>ত</a:t>
            </a:r>
            <a:r>
              <a:rPr lang="as-IN" dirty="0"/>
              <a:t>জ</a:t>
            </a:r>
            <a:r>
              <a:rPr lang="en-US" dirty="0"/>
              <a:t>ন </a:t>
            </a:r>
            <a:r>
              <a:rPr lang="as-IN" dirty="0"/>
              <a:t>ক</a:t>
            </a:r>
            <a:r>
              <a:rPr lang="en-US" dirty="0"/>
              <a:t>র</a:t>
            </a:r>
            <a:r>
              <a:rPr lang="as-IN" dirty="0"/>
              <a:t>ে</a:t>
            </a:r>
            <a:r>
              <a:rPr lang="en-US" dirty="0"/>
              <a:t> </a:t>
            </a:r>
            <a:r>
              <a:rPr lang="as-IN" dirty="0"/>
              <a:t>ক</a:t>
            </a:r>
            <a:r>
              <a:rPr lang="en-US" dirty="0"/>
              <a:t>য়</a:t>
            </a:r>
            <a:r>
              <a:rPr lang="as-IN" dirty="0"/>
              <a:t>ট</a:t>
            </a:r>
            <a:r>
              <a:rPr lang="en-US" dirty="0"/>
              <a:t>ি </a:t>
            </a:r>
            <a:r>
              <a:rPr lang="as-IN" dirty="0"/>
              <a:t>দ</a:t>
            </a:r>
            <a:r>
              <a:rPr lang="en-US" dirty="0"/>
              <a:t>ল </a:t>
            </a:r>
            <a:r>
              <a:rPr lang="as-IN" dirty="0"/>
              <a:t>হ</a:t>
            </a:r>
            <a:r>
              <a:rPr lang="en-US" dirty="0"/>
              <a:t>ব</a:t>
            </a:r>
            <a:r>
              <a:rPr lang="as-IN" dirty="0"/>
              <a:t>ে</a:t>
            </a:r>
            <a:r>
              <a:rPr lang="en-US" dirty="0"/>
              <a:t> </a:t>
            </a:r>
            <a:r>
              <a:rPr lang="as-IN" dirty="0"/>
              <a:t>ত</a:t>
            </a:r>
            <a:r>
              <a:rPr lang="en-US" dirty="0"/>
              <a:t>া </a:t>
            </a:r>
            <a:r>
              <a:rPr lang="as-IN" dirty="0"/>
              <a:t>ব</a:t>
            </a:r>
            <a:r>
              <a:rPr lang="en-US" dirty="0"/>
              <a:t>ল</a:t>
            </a:r>
            <a:r>
              <a:rPr lang="as-IN" dirty="0"/>
              <a:t>ে</a:t>
            </a:r>
            <a:r>
              <a:rPr lang="en-US" dirty="0"/>
              <a:t> </a:t>
            </a:r>
            <a:r>
              <a:rPr lang="as-IN" dirty="0"/>
              <a:t>দ</a:t>
            </a:r>
            <a:r>
              <a:rPr lang="en-US" dirty="0"/>
              <a:t>ি</a:t>
            </a:r>
            <a:r>
              <a:rPr lang="as-IN" dirty="0"/>
              <a:t>ব</a:t>
            </a:r>
            <a:r>
              <a:rPr lang="en-US" dirty="0"/>
              <a:t>ে</a:t>
            </a:r>
            <a:r>
              <a:rPr lang="as-IN" dirty="0"/>
              <a:t>ন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BCFF0-B625-4B70-8C7F-A35D78CD1B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07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শিক্</a:t>
            </a:r>
            <a:r>
              <a:rPr lang="as-IN" dirty="0"/>
              <a:t>ষ</a:t>
            </a:r>
            <a:r>
              <a:rPr lang="en-US" dirty="0"/>
              <a:t>ক </a:t>
            </a:r>
            <a:r>
              <a:rPr lang="en-US" dirty="0" err="1"/>
              <a:t>খেয়াল</a:t>
            </a:r>
            <a:r>
              <a:rPr lang="en-US" dirty="0"/>
              <a:t> </a:t>
            </a:r>
            <a:r>
              <a:rPr lang="en-US" dirty="0" err="1"/>
              <a:t>রা</a:t>
            </a:r>
            <a:r>
              <a:rPr lang="as-IN" dirty="0"/>
              <a:t>খ</a:t>
            </a:r>
            <a:r>
              <a:rPr lang="en-US" dirty="0"/>
              <a:t>ব</a:t>
            </a:r>
            <a:r>
              <a:rPr lang="as-IN" dirty="0"/>
              <a:t>ে</a:t>
            </a:r>
            <a:r>
              <a:rPr lang="en-US" dirty="0"/>
              <a:t>ন </a:t>
            </a:r>
            <a:r>
              <a:rPr lang="as-IN" dirty="0"/>
              <a:t>য</a:t>
            </a:r>
            <a:r>
              <a:rPr lang="en-US" dirty="0"/>
              <a:t>ে </a:t>
            </a:r>
            <a:r>
              <a:rPr lang="as-IN" dirty="0"/>
              <a:t>ত</a:t>
            </a:r>
            <a:r>
              <a:rPr lang="en-US" dirty="0"/>
              <a:t>া</a:t>
            </a:r>
            <a:r>
              <a:rPr lang="as-IN" dirty="0"/>
              <a:t>র</a:t>
            </a:r>
            <a:r>
              <a:rPr lang="en-US" dirty="0"/>
              <a:t>া </a:t>
            </a:r>
            <a:r>
              <a:rPr lang="as-IN" dirty="0"/>
              <a:t>ম</a:t>
            </a:r>
            <a:r>
              <a:rPr lang="en-US" dirty="0"/>
              <a:t>ন</a:t>
            </a:r>
            <a:r>
              <a:rPr lang="as-IN" dirty="0"/>
              <a:t>ো</a:t>
            </a:r>
            <a:r>
              <a:rPr lang="en-US" dirty="0"/>
              <a:t>য</a:t>
            </a:r>
            <a:r>
              <a:rPr lang="as-IN" dirty="0"/>
              <a:t>ো</a:t>
            </a:r>
            <a:r>
              <a:rPr lang="en-US" dirty="0"/>
              <a:t>গ </a:t>
            </a:r>
            <a:r>
              <a:rPr lang="en-US" dirty="0" err="1"/>
              <a:t>সহকারে</a:t>
            </a:r>
            <a:r>
              <a:rPr lang="en-US" dirty="0"/>
              <a:t> </a:t>
            </a:r>
            <a:r>
              <a:rPr lang="as-IN" dirty="0"/>
              <a:t>প</a:t>
            </a:r>
            <a:r>
              <a:rPr lang="en-US" dirty="0" err="1"/>
              <a:t>ড়ছে</a:t>
            </a:r>
            <a:r>
              <a:rPr lang="en-US" dirty="0"/>
              <a:t> ক</a:t>
            </a:r>
            <a:r>
              <a:rPr lang="as-IN" dirty="0"/>
              <a:t>ী</a:t>
            </a:r>
            <a:r>
              <a:rPr lang="en-US" dirty="0"/>
              <a:t> </a:t>
            </a:r>
            <a:r>
              <a:rPr lang="as-IN" dirty="0"/>
              <a:t>ন</a:t>
            </a:r>
            <a:r>
              <a:rPr lang="en-US" dirty="0"/>
              <a:t>া।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BCFF0-B625-4B70-8C7F-A35D78CD1B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42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</a:t>
            </a:r>
            <a:r>
              <a:rPr lang="en-US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 কর</a:t>
            </a:r>
            <a:r>
              <a:rPr lang="en-US" sz="1200" b="0" dirty="0" err="1">
                <a:latin typeface="NikoshBAN" panose="02000000000000000000" pitchFamily="2" charset="0"/>
                <a:cs typeface="NikoshBAN" panose="02000000000000000000" pitchFamily="2" charset="0"/>
              </a:rPr>
              <a:t>ার</a:t>
            </a:r>
            <a:r>
              <a:rPr lang="en-US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as-IN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1200" b="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1200" b="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>
                <a:latin typeface="NikoshBAN" panose="02000000000000000000" pitchFamily="2" charset="0"/>
                <a:cs typeface="NikoshBAN" panose="02000000000000000000" pitchFamily="2" charset="0"/>
              </a:rPr>
              <a:t>স্</a:t>
            </a:r>
            <a:r>
              <a:rPr lang="as-IN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1200" b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বাক্যটি</a:t>
            </a:r>
            <a:r>
              <a:rPr lang="en-US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1200" b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200" b="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্ষার</a:t>
            </a:r>
            <a:r>
              <a:rPr lang="as-IN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200" b="0" dirty="0" err="1">
                <a:latin typeface="NikoshBAN" panose="02000000000000000000" pitchFamily="2" charset="0"/>
                <a:cs typeface="NikoshBAN" panose="02000000000000000000" pitchFamily="2" charset="0"/>
              </a:rPr>
              <a:t>থীদের</a:t>
            </a:r>
            <a:r>
              <a:rPr lang="en-US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as-IN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200" b="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r>
              <a:rPr lang="en-US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as-IN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200" b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BCFF0-B625-4B70-8C7F-A35D78CD1B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43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5B55C-01CF-4102-9D7A-F2A71CA64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E19FDF-7663-4991-AEE8-E2CE7273C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1E79D-CB47-4093-B2C0-544D636C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C419EF-A2CD-4650-BBF3-9FB72C8BC797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E4685-4448-4F5E-BB4F-9BCBBF6AA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AABB6-D21B-4D4A-B302-7ED89998D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87C126-A220-4E40-9924-17D8021A2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12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9909C-A81E-4F57-B778-B4CF9A3FF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0804E9-A63C-47AE-B754-14FD15276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2DED2-D828-4517-9FCB-BD8344A4BA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C419EF-A2CD-4650-BBF3-9FB72C8BC797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AC3C4-CAFB-464A-96D7-D7F3691E6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79574-3E1C-4076-ADA2-2A880BE52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87C126-A220-4E40-9924-17D8021A2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25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BDE05B-B017-4002-B3AF-938F1D9FEC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9DBCFD-138D-4190-B8F3-4C5032B92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3B870-3371-4278-AD37-0491EF30B8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C419EF-A2CD-4650-BBF3-9FB72C8BC797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C6B85-CD54-4FF8-9E92-AC95A61AE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006CF-9808-462D-9AAE-57EAF9C63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87C126-A220-4E40-9924-17D8021A2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17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FA4DE-4482-4661-B990-E5B53EF39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86A95-3D3E-4245-9516-98EC78FCF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0C591-C9E1-4CFD-99D4-8B222D6A5B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C419EF-A2CD-4650-BBF3-9FB72C8BC797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FD39C-283D-46F9-B60F-62A9F3162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6DD45-4C56-4295-A5EF-2554E6E17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87C126-A220-4E40-9924-17D8021A2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55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F4D94-C97E-4F9E-91D1-17777E848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73365-33A6-4EF4-B80D-7AFEA5A50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68A12-92B3-4216-B9AC-6CB242DE19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C419EF-A2CD-4650-BBF3-9FB72C8BC797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7CFC5-626D-4129-8E8C-FC9343E1E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199A5-2E28-459D-B532-C88403760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87C126-A220-4E40-9924-17D8021A2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03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AF2B0-D86D-4117-B6D6-2585B3B91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83EAB-0A7C-407B-9C49-5BA1CB1303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6543BD-43D1-4F79-9C01-EC70451B9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2BD4A-6AFF-4670-A657-99DDA73012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C419EF-A2CD-4650-BBF3-9FB72C8BC797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517B14-4B0C-4C54-8A40-3CCA0986B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5631B4-D18B-4FC4-83B8-2B6442A46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87C126-A220-4E40-9924-17D8021A2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65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D8BA6-E4CD-4228-ACD5-4D1BF078A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37C16-4A96-42F2-BFCA-ECC912C1E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40F4FA-83F3-4B07-BA91-5F10528D2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A370B1-0EB8-4B30-8CDD-8DCDA4160B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623042-80C7-434A-9737-0076030CB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F50DFB-A704-4522-AC8A-5756CF7477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C419EF-A2CD-4650-BBF3-9FB72C8BC797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24EA84-9094-4466-8B7D-BFF5F4982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BAE69F-4782-4DEE-B75C-BFDACF5E7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87C126-A220-4E40-9924-17D8021A2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4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12E28-6C0C-4FA9-94ED-63D7F58C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0E8DF5-EDBE-4C60-BA7B-D634A201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C419EF-A2CD-4650-BBF3-9FB72C8BC797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B0C49C-EB5A-48DD-BB8A-199B7F656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C21998-B19E-403B-A7AD-E37C324D3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87C126-A220-4E40-9924-17D8021A2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7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37000">
              <a:schemeClr val="bg1"/>
            </a:gs>
            <a:gs pos="84000">
              <a:schemeClr val="bg1"/>
            </a:gs>
            <a:gs pos="0">
              <a:schemeClr val="accent5">
                <a:lumMod val="40000"/>
                <a:lumOff val="60000"/>
              </a:schemeClr>
            </a:gs>
            <a:gs pos="95000">
              <a:srgbClr val="B9ED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10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EC4F8-48A3-4785-BE87-B001FE761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D356C-BD0B-4011-93EC-256FA63CF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750415-34A8-48D9-A0F5-49FF28607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846BE-B70F-4D2C-A903-10E4036FDA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C419EF-A2CD-4650-BBF3-9FB72C8BC797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D98AF-19D2-4892-B91D-034F5B37E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EDC00-A033-48C6-BED7-2431580B6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87C126-A220-4E40-9924-17D8021A2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92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4CC2A-ADC4-4E67-86A3-D4746E4C7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1CB4E-F86F-41B3-98A7-66938DA9CC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A4F5D2-2F81-405D-9392-2C7AC3DA1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E1F3DF-B5D2-4852-88E0-7C17AE4504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C419EF-A2CD-4650-BBF3-9FB72C8BC797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17128-1CD2-4DCF-81F3-BB976773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A105-0256-4ECF-A8A4-40D8DACA3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87C126-A220-4E40-9924-17D8021A2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4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bg1"/>
            </a:gs>
            <a:gs pos="99000">
              <a:schemeClr val="bg1">
                <a:lumMod val="95000"/>
              </a:schemeClr>
            </a:gs>
            <a:gs pos="0">
              <a:schemeClr val="accent5">
                <a:lumMod val="40000"/>
                <a:lumOff val="60000"/>
              </a:schemeClr>
            </a:gs>
            <a:gs pos="96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61B2AA6-7FBA-4159-970D-D7589209842E}"/>
              </a:ext>
            </a:extLst>
          </p:cNvPr>
          <p:cNvGrpSpPr/>
          <p:nvPr userDrawn="1"/>
        </p:nvGrpSpPr>
        <p:grpSpPr>
          <a:xfrm>
            <a:off x="8012193" y="-1282019"/>
            <a:ext cx="4179807" cy="3044257"/>
            <a:chOff x="8012193" y="-1282019"/>
            <a:chExt cx="4179807" cy="304425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797E35C-96C6-449C-9E6A-1F69E9AE03A0}"/>
                </a:ext>
              </a:extLst>
            </p:cNvPr>
            <p:cNvSpPr/>
            <p:nvPr userDrawn="1"/>
          </p:nvSpPr>
          <p:spPr>
            <a:xfrm rot="19679371">
              <a:off x="8012193" y="-1282019"/>
              <a:ext cx="3952108" cy="3044257"/>
            </a:xfrm>
            <a:custGeom>
              <a:avLst/>
              <a:gdLst>
                <a:gd name="connsiteX0" fmla="*/ 3952108 w 3952108"/>
                <a:gd name="connsiteY0" fmla="*/ 2469830 h 3044257"/>
                <a:gd name="connsiteX1" fmla="*/ 3943937 w 3952108"/>
                <a:gd name="connsiteY1" fmla="*/ 2519476 h 3044257"/>
                <a:gd name="connsiteX2" fmla="*/ 3615884 w 3952108"/>
                <a:gd name="connsiteY2" fmla="*/ 3044257 h 3044257"/>
                <a:gd name="connsiteX3" fmla="*/ 3613404 w 3952108"/>
                <a:gd name="connsiteY3" fmla="*/ 3041083 h 3044257"/>
                <a:gd name="connsiteX4" fmla="*/ 3484534 w 3952108"/>
                <a:gd name="connsiteY4" fmla="*/ 2930173 h 3044257"/>
                <a:gd name="connsiteX5" fmla="*/ 1699751 w 3952108"/>
                <a:gd name="connsiteY5" fmla="*/ 1851761 h 3044257"/>
                <a:gd name="connsiteX6" fmla="*/ 422908 w 3952108"/>
                <a:gd name="connsiteY6" fmla="*/ 832173 h 3044257"/>
                <a:gd name="connsiteX7" fmla="*/ 36956 w 3952108"/>
                <a:gd name="connsiteY7" fmla="*/ 93274 h 3044257"/>
                <a:gd name="connsiteX8" fmla="*/ 0 w 3952108"/>
                <a:gd name="connsiteY8" fmla="*/ 0 h 3044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52108" h="3044257">
                  <a:moveTo>
                    <a:pt x="3952108" y="2469830"/>
                  </a:moveTo>
                  <a:lnTo>
                    <a:pt x="3943937" y="2519476"/>
                  </a:lnTo>
                  <a:lnTo>
                    <a:pt x="3615884" y="3044257"/>
                  </a:lnTo>
                  <a:lnTo>
                    <a:pt x="3613404" y="3041083"/>
                  </a:lnTo>
                  <a:cubicBezTo>
                    <a:pt x="3577753" y="3000520"/>
                    <a:pt x="3535321" y="2962342"/>
                    <a:pt x="3484534" y="2930173"/>
                  </a:cubicBezTo>
                  <a:cubicBezTo>
                    <a:pt x="3123383" y="2701420"/>
                    <a:pt x="2210022" y="2201427"/>
                    <a:pt x="1699751" y="1851761"/>
                  </a:cubicBezTo>
                  <a:cubicBezTo>
                    <a:pt x="1189479" y="1502095"/>
                    <a:pt x="693966" y="1299484"/>
                    <a:pt x="422908" y="832173"/>
                  </a:cubicBezTo>
                  <a:cubicBezTo>
                    <a:pt x="321262" y="656932"/>
                    <a:pt x="163368" y="378751"/>
                    <a:pt x="36956" y="93274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6">
                    <a:lumMod val="60000"/>
                    <a:lumOff val="40000"/>
                  </a:schemeClr>
                </a:gs>
                <a:gs pos="1000">
                  <a:schemeClr val="bg1"/>
                </a:gs>
                <a:gs pos="69000">
                  <a:schemeClr val="bg1"/>
                </a:gs>
                <a:gs pos="54000">
                  <a:schemeClr val="accent5">
                    <a:lumMod val="20000"/>
                    <a:lumOff val="80000"/>
                  </a:schemeClr>
                </a:gs>
              </a:gsLst>
              <a:lin ang="21594000" scaled="0"/>
            </a:gradFill>
            <a:ln>
              <a:solidFill>
                <a:schemeClr val="accent3">
                  <a:lumMod val="40000"/>
                  <a:lumOff val="6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298450" h="6350"/>
              <a:bevelB w="5715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A394594-7A01-462C-BF69-B02B08D2E3C9}"/>
                </a:ext>
              </a:extLst>
            </p:cNvPr>
            <p:cNvSpPr/>
            <p:nvPr userDrawn="1"/>
          </p:nvSpPr>
          <p:spPr>
            <a:xfrm>
              <a:off x="11090366" y="643879"/>
              <a:ext cx="1101634" cy="479527"/>
            </a:xfrm>
            <a:custGeom>
              <a:avLst/>
              <a:gdLst>
                <a:gd name="connsiteX0" fmla="*/ 536599 w 745772"/>
                <a:gd name="connsiteY0" fmla="*/ 49 h 586981"/>
                <a:gd name="connsiteX1" fmla="*/ 600892 w 745772"/>
                <a:gd name="connsiteY1" fmla="*/ 967 h 586981"/>
                <a:gd name="connsiteX2" fmla="*/ 730398 w 745772"/>
                <a:gd name="connsiteY2" fmla="*/ 7703 h 586981"/>
                <a:gd name="connsiteX3" fmla="*/ 745772 w 745772"/>
                <a:gd name="connsiteY3" fmla="*/ 11273 h 586981"/>
                <a:gd name="connsiteX4" fmla="*/ 745772 w 745772"/>
                <a:gd name="connsiteY4" fmla="*/ 586981 h 586981"/>
                <a:gd name="connsiteX5" fmla="*/ 732643 w 745772"/>
                <a:gd name="connsiteY5" fmla="*/ 573691 h 586981"/>
                <a:gd name="connsiteX6" fmla="*/ 548640 w 745772"/>
                <a:gd name="connsiteY6" fmla="*/ 327538 h 586981"/>
                <a:gd name="connsiteX7" fmla="*/ 287383 w 745772"/>
                <a:gd name="connsiteY7" fmla="*/ 131595 h 586981"/>
                <a:gd name="connsiteX8" fmla="*/ 0 w 745772"/>
                <a:gd name="connsiteY8" fmla="*/ 14030 h 586981"/>
                <a:gd name="connsiteX9" fmla="*/ 195943 w 745772"/>
                <a:gd name="connsiteY9" fmla="*/ 967 h 586981"/>
                <a:gd name="connsiteX10" fmla="*/ 365760 w 745772"/>
                <a:gd name="connsiteY10" fmla="*/ 967 h 586981"/>
                <a:gd name="connsiteX11" fmla="*/ 536599 w 745772"/>
                <a:gd name="connsiteY11" fmla="*/ 49 h 58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5772" h="586981">
                  <a:moveTo>
                    <a:pt x="536599" y="49"/>
                  </a:moveTo>
                  <a:cubicBezTo>
                    <a:pt x="561704" y="151"/>
                    <a:pt x="584564" y="423"/>
                    <a:pt x="600892" y="967"/>
                  </a:cubicBezTo>
                  <a:cubicBezTo>
                    <a:pt x="649878" y="2600"/>
                    <a:pt x="697639" y="3008"/>
                    <a:pt x="730398" y="7703"/>
                  </a:cubicBezTo>
                  <a:lnTo>
                    <a:pt x="745772" y="11273"/>
                  </a:lnTo>
                  <a:lnTo>
                    <a:pt x="745772" y="586981"/>
                  </a:lnTo>
                  <a:lnTo>
                    <a:pt x="732643" y="573691"/>
                  </a:lnTo>
                  <a:cubicBezTo>
                    <a:pt x="684168" y="516133"/>
                    <a:pt x="609056" y="386321"/>
                    <a:pt x="548640" y="327538"/>
                  </a:cubicBezTo>
                  <a:cubicBezTo>
                    <a:pt x="468086" y="249161"/>
                    <a:pt x="378823" y="183846"/>
                    <a:pt x="287383" y="131595"/>
                  </a:cubicBezTo>
                  <a:cubicBezTo>
                    <a:pt x="195943" y="79344"/>
                    <a:pt x="97971" y="46687"/>
                    <a:pt x="0" y="14030"/>
                  </a:cubicBezTo>
                  <a:lnTo>
                    <a:pt x="195943" y="967"/>
                  </a:lnTo>
                  <a:lnTo>
                    <a:pt x="365760" y="967"/>
                  </a:lnTo>
                  <a:cubicBezTo>
                    <a:pt x="365760" y="967"/>
                    <a:pt x="461283" y="-258"/>
                    <a:pt x="536599" y="49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F792103-E430-479B-8556-65871C06AE4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741" y="6071248"/>
            <a:ext cx="836198" cy="836198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D4492A-B4A9-46D3-AC05-5154D285D854}"/>
              </a:ext>
            </a:extLst>
          </p:cNvPr>
          <p:cNvSpPr txBox="1"/>
          <p:nvPr userDrawn="1"/>
        </p:nvSpPr>
        <p:spPr>
          <a:xfrm>
            <a:off x="9559817" y="38281"/>
            <a:ext cx="25037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Jakir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 Hossain</a:t>
            </a:r>
          </a:p>
          <a:p>
            <a:pPr algn="ctr"/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Bhadera</a:t>
            </a:r>
            <a:r>
              <a:rPr lang="en-US" sz="1400" baseline="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govt.primary</a:t>
            </a:r>
            <a:r>
              <a:rPr lang="en-US" sz="1400" baseline="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400" baseline="0" dirty="0" err="1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school.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Kishoreganj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9">
            <a:extLst>
              <a:ext uri="{FF2B5EF4-FFF2-40B4-BE49-F238E27FC236}">
                <a16:creationId xmlns:a16="http://schemas.microsoft.com/office/drawing/2014/main" id="{2AF73750-F5F4-4C70-98A1-ADE97317522C}"/>
              </a:ext>
            </a:extLst>
          </p:cNvPr>
          <p:cNvGrpSpPr/>
          <p:nvPr userDrawn="1"/>
        </p:nvGrpSpPr>
        <p:grpSpPr>
          <a:xfrm>
            <a:off x="364061" y="379701"/>
            <a:ext cx="664655" cy="664654"/>
            <a:chOff x="304800" y="673100"/>
            <a:chExt cx="4000500" cy="4000500"/>
          </a:xfrm>
          <a:solidFill>
            <a:srgbClr val="0070C0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同心圆 10">
              <a:extLst>
                <a:ext uri="{FF2B5EF4-FFF2-40B4-BE49-F238E27FC236}">
                  <a16:creationId xmlns:a16="http://schemas.microsoft.com/office/drawing/2014/main" id="{BAD3F038-215E-435D-BD43-DC3AB83D41AB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9" name="椭圆 11">
              <a:extLst>
                <a:ext uri="{FF2B5EF4-FFF2-40B4-BE49-F238E27FC236}">
                  <a16:creationId xmlns:a16="http://schemas.microsoft.com/office/drawing/2014/main" id="{247CC04E-CF1F-471E-BC04-AAD4AC5306BC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10" name="Half Frame 9">
            <a:extLst>
              <a:ext uri="{FF2B5EF4-FFF2-40B4-BE49-F238E27FC236}">
                <a16:creationId xmlns:a16="http://schemas.microsoft.com/office/drawing/2014/main" id="{1084D0A9-0E44-43D4-9137-8DE6C99E99B7}"/>
              </a:ext>
            </a:extLst>
          </p:cNvPr>
          <p:cNvSpPr/>
          <p:nvPr userDrawn="1"/>
        </p:nvSpPr>
        <p:spPr>
          <a:xfrm>
            <a:off x="29651" y="-1"/>
            <a:ext cx="3683227" cy="5786847"/>
          </a:xfrm>
          <a:prstGeom prst="halfFrame">
            <a:avLst>
              <a:gd name="adj1" fmla="val 11854"/>
              <a:gd name="adj2" fmla="val 1137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>
            <a:extLst>
              <a:ext uri="{FF2B5EF4-FFF2-40B4-BE49-F238E27FC236}">
                <a16:creationId xmlns:a16="http://schemas.microsoft.com/office/drawing/2014/main" id="{DD33C79E-4134-4D58-B5CB-38D148784421}"/>
              </a:ext>
            </a:extLst>
          </p:cNvPr>
          <p:cNvSpPr/>
          <p:nvPr userDrawn="1"/>
        </p:nvSpPr>
        <p:spPr>
          <a:xfrm>
            <a:off x="29651" y="0"/>
            <a:ext cx="2999874" cy="4973053"/>
          </a:xfrm>
          <a:prstGeom prst="halfFrame">
            <a:avLst>
              <a:gd name="adj1" fmla="val 3581"/>
              <a:gd name="adj2" fmla="val 4407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5984D355-4F3A-48A9-9457-2A65D43960F4}"/>
              </a:ext>
            </a:extLst>
          </p:cNvPr>
          <p:cNvSpPr/>
          <p:nvPr userDrawn="1"/>
        </p:nvSpPr>
        <p:spPr>
          <a:xfrm flipH="1" flipV="1">
            <a:off x="1205053" y="1567543"/>
            <a:ext cx="10986946" cy="5290456"/>
          </a:xfrm>
          <a:prstGeom prst="halfFrame">
            <a:avLst>
              <a:gd name="adj1" fmla="val 9455"/>
              <a:gd name="adj2" fmla="val 825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>
            <a:extLst>
              <a:ext uri="{FF2B5EF4-FFF2-40B4-BE49-F238E27FC236}">
                <a16:creationId xmlns:a16="http://schemas.microsoft.com/office/drawing/2014/main" id="{24DCB459-5646-4D82-A20D-709763661232}"/>
              </a:ext>
            </a:extLst>
          </p:cNvPr>
          <p:cNvSpPr/>
          <p:nvPr userDrawn="1"/>
        </p:nvSpPr>
        <p:spPr>
          <a:xfrm flipH="1" flipV="1">
            <a:off x="2065907" y="2149008"/>
            <a:ext cx="10122568" cy="4708357"/>
          </a:xfrm>
          <a:prstGeom prst="halfFrame">
            <a:avLst>
              <a:gd name="adj1" fmla="val 3074"/>
              <a:gd name="adj2" fmla="val 2704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71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5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5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5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hyperlink" Target="http://youtu.be/BAs3fSLJIt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audio" Target="../media/audio1.wav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F41656-AD04-4BEA-9FB0-1C37DBF3B302}"/>
              </a:ext>
            </a:extLst>
          </p:cNvPr>
          <p:cNvSpPr txBox="1"/>
          <p:nvPr/>
        </p:nvSpPr>
        <p:spPr>
          <a:xfrm>
            <a:off x="2654968" y="828377"/>
            <a:ext cx="7363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F6E697-97B9-48D6-BDBF-C12B1C056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188" y="4696620"/>
            <a:ext cx="4118812" cy="20530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D3F4A8-E1F1-4A03-8517-9815BBA897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0" b="95400" l="1085" r="97397">
                        <a14:foregroundMark x1="29718" y1="4600" x2="18693" y2="4455"/>
                        <a14:foregroundMark x1="13353" y1="6124" x2="6725" y2="15800"/>
                        <a14:foregroundMark x1="6725" y1="15800" x2="6725" y2="19200"/>
                        <a14:foregroundMark x1="32538" y1="4400" x2="19851" y2="3024"/>
                        <a14:foregroundMark x1="3037" y1="16200" x2="1660" y2="22549"/>
                        <a14:foregroundMark x1="27332" y1="95400" x2="28633" y2="87600"/>
                        <a14:foregroundMark x1="46421" y1="90800" x2="42733" y2="80800"/>
                        <a14:foregroundMark x1="93275" y1="89400" x2="93275" y2="82400"/>
                        <a14:foregroundMark x1="95445" y1="88000" x2="93709" y2="81600"/>
                        <a14:foregroundMark x1="92191" y1="55000" x2="89805" y2="46800"/>
                        <a14:foregroundMark x1="97397" y1="34600" x2="95445" y2="30400"/>
                        <a14:foregroundMark x1="73536" y1="67000" x2="90672" y2="66200"/>
                        <a14:foregroundMark x1="90672" y1="66200" x2="90889" y2="66200"/>
                        <a14:backgroundMark x1="14100" y1="3600" x2="16052" y2="2000"/>
                        <a14:backgroundMark x1="12798" y1="3200" x2="20824" y2="1400"/>
                        <a14:backgroundMark x1="217" y1="24400" x2="217" y2="25200"/>
                        <a14:backgroundMark x1="1518" y1="22600" x2="3037" y2="2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92"/>
          <a:stretch/>
        </p:blipFill>
        <p:spPr>
          <a:xfrm>
            <a:off x="4030580" y="2322096"/>
            <a:ext cx="3475266" cy="36602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DCEAD98-D881-40DA-B48A-01C73679AD65}"/>
              </a:ext>
            </a:extLst>
          </p:cNvPr>
          <p:cNvSpPr/>
          <p:nvPr/>
        </p:nvSpPr>
        <p:spPr>
          <a:xfrm>
            <a:off x="455752" y="470713"/>
            <a:ext cx="492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28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০১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646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A8EDB8BB-CFD6-47CB-AA09-131B6DB22F46}"/>
              </a:ext>
            </a:extLst>
          </p:cNvPr>
          <p:cNvSpPr txBox="1"/>
          <p:nvPr/>
        </p:nvSpPr>
        <p:spPr>
          <a:xfrm>
            <a:off x="2736413" y="3944678"/>
            <a:ext cx="5974451" cy="5847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 দুষণের ৫টি কার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খাতায় লিখ?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42D3A2E-FB34-4E47-B21F-B2A03F3ECBA5}"/>
              </a:ext>
            </a:extLst>
          </p:cNvPr>
          <p:cNvSpPr/>
          <p:nvPr/>
        </p:nvSpPr>
        <p:spPr>
          <a:xfrm rot="10800000">
            <a:off x="582169" y="1679554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2EA5B35-E97F-41CF-893A-5BBD97672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95" b="92183" l="10000" r="90000">
                        <a14:foregroundMark x1="40500" y1="9164" x2="61000" y2="9164"/>
                        <a14:foregroundMark x1="59000" y1="27493" x2="59750" y2="37736"/>
                        <a14:foregroundMark x1="61000" y1="29111" x2="61750" y2="39353"/>
                        <a14:foregroundMark x1="48750" y1="29650" x2="49500" y2="34232"/>
                        <a14:foregroundMark x1="33000" y1="81941" x2="50750" y2="88679"/>
                        <a14:foregroundMark x1="24250" y1="78976" x2="48000" y2="77628"/>
                        <a14:foregroundMark x1="48000" y1="77628" x2="48000" y2="77628"/>
                        <a14:foregroundMark x1="41250" y1="81941" x2="44000" y2="81941"/>
                        <a14:foregroundMark x1="48750" y1="75472" x2="68500" y2="81941"/>
                        <a14:foregroundMark x1="49500" y1="73046" x2="55000" y2="75472"/>
                        <a14:foregroundMark x1="12000" y1="90027" x2="31000" y2="90836"/>
                        <a14:foregroundMark x1="78000" y1="92183" x2="59750" y2="90836"/>
                        <a14:foregroundMark x1="28250" y1="84097" x2="27000" y2="81132"/>
                        <a14:foregroundMark x1="64500" y1="52561" x2="58250" y2="54717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429" y="1878722"/>
            <a:ext cx="2062003" cy="191250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45BEBDBB-F6C5-4F4C-A176-40B2647C1D6D}"/>
              </a:ext>
            </a:extLst>
          </p:cNvPr>
          <p:cNvSpPr/>
          <p:nvPr/>
        </p:nvSpPr>
        <p:spPr>
          <a:xfrm>
            <a:off x="2065239" y="1017388"/>
            <a:ext cx="22379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375913-3D6D-4A84-B6FD-81BD3515A670}"/>
              </a:ext>
            </a:extLst>
          </p:cNvPr>
          <p:cNvSpPr/>
          <p:nvPr/>
        </p:nvSpPr>
        <p:spPr>
          <a:xfrm>
            <a:off x="455752" y="470713"/>
            <a:ext cx="492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28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১০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sp>
        <p:nvSpPr>
          <p:cNvPr id="8" name="Action Button: Blank 7">
            <a:hlinkClick r:id="rId4" action="ppaction://hlinksldjump" highlightClick="1">
              <a:snd r:embed="rId5" name="click.wav"/>
            </a:hlinkClick>
            <a:extLst>
              <a:ext uri="{FF2B5EF4-FFF2-40B4-BE49-F238E27FC236}">
                <a16:creationId xmlns:a16="http://schemas.microsoft.com/office/drawing/2014/main" id="{A27F83C6-1B10-443D-A588-B04F03221A42}"/>
              </a:ext>
            </a:extLst>
          </p:cNvPr>
          <p:cNvSpPr/>
          <p:nvPr/>
        </p:nvSpPr>
        <p:spPr>
          <a:xfrm>
            <a:off x="11179652" y="6355229"/>
            <a:ext cx="807717" cy="336415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D95E51-FEB4-403A-854A-92131AA954DA}"/>
              </a:ext>
            </a:extLst>
          </p:cNvPr>
          <p:cNvSpPr/>
          <p:nvPr/>
        </p:nvSpPr>
        <p:spPr>
          <a:xfrm>
            <a:off x="8389285" y="6399126"/>
            <a:ext cx="2570205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দেখতে শিখনফল বক্সে ক্লিক করুন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5EA68CC-DFB3-4A86-B9B9-53911E64FF5C}"/>
              </a:ext>
            </a:extLst>
          </p:cNvPr>
          <p:cNvSpPr/>
          <p:nvPr/>
        </p:nvSpPr>
        <p:spPr>
          <a:xfrm>
            <a:off x="10895446" y="6418674"/>
            <a:ext cx="234778" cy="23424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7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39E587-4CA9-4BA5-904F-13A1D1968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84" y="1072007"/>
            <a:ext cx="5737075" cy="34637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2E60F7-A3DB-4F44-A345-C90D774C14A0}"/>
              </a:ext>
            </a:extLst>
          </p:cNvPr>
          <p:cNvSpPr/>
          <p:nvPr/>
        </p:nvSpPr>
        <p:spPr>
          <a:xfrm>
            <a:off x="3613696" y="364121"/>
            <a:ext cx="43075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ছবিটিতে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</a:t>
            </a:r>
            <a:r>
              <a:rPr lang="bn-BD" sz="4000" dirty="0">
                <a:latin typeface="NikoshBAN" panose="02000000000000000000" pitchFamily="2" charset="0"/>
                <a:cs typeface="NikoshBAN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1CBFAF-B699-4604-983D-4D02120B3232}"/>
              </a:ext>
            </a:extLst>
          </p:cNvPr>
          <p:cNvSpPr/>
          <p:nvPr/>
        </p:nvSpPr>
        <p:spPr>
          <a:xfrm>
            <a:off x="9378456" y="2511498"/>
            <a:ext cx="1949572" cy="5847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এসিডযুক্ত বৃষ্টি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26837A-0623-47E4-A9CC-D33B2912BB3D}"/>
              </a:ext>
            </a:extLst>
          </p:cNvPr>
          <p:cNvSpPr/>
          <p:nvPr/>
        </p:nvSpPr>
        <p:spPr>
          <a:xfrm>
            <a:off x="1001008" y="4625706"/>
            <a:ext cx="107441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কয়লা, পেট্রোলিয়াম, প্রাকৃতিক গ্যাস পোড়ালে এতে মিশে থাকা সালফার পুড়ে বায়ুতে সালফারডাই অক্সাইড উৎপন্ন হয় যা বৃষ্টির পানিতে মিশে বৃষ্টির পানিকে এসিডযুক্ত করে যা জীবের জন্য ক্ষতিকর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14D2DEA0-E720-4942-8BAD-2364AE257CBC}"/>
              </a:ext>
            </a:extLst>
          </p:cNvPr>
          <p:cNvSpPr/>
          <p:nvPr/>
        </p:nvSpPr>
        <p:spPr>
          <a:xfrm rot="16200000">
            <a:off x="8428647" y="2543766"/>
            <a:ext cx="1211132" cy="542807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6DC421-9556-4F50-BB1A-DDD36F0196CF}"/>
              </a:ext>
            </a:extLst>
          </p:cNvPr>
          <p:cNvSpPr/>
          <p:nvPr/>
        </p:nvSpPr>
        <p:spPr>
          <a:xfrm>
            <a:off x="455752" y="470713"/>
            <a:ext cx="470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28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১১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sp>
        <p:nvSpPr>
          <p:cNvPr id="12" name="Action Button: Blank 11">
            <a:hlinkClick r:id="rId3" action="ppaction://hlinksldjump" highlightClick="1">
              <a:snd r:embed="rId4" name="click.wav"/>
            </a:hlinkClick>
            <a:extLst>
              <a:ext uri="{FF2B5EF4-FFF2-40B4-BE49-F238E27FC236}">
                <a16:creationId xmlns:a16="http://schemas.microsoft.com/office/drawing/2014/main" id="{F2A17B26-0B84-408A-B717-B489FEF7A593}"/>
              </a:ext>
            </a:extLst>
          </p:cNvPr>
          <p:cNvSpPr/>
          <p:nvPr/>
        </p:nvSpPr>
        <p:spPr>
          <a:xfrm>
            <a:off x="11179652" y="6355229"/>
            <a:ext cx="807717" cy="336415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30ADFB-8CD6-499A-8735-C09F6EBAB548}"/>
              </a:ext>
            </a:extLst>
          </p:cNvPr>
          <p:cNvSpPr/>
          <p:nvPr/>
        </p:nvSpPr>
        <p:spPr>
          <a:xfrm>
            <a:off x="8389285" y="6399126"/>
            <a:ext cx="2570205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দেখতে শিখনফল বক্সে ক্লিক করুন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B9893DF-AFB3-42EA-8855-45DD85EDAF2D}"/>
              </a:ext>
            </a:extLst>
          </p:cNvPr>
          <p:cNvSpPr/>
          <p:nvPr/>
        </p:nvSpPr>
        <p:spPr>
          <a:xfrm>
            <a:off x="10895446" y="6418674"/>
            <a:ext cx="234778" cy="23424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6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8D7A795-AF17-4791-BB8E-527FC9CB42B4}"/>
              </a:ext>
            </a:extLst>
          </p:cNvPr>
          <p:cNvSpPr/>
          <p:nvPr/>
        </p:nvSpPr>
        <p:spPr>
          <a:xfrm>
            <a:off x="3413553" y="582929"/>
            <a:ext cx="47307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ছবিটিতে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দেখা যাচ্ছে?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031AB3-05B8-45F6-B893-170585A652F3}"/>
              </a:ext>
            </a:extLst>
          </p:cNvPr>
          <p:cNvSpPr/>
          <p:nvPr/>
        </p:nvSpPr>
        <p:spPr>
          <a:xfrm>
            <a:off x="530548" y="5220811"/>
            <a:ext cx="109536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দূষিত বায়ু মানুষের শ্বাসকার্যের ব্যাঘাত ঘটায় এবং দেহে নানা রোগ সৃষ্টি করে।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84FA0D-9C2B-414B-95C0-EB89F1999EC4}"/>
              </a:ext>
            </a:extLst>
          </p:cNvPr>
          <p:cNvSpPr/>
          <p:nvPr/>
        </p:nvSpPr>
        <p:spPr>
          <a:xfrm>
            <a:off x="9343822" y="3048188"/>
            <a:ext cx="2183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শ্বাসকষ্টের রোগী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1600E6C3-1F54-4069-8341-41E00DBAB74D}"/>
              </a:ext>
            </a:extLst>
          </p:cNvPr>
          <p:cNvSpPr/>
          <p:nvPr/>
        </p:nvSpPr>
        <p:spPr>
          <a:xfrm rot="16200000">
            <a:off x="8466852" y="3069173"/>
            <a:ext cx="1211132" cy="542807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B7DFF2-D9EB-44BF-9108-F8FF61286C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/>
          <a:stretch/>
        </p:blipFill>
        <p:spPr>
          <a:xfrm>
            <a:off x="2610853" y="1387950"/>
            <a:ext cx="6090199" cy="36412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D3FA570-D47F-4370-9410-70BE039EB2DB}"/>
              </a:ext>
            </a:extLst>
          </p:cNvPr>
          <p:cNvSpPr/>
          <p:nvPr/>
        </p:nvSpPr>
        <p:spPr>
          <a:xfrm>
            <a:off x="455752" y="470713"/>
            <a:ext cx="489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28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১২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sp>
        <p:nvSpPr>
          <p:cNvPr id="13" name="Action Button: Blank 12">
            <a:hlinkClick r:id="rId3" action="ppaction://hlinksldjump" highlightClick="1">
              <a:snd r:embed="rId4" name="click.wav"/>
            </a:hlinkClick>
            <a:extLst>
              <a:ext uri="{FF2B5EF4-FFF2-40B4-BE49-F238E27FC236}">
                <a16:creationId xmlns:a16="http://schemas.microsoft.com/office/drawing/2014/main" id="{5C05D038-EA8F-4093-83B8-46C44BFAC08F}"/>
              </a:ext>
            </a:extLst>
          </p:cNvPr>
          <p:cNvSpPr/>
          <p:nvPr/>
        </p:nvSpPr>
        <p:spPr>
          <a:xfrm>
            <a:off x="11179652" y="6355229"/>
            <a:ext cx="807717" cy="336415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745220-9CAE-47DF-92B7-2104396A5CDD}"/>
              </a:ext>
            </a:extLst>
          </p:cNvPr>
          <p:cNvSpPr/>
          <p:nvPr/>
        </p:nvSpPr>
        <p:spPr>
          <a:xfrm>
            <a:off x="8389285" y="6399126"/>
            <a:ext cx="2570205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দেখতে শিখনফল বক্সে ক্লিক করুন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A0D1D179-4F41-495A-8756-8BBC4E5309CB}"/>
              </a:ext>
            </a:extLst>
          </p:cNvPr>
          <p:cNvSpPr/>
          <p:nvPr/>
        </p:nvSpPr>
        <p:spPr>
          <a:xfrm>
            <a:off x="10895446" y="6418674"/>
            <a:ext cx="234778" cy="23424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7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FF134F-4E92-45A7-970C-BD050E280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390" y="1086271"/>
            <a:ext cx="6300290" cy="394729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470DD533-C8F4-4D8E-8212-49128F459046}"/>
              </a:ext>
            </a:extLst>
          </p:cNvPr>
          <p:cNvSpPr/>
          <p:nvPr/>
        </p:nvSpPr>
        <p:spPr>
          <a:xfrm rot="16200000">
            <a:off x="8391902" y="3009213"/>
            <a:ext cx="1211132" cy="542807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B004C2-1606-4D16-BD70-B77969433A02}"/>
              </a:ext>
            </a:extLst>
          </p:cNvPr>
          <p:cNvSpPr/>
          <p:nvPr/>
        </p:nvSpPr>
        <p:spPr>
          <a:xfrm>
            <a:off x="1372649" y="5245613"/>
            <a:ext cx="108193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দূষিত বায়ুর কারনে ফুসফুসে ক্যান্সার,হাঁপানি, ব্রঙ্কাইটিস সহ 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ধরনের রোগ হতে পারে।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E5D2AC-05ED-47B3-8A39-265F77D57CDF}"/>
              </a:ext>
            </a:extLst>
          </p:cNvPr>
          <p:cNvSpPr/>
          <p:nvPr/>
        </p:nvSpPr>
        <p:spPr>
          <a:xfrm>
            <a:off x="9209990" y="3017410"/>
            <a:ext cx="25138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ফুসফুসে ক্যান্সার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7F0005-2D58-4E05-B276-3E30CBCC3B67}"/>
              </a:ext>
            </a:extLst>
          </p:cNvPr>
          <p:cNvSpPr/>
          <p:nvPr/>
        </p:nvSpPr>
        <p:spPr>
          <a:xfrm>
            <a:off x="3720638" y="407129"/>
            <a:ext cx="38026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দেখা যাচ্ছে?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A5DBE7-C99C-4136-ADF1-A25D8DAA3921}"/>
              </a:ext>
            </a:extLst>
          </p:cNvPr>
          <p:cNvSpPr/>
          <p:nvPr/>
        </p:nvSpPr>
        <p:spPr>
          <a:xfrm>
            <a:off x="455752" y="470713"/>
            <a:ext cx="521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28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১৩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sp>
        <p:nvSpPr>
          <p:cNvPr id="13" name="Action Button: Blank 12">
            <a:hlinkClick r:id="rId3" action="ppaction://hlinksldjump" highlightClick="1">
              <a:snd r:embed="rId4" name="click.wav"/>
            </a:hlinkClick>
            <a:extLst>
              <a:ext uri="{FF2B5EF4-FFF2-40B4-BE49-F238E27FC236}">
                <a16:creationId xmlns:a16="http://schemas.microsoft.com/office/drawing/2014/main" id="{D359399B-673B-4813-860C-65696E0EC521}"/>
              </a:ext>
            </a:extLst>
          </p:cNvPr>
          <p:cNvSpPr/>
          <p:nvPr/>
        </p:nvSpPr>
        <p:spPr>
          <a:xfrm>
            <a:off x="11179652" y="6355229"/>
            <a:ext cx="807717" cy="336415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1E60E7-F4FF-41C0-8AD3-90FF4782803C}"/>
              </a:ext>
            </a:extLst>
          </p:cNvPr>
          <p:cNvSpPr/>
          <p:nvPr/>
        </p:nvSpPr>
        <p:spPr>
          <a:xfrm>
            <a:off x="8389285" y="6399126"/>
            <a:ext cx="2570205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দেখতে শিখনফল বক্সে ক্লিক করুন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A8466BE-7F91-42AA-9229-9910FBF92D01}"/>
              </a:ext>
            </a:extLst>
          </p:cNvPr>
          <p:cNvSpPr/>
          <p:nvPr/>
        </p:nvSpPr>
        <p:spPr>
          <a:xfrm>
            <a:off x="10895446" y="6418674"/>
            <a:ext cx="234778" cy="23424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4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vlcsnap-2016-04-24-18h50m23s596.png">
            <a:extLst>
              <a:ext uri="{FF2B5EF4-FFF2-40B4-BE49-F238E27FC236}">
                <a16:creationId xmlns:a16="http://schemas.microsoft.com/office/drawing/2014/main" id="{F9332609-AE1E-454B-BB92-ED96553D8C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000" r="16444"/>
          <a:stretch>
            <a:fillRect/>
          </a:stretch>
        </p:blipFill>
        <p:spPr>
          <a:xfrm>
            <a:off x="4615491" y="1123636"/>
            <a:ext cx="2815563" cy="2610150"/>
          </a:xfrm>
          <a:prstGeom prst="ellipse">
            <a:avLst/>
          </a:prstGeom>
          <a:ln w="190500" cap="rnd">
            <a:solidFill>
              <a:schemeClr val="bg1">
                <a:lumMod val="8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40C274-211F-4D61-95B3-2A84E764D571}"/>
              </a:ext>
            </a:extLst>
          </p:cNvPr>
          <p:cNvSpPr/>
          <p:nvPr/>
        </p:nvSpPr>
        <p:spPr>
          <a:xfrm>
            <a:off x="1449269" y="4278224"/>
            <a:ext cx="92934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এছাড়াও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আরও কিছু রোগ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যেমনঃ </a:t>
            </a:r>
            <a:r>
              <a:rPr lang="bn-BD" sz="3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 ব্যথা</a:t>
            </a:r>
            <a:r>
              <a:rPr lang="bn-IN" sz="3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 রোগ</a:t>
            </a:r>
            <a:r>
              <a:rPr lang="bn-IN" sz="3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হাঁচি</a:t>
            </a:r>
            <a:r>
              <a:rPr lang="bn-BD" sz="3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কাশি</a:t>
            </a:r>
            <a:r>
              <a:rPr lang="bn-IN" sz="3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ইত্যাদি বায়ুদূ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কারনেই সাধারণত হয়ে থাকে।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945884-AE92-49D9-BDE8-C8F7DE9A88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3" b="12484"/>
          <a:stretch/>
        </p:blipFill>
        <p:spPr>
          <a:xfrm>
            <a:off x="7739694" y="1082842"/>
            <a:ext cx="2710002" cy="2608563"/>
          </a:xfrm>
          <a:prstGeom prst="ellipse">
            <a:avLst/>
          </a:prstGeom>
          <a:ln w="190500" cap="rnd">
            <a:solidFill>
              <a:schemeClr val="bg2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70D5A6-09D6-4771-86D8-F89142D3F2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69" y="1058615"/>
            <a:ext cx="2921026" cy="2708532"/>
          </a:xfrm>
          <a:prstGeom prst="ellipse">
            <a:avLst/>
          </a:prstGeom>
          <a:ln w="190500" cap="rnd">
            <a:solidFill>
              <a:schemeClr val="bg2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6E41B41-ED60-4F1D-8280-18053BBF35EA}"/>
              </a:ext>
            </a:extLst>
          </p:cNvPr>
          <p:cNvSpPr/>
          <p:nvPr/>
        </p:nvSpPr>
        <p:spPr>
          <a:xfrm>
            <a:off x="455752" y="470713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28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১৪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sp>
        <p:nvSpPr>
          <p:cNvPr id="9" name="Action Button: Blank 8">
            <a:hlinkClick r:id="rId5" action="ppaction://hlinksldjump" highlightClick="1">
              <a:snd r:embed="rId6" name="click.wav"/>
            </a:hlinkClick>
            <a:extLst>
              <a:ext uri="{FF2B5EF4-FFF2-40B4-BE49-F238E27FC236}">
                <a16:creationId xmlns:a16="http://schemas.microsoft.com/office/drawing/2014/main" id="{2833194A-98E3-4F18-AF1F-811C66D82CA9}"/>
              </a:ext>
            </a:extLst>
          </p:cNvPr>
          <p:cNvSpPr/>
          <p:nvPr/>
        </p:nvSpPr>
        <p:spPr>
          <a:xfrm>
            <a:off x="11179652" y="6355229"/>
            <a:ext cx="807717" cy="336415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728E64-C476-43E5-935D-3C1F50FD4655}"/>
              </a:ext>
            </a:extLst>
          </p:cNvPr>
          <p:cNvSpPr/>
          <p:nvPr/>
        </p:nvSpPr>
        <p:spPr>
          <a:xfrm>
            <a:off x="8389285" y="6399126"/>
            <a:ext cx="2570205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দেখতে শিখনফল বক্সে ক্লিক করুন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B719F78-BF88-45A0-BD49-DDB6D2802726}"/>
              </a:ext>
            </a:extLst>
          </p:cNvPr>
          <p:cNvSpPr/>
          <p:nvPr/>
        </p:nvSpPr>
        <p:spPr>
          <a:xfrm>
            <a:off x="10895446" y="6418674"/>
            <a:ext cx="234778" cy="23424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0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1271BD-4338-4A86-A22A-1FD27DC604EA}"/>
              </a:ext>
            </a:extLst>
          </p:cNvPr>
          <p:cNvSpPr txBox="1"/>
          <p:nvPr/>
        </p:nvSpPr>
        <p:spPr>
          <a:xfrm>
            <a:off x="1598527" y="624455"/>
            <a:ext cx="2647564" cy="836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6B4483-C3EF-48C5-A2E5-2248ACCE29A5}"/>
              </a:ext>
            </a:extLst>
          </p:cNvPr>
          <p:cNvSpPr txBox="1"/>
          <p:nvPr/>
        </p:nvSpPr>
        <p:spPr>
          <a:xfrm>
            <a:off x="2380579" y="1460581"/>
            <a:ext cx="7991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 বন্ধুরা এবার তোমরা দলে বিভক্ত হও এবং নিচের নির্দেশনা অনুযায়ী খাতায় উত্তর লিখ।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A2D2C8-6376-408E-B871-75968BAAD7A1}"/>
              </a:ext>
            </a:extLst>
          </p:cNvPr>
          <p:cNvSpPr/>
          <p:nvPr/>
        </p:nvSpPr>
        <p:spPr>
          <a:xfrm rot="10800000">
            <a:off x="882963" y="1366733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7858F8-9BA4-44F2-9420-8FDDCF872429}"/>
              </a:ext>
            </a:extLst>
          </p:cNvPr>
          <p:cNvSpPr/>
          <p:nvPr/>
        </p:nvSpPr>
        <p:spPr>
          <a:xfrm>
            <a:off x="1119004" y="5077435"/>
            <a:ext cx="981550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-শাপলাঃ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দুষিত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তে থাকে এরকম ৫টি উপাদানের নাম লিখ?         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-শিমুলঃ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দুষণের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কারনে হয়ে থাকে এরকম ৫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রোগের নাম লিখ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14877C-F06E-469E-8A3C-1A1C590EDB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1" b="8280"/>
          <a:stretch/>
        </p:blipFill>
        <p:spPr>
          <a:xfrm>
            <a:off x="2906421" y="2885678"/>
            <a:ext cx="2877523" cy="20687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928783-8DF6-4812-AA2D-0C59FDD6F9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1" b="8280"/>
          <a:stretch/>
        </p:blipFill>
        <p:spPr>
          <a:xfrm>
            <a:off x="5783944" y="2834819"/>
            <a:ext cx="2877523" cy="206870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8B77517-8DB7-4367-8558-9C36850ED981}"/>
              </a:ext>
            </a:extLst>
          </p:cNvPr>
          <p:cNvSpPr/>
          <p:nvPr/>
        </p:nvSpPr>
        <p:spPr>
          <a:xfrm>
            <a:off x="455752" y="470713"/>
            <a:ext cx="495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28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১৫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sp>
        <p:nvSpPr>
          <p:cNvPr id="12" name="Action Button: Blank 11">
            <a:hlinkClick r:id="rId4" action="ppaction://hlinksldjump" highlightClick="1">
              <a:snd r:embed="rId5" name="click.wav"/>
            </a:hlinkClick>
            <a:extLst>
              <a:ext uri="{FF2B5EF4-FFF2-40B4-BE49-F238E27FC236}">
                <a16:creationId xmlns:a16="http://schemas.microsoft.com/office/drawing/2014/main" id="{3F03B519-029C-4A88-A44E-A1159F647857}"/>
              </a:ext>
            </a:extLst>
          </p:cNvPr>
          <p:cNvSpPr/>
          <p:nvPr/>
        </p:nvSpPr>
        <p:spPr>
          <a:xfrm>
            <a:off x="11179652" y="6355229"/>
            <a:ext cx="807717" cy="336415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DD317D-5172-4AF8-AE14-381A6B180DA2}"/>
              </a:ext>
            </a:extLst>
          </p:cNvPr>
          <p:cNvSpPr/>
          <p:nvPr/>
        </p:nvSpPr>
        <p:spPr>
          <a:xfrm>
            <a:off x="8389285" y="6399126"/>
            <a:ext cx="2570205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দেখতে শিখনফল বক্সে ক্লিক করুন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013419CA-DFB8-4AB8-85CD-68C85FFF1B56}"/>
              </a:ext>
            </a:extLst>
          </p:cNvPr>
          <p:cNvSpPr/>
          <p:nvPr/>
        </p:nvSpPr>
        <p:spPr>
          <a:xfrm>
            <a:off x="10895446" y="6418674"/>
            <a:ext cx="234778" cy="23424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3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8CEF4A-7464-4A3A-900F-46A79135C9B5}"/>
              </a:ext>
            </a:extLst>
          </p:cNvPr>
          <p:cNvSpPr txBox="1"/>
          <p:nvPr/>
        </p:nvSpPr>
        <p:spPr>
          <a:xfrm>
            <a:off x="1934229" y="748784"/>
            <a:ext cx="8540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 বন্ধুরা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পাঠ্যবইয়ের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২৭ ও ২৮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নির্ধারিত অংশটুকু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৩মিনিট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AAFC40-6882-4678-8728-04355A302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857" y="2069429"/>
            <a:ext cx="3334206" cy="41324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261AE6-7CF2-4657-A165-51EA89B1E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67" y="2074353"/>
            <a:ext cx="3334206" cy="41324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圆角矩形 9">
            <a:extLst>
              <a:ext uri="{FF2B5EF4-FFF2-40B4-BE49-F238E27FC236}">
                <a16:creationId xmlns:a16="http://schemas.microsoft.com/office/drawing/2014/main" id="{A29170CE-97BB-4FDC-B826-7068A568A873}"/>
              </a:ext>
            </a:extLst>
          </p:cNvPr>
          <p:cNvSpPr/>
          <p:nvPr/>
        </p:nvSpPr>
        <p:spPr>
          <a:xfrm>
            <a:off x="3057203" y="4235116"/>
            <a:ext cx="3026766" cy="1910196"/>
          </a:xfrm>
          <a:prstGeom prst="roundRect">
            <a:avLst>
              <a:gd name="adj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1D724DAC-45EE-47AF-8E85-D554C53A361A}"/>
              </a:ext>
            </a:extLst>
          </p:cNvPr>
          <p:cNvSpPr/>
          <p:nvPr/>
        </p:nvSpPr>
        <p:spPr>
          <a:xfrm>
            <a:off x="6574577" y="2257539"/>
            <a:ext cx="3026766" cy="1748977"/>
          </a:xfrm>
          <a:prstGeom prst="roundRect">
            <a:avLst>
              <a:gd name="adj" fmla="val 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D086C4-7B61-4473-9C3E-E9B191C9EACC}"/>
              </a:ext>
            </a:extLst>
          </p:cNvPr>
          <p:cNvSpPr/>
          <p:nvPr/>
        </p:nvSpPr>
        <p:spPr>
          <a:xfrm>
            <a:off x="455752" y="470713"/>
            <a:ext cx="514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28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১৬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sp>
        <p:nvSpPr>
          <p:cNvPr id="12" name="Action Button: Blank 11">
            <a:hlinkClick r:id="rId5" action="ppaction://hlinksldjump" highlightClick="1">
              <a:snd r:embed="rId6" name="click.wav"/>
            </a:hlinkClick>
            <a:extLst>
              <a:ext uri="{FF2B5EF4-FFF2-40B4-BE49-F238E27FC236}">
                <a16:creationId xmlns:a16="http://schemas.microsoft.com/office/drawing/2014/main" id="{4B1AFC98-FDD4-47DD-961E-6971D1592054}"/>
              </a:ext>
            </a:extLst>
          </p:cNvPr>
          <p:cNvSpPr/>
          <p:nvPr/>
        </p:nvSpPr>
        <p:spPr>
          <a:xfrm>
            <a:off x="11179652" y="6355229"/>
            <a:ext cx="807717" cy="336415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F0596D-59C8-4E63-9D4C-7BC8602D154D}"/>
              </a:ext>
            </a:extLst>
          </p:cNvPr>
          <p:cNvSpPr/>
          <p:nvPr/>
        </p:nvSpPr>
        <p:spPr>
          <a:xfrm>
            <a:off x="8389285" y="6399126"/>
            <a:ext cx="2570205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দেখতে শিখনফল বক্সে ক্লিক করুন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258840B-4764-4088-BC51-B7EC4622170C}"/>
              </a:ext>
            </a:extLst>
          </p:cNvPr>
          <p:cNvSpPr/>
          <p:nvPr/>
        </p:nvSpPr>
        <p:spPr>
          <a:xfrm>
            <a:off x="10895446" y="6418674"/>
            <a:ext cx="234778" cy="23424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4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89DEE1-2585-451D-8646-8B9162C3587B}"/>
              </a:ext>
            </a:extLst>
          </p:cNvPr>
          <p:cNvSpPr/>
          <p:nvPr/>
        </p:nvSpPr>
        <p:spPr>
          <a:xfrm>
            <a:off x="2042725" y="2425192"/>
            <a:ext cx="8509946" cy="255454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যানবাহনের কালো ধোঁয়ায়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____________________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কয়লা পোড়ালে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বায়ুতে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___________________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উৎপন্ন হয়।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গ) দূষিত বায়ু 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___________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জন্য ক্ষতিকর।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বায়ুদুষণ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___________।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ঙ)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____________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বায়ুদুষণের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5C15C6-B79D-407F-AEBA-0EF40A592EAA}"/>
              </a:ext>
            </a:extLst>
          </p:cNvPr>
          <p:cNvSpPr/>
          <p:nvPr/>
        </p:nvSpPr>
        <p:spPr>
          <a:xfrm>
            <a:off x="12318739" y="6660107"/>
            <a:ext cx="2538482" cy="382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 ডাই অক্সাইড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88E2F0-E047-4211-9DD2-8099D79DF987}"/>
              </a:ext>
            </a:extLst>
          </p:cNvPr>
          <p:cNvSpPr/>
          <p:nvPr/>
        </p:nvSpPr>
        <p:spPr>
          <a:xfrm>
            <a:off x="12371376" y="5229365"/>
            <a:ext cx="1364776" cy="38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3D420B-7D0E-43EA-8F7C-9E8FF0C02B65}"/>
              </a:ext>
            </a:extLst>
          </p:cNvPr>
          <p:cNvSpPr/>
          <p:nvPr/>
        </p:nvSpPr>
        <p:spPr>
          <a:xfrm>
            <a:off x="12318739" y="852981"/>
            <a:ext cx="2770495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সালফারডাই অক্সাইড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F66955-AB03-4DF8-A1B3-87919B6A75FA}"/>
              </a:ext>
            </a:extLst>
          </p:cNvPr>
          <p:cNvSpPr/>
          <p:nvPr/>
        </p:nvSpPr>
        <p:spPr>
          <a:xfrm>
            <a:off x="12485108" y="5745134"/>
            <a:ext cx="1137312" cy="334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স্বাস্থ্যের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AB94CF-5F18-42A4-B40A-50A1867154B0}"/>
              </a:ext>
            </a:extLst>
          </p:cNvPr>
          <p:cNvSpPr/>
          <p:nvPr/>
        </p:nvSpPr>
        <p:spPr>
          <a:xfrm>
            <a:off x="12557736" y="318445"/>
            <a:ext cx="1281094" cy="295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48BE77-C27C-4FB3-A55C-344552A251E4}"/>
              </a:ext>
            </a:extLst>
          </p:cNvPr>
          <p:cNvSpPr/>
          <p:nvPr/>
        </p:nvSpPr>
        <p:spPr>
          <a:xfrm>
            <a:off x="2196210" y="1818788"/>
            <a:ext cx="2560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কর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344133-9CC6-42AD-A15A-78F4C4C13DA8}"/>
              </a:ext>
            </a:extLst>
          </p:cNvPr>
          <p:cNvSpPr txBox="1"/>
          <p:nvPr/>
        </p:nvSpPr>
        <p:spPr>
          <a:xfrm>
            <a:off x="1647308" y="876014"/>
            <a:ext cx="1682263" cy="8361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DA070-0E2D-44BD-AD93-B66561045DD3}"/>
              </a:ext>
            </a:extLst>
          </p:cNvPr>
          <p:cNvSpPr/>
          <p:nvPr/>
        </p:nvSpPr>
        <p:spPr>
          <a:xfrm rot="10800000">
            <a:off x="1461952" y="1654063"/>
            <a:ext cx="9871815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D75347-BD96-4F26-A210-EC7DFF96031D}"/>
              </a:ext>
            </a:extLst>
          </p:cNvPr>
          <p:cNvSpPr/>
          <p:nvPr/>
        </p:nvSpPr>
        <p:spPr>
          <a:xfrm>
            <a:off x="455752" y="470713"/>
            <a:ext cx="481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28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১৭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sp>
        <p:nvSpPr>
          <p:cNvPr id="12" name="Action Button: Blank 11">
            <a:hlinkClick r:id="rId3" action="ppaction://hlinksldjump" highlightClick="1">
              <a:snd r:embed="rId4" name="click.wav"/>
            </a:hlinkClick>
            <a:extLst>
              <a:ext uri="{FF2B5EF4-FFF2-40B4-BE49-F238E27FC236}">
                <a16:creationId xmlns:a16="http://schemas.microsoft.com/office/drawing/2014/main" id="{0EE9C264-B6B4-4253-9D46-A9D198E4D4AD}"/>
              </a:ext>
            </a:extLst>
          </p:cNvPr>
          <p:cNvSpPr/>
          <p:nvPr/>
        </p:nvSpPr>
        <p:spPr>
          <a:xfrm>
            <a:off x="11179652" y="6355229"/>
            <a:ext cx="807717" cy="336415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89FA05-6063-4370-8C0C-12AF25573474}"/>
              </a:ext>
            </a:extLst>
          </p:cNvPr>
          <p:cNvSpPr/>
          <p:nvPr/>
        </p:nvSpPr>
        <p:spPr>
          <a:xfrm>
            <a:off x="8389285" y="6399126"/>
            <a:ext cx="2570205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দেখতে শিখনফল বক্সে ক্লিক করুন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629103F0-0D9B-43A3-837F-CCEBCE4C913C}"/>
              </a:ext>
            </a:extLst>
          </p:cNvPr>
          <p:cNvSpPr/>
          <p:nvPr/>
        </p:nvSpPr>
        <p:spPr>
          <a:xfrm>
            <a:off x="10895446" y="6418674"/>
            <a:ext cx="234778" cy="23424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8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5 -0.04768 L -0.45052 -0.609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60" y="-2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-0.56003 0.3060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8" y="1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-0.58737 -0.329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75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0.0051 L -0.49635 0.536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18" y="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2 0.05555 L -0.63476 -0.1233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74" y="-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6286D9-0267-433F-98BB-C28CC314407A}"/>
              </a:ext>
            </a:extLst>
          </p:cNvPr>
          <p:cNvSpPr/>
          <p:nvPr/>
        </p:nvSpPr>
        <p:spPr>
          <a:xfrm>
            <a:off x="1691209" y="1273979"/>
            <a:ext cx="26292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DD2FBF-C09B-49F0-A669-40F9A3E40D48}"/>
              </a:ext>
            </a:extLst>
          </p:cNvPr>
          <p:cNvSpPr/>
          <p:nvPr/>
        </p:nvSpPr>
        <p:spPr>
          <a:xfrm rot="10800000">
            <a:off x="1456267" y="1959005"/>
            <a:ext cx="9964002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A1EFF5-45A2-4CFC-8139-D07341028C83}"/>
              </a:ext>
            </a:extLst>
          </p:cNvPr>
          <p:cNvSpPr/>
          <p:nvPr/>
        </p:nvSpPr>
        <p:spPr>
          <a:xfrm>
            <a:off x="2160954" y="3827240"/>
            <a:ext cx="80844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পরিবারের সদস্যদের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সুস্বা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স্থ্যে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তুমি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কী কী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উপায়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অবলম্বন কর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তা ৫ বাক্যে লিখে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আনবে।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DAE72C-AF7D-40EE-9FBF-A4E3DB9A7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234" y="2035549"/>
            <a:ext cx="2092068" cy="18225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E8F8FC5-D100-4368-BE1B-3DB8065323BA}"/>
              </a:ext>
            </a:extLst>
          </p:cNvPr>
          <p:cNvSpPr/>
          <p:nvPr/>
        </p:nvSpPr>
        <p:spPr>
          <a:xfrm>
            <a:off x="455752" y="470713"/>
            <a:ext cx="511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28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১৮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sp>
        <p:nvSpPr>
          <p:cNvPr id="10" name="Action Button: Blank 9">
            <a:hlinkClick r:id="rId4" action="ppaction://hlinksldjump" highlightClick="1">
              <a:snd r:embed="rId5" name="click.wav"/>
            </a:hlinkClick>
            <a:extLst>
              <a:ext uri="{FF2B5EF4-FFF2-40B4-BE49-F238E27FC236}">
                <a16:creationId xmlns:a16="http://schemas.microsoft.com/office/drawing/2014/main" id="{1A00DE7F-29CA-4E4F-8089-93D4DA188AB0}"/>
              </a:ext>
            </a:extLst>
          </p:cNvPr>
          <p:cNvSpPr/>
          <p:nvPr/>
        </p:nvSpPr>
        <p:spPr>
          <a:xfrm>
            <a:off x="11179652" y="6355229"/>
            <a:ext cx="807717" cy="336415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CCB0B1-6D80-42EF-B2A2-6759EE94E921}"/>
              </a:ext>
            </a:extLst>
          </p:cNvPr>
          <p:cNvSpPr/>
          <p:nvPr/>
        </p:nvSpPr>
        <p:spPr>
          <a:xfrm>
            <a:off x="8389285" y="6399126"/>
            <a:ext cx="2570205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দেখতে শিখনফল বক্সে ক্লিক করুন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9904264-42EF-4E23-A6E7-1E640BD8D82B}"/>
              </a:ext>
            </a:extLst>
          </p:cNvPr>
          <p:cNvSpPr/>
          <p:nvPr/>
        </p:nvSpPr>
        <p:spPr>
          <a:xfrm>
            <a:off x="10895446" y="6418674"/>
            <a:ext cx="234778" cy="23424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2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3A762F-AF18-4146-84AD-C38BFF5B00BF}"/>
              </a:ext>
            </a:extLst>
          </p:cNvPr>
          <p:cNvSpPr/>
          <p:nvPr/>
        </p:nvSpPr>
        <p:spPr>
          <a:xfrm>
            <a:off x="1993034" y="1129696"/>
            <a:ext cx="8205931" cy="1808670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en-US" sz="11500" b="1" dirty="0" err="1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11500" b="1" dirty="0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ধন্যবাদ</a:t>
            </a:r>
            <a:endParaRPr lang="en-IN" sz="11500" b="1" dirty="0">
              <a:ln w="17780" cmpd="sng">
                <a:noFill/>
                <a:prstDash val="solid"/>
                <a:miter lim="800000"/>
              </a:ln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0728B0-812C-4B7E-AAA9-82180B9DA0E7}"/>
              </a:ext>
            </a:extLst>
          </p:cNvPr>
          <p:cNvSpPr/>
          <p:nvPr/>
        </p:nvSpPr>
        <p:spPr>
          <a:xfrm>
            <a:off x="8113125" y="2610534"/>
            <a:ext cx="2998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ln w="17780" cmpd="sng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ভালো থেকো সবাই</a:t>
            </a:r>
            <a:endParaRPr lang="en-US" sz="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70B424-82A6-4A14-AE1F-64D1870F3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96" y="2598138"/>
            <a:ext cx="5307827" cy="42731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2BCEEB-A7FA-4B46-9986-806942472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67" b="98058" l="10000" r="90000">
                        <a14:foregroundMark x1="35333" y1="9061" x2="44333" y2="7767"/>
                        <a14:foregroundMark x1="53333" y1="98058" x2="53000" y2="889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3625" y="2933700"/>
            <a:ext cx="3810000" cy="3924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A53CB8-CED2-41D3-8F89-1DB538E94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67" b="98058" l="10000" r="90000">
                        <a14:foregroundMark x1="35333" y1="9061" x2="44333" y2="7767"/>
                        <a14:foregroundMark x1="53333" y1="98058" x2="53000" y2="889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06379" y="2772580"/>
            <a:ext cx="3810000" cy="39243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05C04AD-F266-4EF5-89AC-7F83F4D43FBE}"/>
              </a:ext>
            </a:extLst>
          </p:cNvPr>
          <p:cNvSpPr/>
          <p:nvPr/>
        </p:nvSpPr>
        <p:spPr>
          <a:xfrm>
            <a:off x="455752" y="470713"/>
            <a:ext cx="494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28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১৯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5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5D21DCB4-A1D1-408D-B23E-CB85A3654549}"/>
              </a:ext>
            </a:extLst>
          </p:cNvPr>
          <p:cNvGrpSpPr/>
          <p:nvPr/>
        </p:nvGrpSpPr>
        <p:grpSpPr>
          <a:xfrm flipH="1">
            <a:off x="3875570" y="1394897"/>
            <a:ext cx="1228608" cy="1211132"/>
            <a:chOff x="5882055" y="4366710"/>
            <a:chExt cx="1228608" cy="121113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D594FB8-E04F-4392-A5D3-FCEA6FDB839A}"/>
                </a:ext>
              </a:extLst>
            </p:cNvPr>
            <p:cNvSpPr/>
            <p:nvPr/>
          </p:nvSpPr>
          <p:spPr>
            <a:xfrm rot="5400000" flipH="1">
              <a:off x="6548385" y="4629375"/>
              <a:ext cx="438756" cy="685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Arrow: Down 32">
              <a:extLst>
                <a:ext uri="{FF2B5EF4-FFF2-40B4-BE49-F238E27FC236}">
                  <a16:creationId xmlns:a16="http://schemas.microsoft.com/office/drawing/2014/main" id="{1CA6049C-015F-4616-B4A3-69CE3E484ACC}"/>
                </a:ext>
              </a:extLst>
            </p:cNvPr>
            <p:cNvSpPr/>
            <p:nvPr/>
          </p:nvSpPr>
          <p:spPr>
            <a:xfrm rot="5400000">
              <a:off x="5547893" y="4700872"/>
              <a:ext cx="1211132" cy="542807"/>
            </a:xfrm>
            <a:prstGeom prst="down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3AC668E-7920-4A62-8D70-8CC39DE8E0E4}"/>
              </a:ext>
            </a:extLst>
          </p:cNvPr>
          <p:cNvGrpSpPr/>
          <p:nvPr/>
        </p:nvGrpSpPr>
        <p:grpSpPr>
          <a:xfrm>
            <a:off x="7161590" y="4382418"/>
            <a:ext cx="1228608" cy="1211132"/>
            <a:chOff x="5882055" y="4366710"/>
            <a:chExt cx="1228608" cy="121113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F68A1-10BA-4E08-AF9D-9B15B58AC4E4}"/>
                </a:ext>
              </a:extLst>
            </p:cNvPr>
            <p:cNvSpPr/>
            <p:nvPr/>
          </p:nvSpPr>
          <p:spPr>
            <a:xfrm rot="5400000" flipH="1">
              <a:off x="6548385" y="4629375"/>
              <a:ext cx="438756" cy="685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8EA1C8F4-40A7-4FC4-9047-5674B5F20289}"/>
                </a:ext>
              </a:extLst>
            </p:cNvPr>
            <p:cNvSpPr/>
            <p:nvPr/>
          </p:nvSpPr>
          <p:spPr>
            <a:xfrm rot="5400000">
              <a:off x="5547893" y="4700872"/>
              <a:ext cx="1211132" cy="542807"/>
            </a:xfrm>
            <a:prstGeom prst="down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AB51341-957A-4803-8BD8-1888F4DD6350}"/>
              </a:ext>
            </a:extLst>
          </p:cNvPr>
          <p:cNvSpPr txBox="1"/>
          <p:nvPr/>
        </p:nvSpPr>
        <p:spPr>
          <a:xfrm>
            <a:off x="4561370" y="702436"/>
            <a:ext cx="464700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জাকির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হোসাইন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ভাদেরা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কোডঃ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91305040701 </a:t>
            </a:r>
          </a:p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তারাইল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Gmail: </a:t>
            </a:r>
            <a:r>
              <a:rPr lang="en-US" u="sng" dirty="0">
                <a:latin typeface="NikoshBAN" panose="02000000000000000000" pitchFamily="2" charset="0"/>
                <a:cs typeface="NikoshBAN" panose="02000000000000000000" pitchFamily="2" charset="0"/>
              </a:rPr>
              <a:t>jakir59</a:t>
            </a:r>
            <a:r>
              <a:rPr lang="bn-IN" u="sng" dirty="0">
                <a:latin typeface="NikoshBAN" panose="02000000000000000000" pitchFamily="2" charset="0"/>
                <a:cs typeface="NikoshBAN" panose="02000000000000000000" pitchFamily="2" charset="0"/>
              </a:rPr>
              <a:t>৫৯</a:t>
            </a:r>
            <a:r>
              <a:rPr lang="en-US" u="sng" dirty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8E11CD-54DF-4B82-8B99-E7AA5405C1D9}"/>
              </a:ext>
            </a:extLst>
          </p:cNvPr>
          <p:cNvSpPr txBox="1"/>
          <p:nvPr/>
        </p:nvSpPr>
        <p:spPr>
          <a:xfrm>
            <a:off x="3151697" y="3948373"/>
            <a:ext cx="41786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৫ম,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>
                <a:latin typeface="NikoshBAN" pitchFamily="2" charset="0"/>
                <a:cs typeface="NikoshBAN" pitchFamily="2" charset="0"/>
              </a:rPr>
              <a:t>4</a:t>
            </a:r>
            <a:r>
              <a:rPr lang="en-US" sz="240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2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বায়ু দূষণের</a:t>
            </a:r>
            <a:r>
              <a:rPr lang="en-US" sz="24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4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ও ফলাফল</a:t>
            </a:r>
          </a:p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৫মিনিট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    তারিখ: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26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-১০-২০১৯ খ্রিঃ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FF6DF6-3F6E-4BC6-A07E-51A716374566}"/>
              </a:ext>
            </a:extLst>
          </p:cNvPr>
          <p:cNvGrpSpPr/>
          <p:nvPr/>
        </p:nvGrpSpPr>
        <p:grpSpPr>
          <a:xfrm>
            <a:off x="1374019" y="716767"/>
            <a:ext cx="2661768" cy="2622600"/>
            <a:chOff x="198926" y="843558"/>
            <a:chExt cx="1564762" cy="151216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28FAAA83-F118-4F07-B72A-2C92B8AA6CA5}"/>
                </a:ext>
              </a:extLst>
            </p:cNvPr>
            <p:cNvSpPr/>
            <p:nvPr/>
          </p:nvSpPr>
          <p:spPr>
            <a:xfrm>
              <a:off x="198926" y="843558"/>
              <a:ext cx="1564762" cy="151216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5875">
              <a:solidFill>
                <a:schemeClr val="bg1">
                  <a:lumMod val="65000"/>
                </a:schemeClr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dirty="0">
                <a:latin typeface="方正正中黑简体" pitchFamily="2" charset="-122"/>
                <a:ea typeface="方正正中黑简体" pitchFamily="2" charset="-122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5A45A3C-1CA7-49E5-9514-75100FFB7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7" t="3338" r="6569" b="8266"/>
            <a:stretch>
              <a:fillRect/>
            </a:stretch>
          </p:blipFill>
          <p:spPr>
            <a:xfrm>
              <a:off x="360437" y="999884"/>
              <a:ext cx="1259235" cy="1224985"/>
            </a:xfrm>
            <a:custGeom>
              <a:avLst/>
              <a:gdLst>
                <a:gd name="connsiteX0" fmla="*/ 1556510 w 3113020"/>
                <a:gd name="connsiteY0" fmla="*/ 0 h 3028350"/>
                <a:gd name="connsiteX1" fmla="*/ 3113020 w 3113020"/>
                <a:gd name="connsiteY1" fmla="*/ 1514175 h 3028350"/>
                <a:gd name="connsiteX2" fmla="*/ 1556510 w 3113020"/>
                <a:gd name="connsiteY2" fmla="*/ 3028350 h 3028350"/>
                <a:gd name="connsiteX3" fmla="*/ 0 w 3113020"/>
                <a:gd name="connsiteY3" fmla="*/ 1514175 h 3028350"/>
                <a:gd name="connsiteX4" fmla="*/ 1556510 w 3113020"/>
                <a:gd name="connsiteY4" fmla="*/ 0 h 302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3020" h="3028350">
                  <a:moveTo>
                    <a:pt x="1556510" y="0"/>
                  </a:moveTo>
                  <a:cubicBezTo>
                    <a:pt x="2416147" y="0"/>
                    <a:pt x="3113020" y="677919"/>
                    <a:pt x="3113020" y="1514175"/>
                  </a:cubicBezTo>
                  <a:cubicBezTo>
                    <a:pt x="3113020" y="2350431"/>
                    <a:pt x="2416147" y="3028350"/>
                    <a:pt x="1556510" y="3028350"/>
                  </a:cubicBezTo>
                  <a:cubicBezTo>
                    <a:pt x="696873" y="3028350"/>
                    <a:pt x="0" y="2350431"/>
                    <a:pt x="0" y="1514175"/>
                  </a:cubicBezTo>
                  <a:cubicBezTo>
                    <a:pt x="0" y="677919"/>
                    <a:pt x="696873" y="0"/>
                    <a:pt x="1556510" y="0"/>
                  </a:cubicBezTo>
                  <a:close/>
                </a:path>
              </a:pathLst>
            </a:cu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51663-0A52-40A9-AB26-C0C8ACC1B5F3}"/>
              </a:ext>
            </a:extLst>
          </p:cNvPr>
          <p:cNvSpPr/>
          <p:nvPr/>
        </p:nvSpPr>
        <p:spPr>
          <a:xfrm>
            <a:off x="8236387" y="0"/>
            <a:ext cx="1271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9729D13-8760-414A-9A7B-77AAC50FB0D6}"/>
              </a:ext>
            </a:extLst>
          </p:cNvPr>
          <p:cNvCxnSpPr>
            <a:cxnSpLocks/>
          </p:cNvCxnSpPr>
          <p:nvPr/>
        </p:nvCxnSpPr>
        <p:spPr>
          <a:xfrm flipV="1">
            <a:off x="2426167" y="3657648"/>
            <a:ext cx="5990700" cy="9535"/>
          </a:xfrm>
          <a:prstGeom prst="line">
            <a:avLst/>
          </a:prstGeom>
          <a:noFill/>
          <a:ln w="9525" cap="flat" cmpd="sng">
            <a:solidFill>
              <a:srgbClr val="7F7F7F">
                <a:alpha val="100000"/>
              </a:srgbClr>
            </a:solidFill>
            <a:prstDash val="solid"/>
            <a:round/>
          </a:ln>
        </p:spPr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2C82CD9-9DCE-4615-BF1C-9B3EAE258F8D}"/>
              </a:ext>
            </a:extLst>
          </p:cNvPr>
          <p:cNvSpPr/>
          <p:nvPr/>
        </p:nvSpPr>
        <p:spPr>
          <a:xfrm>
            <a:off x="2367595" y="3498003"/>
            <a:ext cx="299803" cy="305343"/>
          </a:xfrm>
          <a:prstGeom prst="ellipse">
            <a:avLst/>
          </a:prstGeom>
          <a:solidFill>
            <a:srgbClr val="2E8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D76D775-B71F-4CD2-AF05-87610699B5A6}"/>
              </a:ext>
            </a:extLst>
          </p:cNvPr>
          <p:cNvSpPr/>
          <p:nvPr/>
        </p:nvSpPr>
        <p:spPr>
          <a:xfrm>
            <a:off x="8270875" y="3504976"/>
            <a:ext cx="299803" cy="305343"/>
          </a:xfrm>
          <a:prstGeom prst="ellipse">
            <a:avLst/>
          </a:prstGeom>
          <a:solidFill>
            <a:srgbClr val="2E8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DAD7483-D7C5-4D70-AA1E-1BC2A52AF714}"/>
              </a:ext>
            </a:extLst>
          </p:cNvPr>
          <p:cNvGrpSpPr/>
          <p:nvPr/>
        </p:nvGrpSpPr>
        <p:grpSpPr>
          <a:xfrm>
            <a:off x="8187979" y="3787663"/>
            <a:ext cx="2545674" cy="2400657"/>
            <a:chOff x="179824" y="3150201"/>
            <a:chExt cx="1935156" cy="1826008"/>
          </a:xfrm>
        </p:grpSpPr>
        <p:sp>
          <p:nvSpPr>
            <p:cNvPr id="22" name="椭圆 14">
              <a:extLst>
                <a:ext uri="{FF2B5EF4-FFF2-40B4-BE49-F238E27FC236}">
                  <a16:creationId xmlns:a16="http://schemas.microsoft.com/office/drawing/2014/main" id="{7E104831-50CC-488C-AF95-5D87611BBB69}"/>
                </a:ext>
              </a:extLst>
            </p:cNvPr>
            <p:cNvSpPr/>
            <p:nvPr/>
          </p:nvSpPr>
          <p:spPr>
            <a:xfrm flipH="1">
              <a:off x="179824" y="3150201"/>
              <a:ext cx="1935156" cy="182600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5875">
              <a:solidFill>
                <a:schemeClr val="bg1">
                  <a:lumMod val="65000"/>
                </a:schemeClr>
              </a:solidFill>
            </a:ln>
            <a:effectLst>
              <a:outerShdw blurRad="25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dirty="0">
                <a:latin typeface="方正正中黑简体" pitchFamily="2" charset="-122"/>
                <a:ea typeface="方正正中黑简体" pitchFamily="2" charset="-122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9800078-9C94-4805-A927-D75C77109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256" t="2625" r="8283" b="2631"/>
            <a:stretch>
              <a:fillRect/>
            </a:stretch>
          </p:blipFill>
          <p:spPr>
            <a:xfrm>
              <a:off x="351692" y="3334253"/>
              <a:ext cx="1593396" cy="1481870"/>
            </a:xfrm>
            <a:custGeom>
              <a:avLst/>
              <a:gdLst>
                <a:gd name="connsiteX0" fmla="*/ 2078201 w 4156402"/>
                <a:gd name="connsiteY0" fmla="*/ 0 h 3865486"/>
                <a:gd name="connsiteX1" fmla="*/ 4156402 w 4156402"/>
                <a:gd name="connsiteY1" fmla="*/ 1932743 h 3865486"/>
                <a:gd name="connsiteX2" fmla="*/ 2078201 w 4156402"/>
                <a:gd name="connsiteY2" fmla="*/ 3865486 h 3865486"/>
                <a:gd name="connsiteX3" fmla="*/ 0 w 4156402"/>
                <a:gd name="connsiteY3" fmla="*/ 1932743 h 3865486"/>
                <a:gd name="connsiteX4" fmla="*/ 2078201 w 4156402"/>
                <a:gd name="connsiteY4" fmla="*/ 0 h 3865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6402" h="3865486">
                  <a:moveTo>
                    <a:pt x="2078201" y="0"/>
                  </a:moveTo>
                  <a:cubicBezTo>
                    <a:pt x="3225960" y="0"/>
                    <a:pt x="4156402" y="865319"/>
                    <a:pt x="4156402" y="1932743"/>
                  </a:cubicBezTo>
                  <a:cubicBezTo>
                    <a:pt x="4156402" y="3000167"/>
                    <a:pt x="3225960" y="3865486"/>
                    <a:pt x="2078201" y="3865486"/>
                  </a:cubicBezTo>
                  <a:cubicBezTo>
                    <a:pt x="930442" y="3865486"/>
                    <a:pt x="0" y="3000167"/>
                    <a:pt x="0" y="1932743"/>
                  </a:cubicBezTo>
                  <a:cubicBezTo>
                    <a:pt x="0" y="865319"/>
                    <a:pt x="930442" y="0"/>
                    <a:pt x="2078201" y="0"/>
                  </a:cubicBezTo>
                  <a:close/>
                </a:path>
              </a:pathLst>
            </a:custGeom>
            <a:ln w="76200">
              <a:solidFill>
                <a:srgbClr val="2E8892"/>
              </a:solidFill>
            </a:ln>
            <a:effectLst>
              <a:innerShdw blurRad="114300">
                <a:prstClr val="black"/>
              </a:innerShdw>
            </a:effectLst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FF34ACA-29D1-4FAE-9DA1-E424AC92EF74}"/>
                </a:ext>
              </a:extLst>
            </p:cNvPr>
            <p:cNvSpPr/>
            <p:nvPr/>
          </p:nvSpPr>
          <p:spPr>
            <a:xfrm>
              <a:off x="327257" y="3310806"/>
              <a:ext cx="1629554" cy="1537381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EFF6A2B6-7477-41C1-864E-819B239049B9}"/>
              </a:ext>
            </a:extLst>
          </p:cNvPr>
          <p:cNvSpPr/>
          <p:nvPr/>
        </p:nvSpPr>
        <p:spPr>
          <a:xfrm>
            <a:off x="455752" y="470713"/>
            <a:ext cx="511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28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০২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sp>
        <p:nvSpPr>
          <p:cNvPr id="27" name="Action Button: Blank 26">
            <a:hlinkClick r:id="rId5" action="ppaction://hlinksldjump" highlightClick="1">
              <a:snd r:embed="rId6" name="click.wav"/>
            </a:hlinkClick>
            <a:extLst>
              <a:ext uri="{FF2B5EF4-FFF2-40B4-BE49-F238E27FC236}">
                <a16:creationId xmlns:a16="http://schemas.microsoft.com/office/drawing/2014/main" id="{3922644F-65B0-49C1-9FF1-2EDA4D4BE161}"/>
              </a:ext>
            </a:extLst>
          </p:cNvPr>
          <p:cNvSpPr/>
          <p:nvPr/>
        </p:nvSpPr>
        <p:spPr>
          <a:xfrm>
            <a:off x="11179652" y="6355229"/>
            <a:ext cx="807717" cy="336415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4B136E0-8CE3-45F8-AF9B-E9E8A2FA5991}"/>
              </a:ext>
            </a:extLst>
          </p:cNvPr>
          <p:cNvSpPr/>
          <p:nvPr/>
        </p:nvSpPr>
        <p:spPr>
          <a:xfrm>
            <a:off x="8389285" y="6399126"/>
            <a:ext cx="2570205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দেখতে শিখনফল বক্সে ক্লিক করুন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881DFBE0-03F9-4A3A-871C-77B359BF575A}"/>
              </a:ext>
            </a:extLst>
          </p:cNvPr>
          <p:cNvSpPr/>
          <p:nvPr/>
        </p:nvSpPr>
        <p:spPr>
          <a:xfrm>
            <a:off x="10895446" y="6418674"/>
            <a:ext cx="234778" cy="23424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3E8DEF8-37B4-43E3-9130-4F8412E05D19}"/>
              </a:ext>
            </a:extLst>
          </p:cNvPr>
          <p:cNvSpPr/>
          <p:nvPr/>
        </p:nvSpPr>
        <p:spPr>
          <a:xfrm>
            <a:off x="4461563" y="2163270"/>
            <a:ext cx="2883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https://youtu.be/BAs3fSLJItw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A42E11-EBCE-44EC-B896-6091B08E169F}"/>
              </a:ext>
            </a:extLst>
          </p:cNvPr>
          <p:cNvSpPr/>
          <p:nvPr/>
        </p:nvSpPr>
        <p:spPr>
          <a:xfrm>
            <a:off x="1556794" y="1306730"/>
            <a:ext cx="86934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লিংকে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ফুটেজটি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BCE3DB-AF76-4AE9-83F0-B4778F0015F1}"/>
              </a:ext>
            </a:extLst>
          </p:cNvPr>
          <p:cNvSpPr/>
          <p:nvPr/>
        </p:nvSpPr>
        <p:spPr>
          <a:xfrm>
            <a:off x="5107347" y="4294968"/>
            <a:ext cx="55867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6F16C2-3D84-4E0D-9A6D-C71B47C9CFD9}"/>
              </a:ext>
            </a:extLst>
          </p:cNvPr>
          <p:cNvSpPr/>
          <p:nvPr/>
        </p:nvSpPr>
        <p:spPr>
          <a:xfrm>
            <a:off x="455752" y="47071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28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০৩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sp>
        <p:nvSpPr>
          <p:cNvPr id="4" name="Action Button: Video 3">
            <a:hlinkClick r:id="rId4" highlightClick="1">
              <a:snd r:embed="rId3" name="click.wav"/>
            </a:hlinkClick>
            <a:extLst>
              <a:ext uri="{FF2B5EF4-FFF2-40B4-BE49-F238E27FC236}">
                <a16:creationId xmlns:a16="http://schemas.microsoft.com/office/drawing/2014/main" id="{1F927C6D-8D2A-4249-825A-A76379A01139}"/>
              </a:ext>
            </a:extLst>
          </p:cNvPr>
          <p:cNvSpPr/>
          <p:nvPr/>
        </p:nvSpPr>
        <p:spPr>
          <a:xfrm>
            <a:off x="7008393" y="3137454"/>
            <a:ext cx="773399" cy="552662"/>
          </a:xfrm>
          <a:prstGeom prst="actionButtonMovi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339362-3D0E-42D0-A856-D85BA7041FC3}"/>
              </a:ext>
            </a:extLst>
          </p:cNvPr>
          <p:cNvSpPr/>
          <p:nvPr/>
        </p:nvSpPr>
        <p:spPr>
          <a:xfrm>
            <a:off x="4196404" y="3137454"/>
            <a:ext cx="2038591" cy="58010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অথবা, ডাটা সংযোগ করে ভিডিও আইকনটিতে ক্লিক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883515F5-798C-4A39-8FEC-B4A858EDE179}"/>
              </a:ext>
            </a:extLst>
          </p:cNvPr>
          <p:cNvSpPr/>
          <p:nvPr/>
        </p:nvSpPr>
        <p:spPr>
          <a:xfrm rot="16200000">
            <a:off x="6236973" y="3202674"/>
            <a:ext cx="769442" cy="473729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ction Button: Blank 14">
            <a:hlinkClick r:id="rId5" action="ppaction://hlinksldjump" highlightClick="1">
              <a:snd r:embed="rId3" name="click.wav"/>
            </a:hlinkClick>
            <a:extLst>
              <a:ext uri="{FF2B5EF4-FFF2-40B4-BE49-F238E27FC236}">
                <a16:creationId xmlns:a16="http://schemas.microsoft.com/office/drawing/2014/main" id="{B07C2156-7477-49D7-BE6E-9EC4FA6CBB7F}"/>
              </a:ext>
            </a:extLst>
          </p:cNvPr>
          <p:cNvSpPr/>
          <p:nvPr/>
        </p:nvSpPr>
        <p:spPr>
          <a:xfrm>
            <a:off x="11179652" y="6355229"/>
            <a:ext cx="807717" cy="336415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17BA3A-B9D8-47F2-AEF3-7EBE385F7CCE}"/>
              </a:ext>
            </a:extLst>
          </p:cNvPr>
          <p:cNvSpPr/>
          <p:nvPr/>
        </p:nvSpPr>
        <p:spPr>
          <a:xfrm>
            <a:off x="8389285" y="6399126"/>
            <a:ext cx="2570205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দেখতে শিখনফল বক্সে ক্লিক করুন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7996EC12-0306-45DA-AE59-56EB700872BD}"/>
              </a:ext>
            </a:extLst>
          </p:cNvPr>
          <p:cNvSpPr/>
          <p:nvPr/>
        </p:nvSpPr>
        <p:spPr>
          <a:xfrm>
            <a:off x="10895446" y="6418674"/>
            <a:ext cx="234778" cy="23424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02EECA-E864-4596-A273-609DB15FAFA4}"/>
              </a:ext>
            </a:extLst>
          </p:cNvPr>
          <p:cNvSpPr/>
          <p:nvPr/>
        </p:nvSpPr>
        <p:spPr>
          <a:xfrm>
            <a:off x="2423961" y="971153"/>
            <a:ext cx="763221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দূষণের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ও ফলাফল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2A1CF5-468B-4ECF-9251-4700A64F1AD4}"/>
              </a:ext>
            </a:extLst>
          </p:cNvPr>
          <p:cNvSpPr/>
          <p:nvPr/>
        </p:nvSpPr>
        <p:spPr>
          <a:xfrm>
            <a:off x="4107807" y="1139961"/>
            <a:ext cx="38122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পাঠঃ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endParaRPr lang="en-US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A7017B-B0D3-4C33-88DF-ACF1D2A86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297" y="2829673"/>
            <a:ext cx="4555546" cy="288836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F7AA5D1-0FEE-4579-80DD-9F392F4117D8}"/>
              </a:ext>
            </a:extLst>
          </p:cNvPr>
          <p:cNvSpPr/>
          <p:nvPr/>
        </p:nvSpPr>
        <p:spPr>
          <a:xfrm>
            <a:off x="455752" y="470713"/>
            <a:ext cx="498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28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০৪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D051E9-9155-40F4-A956-A849BBED605C}"/>
              </a:ext>
            </a:extLst>
          </p:cNvPr>
          <p:cNvSpPr txBox="1"/>
          <p:nvPr/>
        </p:nvSpPr>
        <p:spPr>
          <a:xfrm>
            <a:off x="9044343" y="2810516"/>
            <a:ext cx="2023672" cy="52322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নংঃ ২৭-২৮</a:t>
            </a:r>
            <a:endParaRPr lang="en-US" sz="2800" dirty="0"/>
          </a:p>
        </p:txBody>
      </p:sp>
      <p:sp>
        <p:nvSpPr>
          <p:cNvPr id="9" name="Action Button: Blank 8">
            <a:hlinkClick r:id="rId3" action="ppaction://hlinksldjump" highlightClick="1">
              <a:snd r:embed="rId4" name="click.wav"/>
            </a:hlinkClick>
            <a:extLst>
              <a:ext uri="{FF2B5EF4-FFF2-40B4-BE49-F238E27FC236}">
                <a16:creationId xmlns:a16="http://schemas.microsoft.com/office/drawing/2014/main" id="{0610BE9F-ABAA-4D4A-B4EB-0697EE290730}"/>
              </a:ext>
            </a:extLst>
          </p:cNvPr>
          <p:cNvSpPr/>
          <p:nvPr/>
        </p:nvSpPr>
        <p:spPr>
          <a:xfrm>
            <a:off x="11179652" y="6355229"/>
            <a:ext cx="807717" cy="336415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325DAE-0416-4C9F-B683-0EE7B3F41B7C}"/>
              </a:ext>
            </a:extLst>
          </p:cNvPr>
          <p:cNvSpPr/>
          <p:nvPr/>
        </p:nvSpPr>
        <p:spPr>
          <a:xfrm>
            <a:off x="8389285" y="6399126"/>
            <a:ext cx="2570205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দেখতে শিখনফল বক্সে ক্লিক করুন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67036AE-4676-435A-BC2D-6FC62F08FE5C}"/>
              </a:ext>
            </a:extLst>
          </p:cNvPr>
          <p:cNvSpPr/>
          <p:nvPr/>
        </p:nvSpPr>
        <p:spPr>
          <a:xfrm>
            <a:off x="10895446" y="6418674"/>
            <a:ext cx="234778" cy="23424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1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B27BCC-6123-4480-8C1E-DA3F746E364C}"/>
              </a:ext>
            </a:extLst>
          </p:cNvPr>
          <p:cNvSpPr txBox="1"/>
          <p:nvPr/>
        </p:nvSpPr>
        <p:spPr>
          <a:xfrm>
            <a:off x="2207795" y="1171074"/>
            <a:ext cx="253064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E8051F-EBBC-446D-AB51-2ACC3E5B4860}"/>
              </a:ext>
            </a:extLst>
          </p:cNvPr>
          <p:cNvSpPr/>
          <p:nvPr/>
        </p:nvSpPr>
        <p:spPr>
          <a:xfrm>
            <a:off x="2871536" y="2627112"/>
            <a:ext cx="763203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itchFamily="2" charset="0"/>
              </a:rPr>
              <a:t>...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দূষণের কারণ বলতে 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দূষিত বায়ু কিভাবে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স্থ্যের জন্য ক্ষতিকর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0C4849-E3B3-43BC-8BDD-7C07A5B6296A}"/>
              </a:ext>
            </a:extLst>
          </p:cNvPr>
          <p:cNvSpPr/>
          <p:nvPr/>
        </p:nvSpPr>
        <p:spPr>
          <a:xfrm rot="10800000" flipV="1">
            <a:off x="1804734" y="1961146"/>
            <a:ext cx="9384633" cy="490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4E8655-22A7-44DA-B32E-480AE961647C}"/>
              </a:ext>
            </a:extLst>
          </p:cNvPr>
          <p:cNvSpPr/>
          <p:nvPr/>
        </p:nvSpPr>
        <p:spPr>
          <a:xfrm>
            <a:off x="455752" y="470713"/>
            <a:ext cx="518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28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০৫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46DF01-4FAD-4569-A406-A16D53172AF4}"/>
              </a:ext>
            </a:extLst>
          </p:cNvPr>
          <p:cNvSpPr/>
          <p:nvPr/>
        </p:nvSpPr>
        <p:spPr>
          <a:xfrm>
            <a:off x="8934138" y="6392584"/>
            <a:ext cx="2026628" cy="280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আগের পাতায় যেতে ক্লিক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ction Button: Return 8">
            <a:hlinkClick r:id="" action="ppaction://hlinkshowjump?jump=lastslideviewed" highlightClick="1">
              <a:snd r:embed="rId2" name="click.wav"/>
            </a:hlinkClick>
            <a:extLst>
              <a:ext uri="{FF2B5EF4-FFF2-40B4-BE49-F238E27FC236}">
                <a16:creationId xmlns:a16="http://schemas.microsoft.com/office/drawing/2014/main" id="{6D727776-1EB3-4FDA-B549-F2F699175759}"/>
              </a:ext>
            </a:extLst>
          </p:cNvPr>
          <p:cNvSpPr/>
          <p:nvPr/>
        </p:nvSpPr>
        <p:spPr>
          <a:xfrm>
            <a:off x="11462939" y="6220919"/>
            <a:ext cx="559172" cy="452024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E1448A70-D518-45AC-A00A-BCFE40808580}"/>
              </a:ext>
            </a:extLst>
          </p:cNvPr>
          <p:cNvSpPr/>
          <p:nvPr/>
        </p:nvSpPr>
        <p:spPr>
          <a:xfrm>
            <a:off x="11090316" y="6418674"/>
            <a:ext cx="234778" cy="23424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9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5C63E8C-9A9F-49C0-B0C7-94673AC00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014" y="1568959"/>
            <a:ext cx="5136043" cy="294391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E6A3C9A-17D8-4BA5-85FB-F734021DD164}"/>
              </a:ext>
            </a:extLst>
          </p:cNvPr>
          <p:cNvSpPr/>
          <p:nvPr/>
        </p:nvSpPr>
        <p:spPr>
          <a:xfrm>
            <a:off x="3062462" y="653921"/>
            <a:ext cx="57791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2F9B1C-E4ED-4F4F-9A72-8EDEC97D845F}"/>
              </a:ext>
            </a:extLst>
          </p:cNvPr>
          <p:cNvSpPr/>
          <p:nvPr/>
        </p:nvSpPr>
        <p:spPr>
          <a:xfrm>
            <a:off x="4248534" y="4532745"/>
            <a:ext cx="32592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কলকারখানার ধোঁয়া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F271D9-18EE-445F-82E9-075C8D78E8DA}"/>
              </a:ext>
            </a:extLst>
          </p:cNvPr>
          <p:cNvSpPr/>
          <p:nvPr/>
        </p:nvSpPr>
        <p:spPr>
          <a:xfrm>
            <a:off x="705382" y="4548570"/>
            <a:ext cx="104654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বন্ধুরা,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কালো ধোঁয়ায় থাকে কার্বনডাই অক্সাইড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যা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বায়ুতে মিশে বায়ুকে দূষিত করে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A77686-D5F5-45A8-B578-9A9F7A38D593}"/>
              </a:ext>
            </a:extLst>
          </p:cNvPr>
          <p:cNvSpPr/>
          <p:nvPr/>
        </p:nvSpPr>
        <p:spPr>
          <a:xfrm>
            <a:off x="455752" y="470713"/>
            <a:ext cx="537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28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০৬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sp>
        <p:nvSpPr>
          <p:cNvPr id="8" name="Action Button: Blank 7">
            <a:hlinkClick r:id="rId3" action="ppaction://hlinksldjump" highlightClick="1">
              <a:snd r:embed="rId4" name="click.wav"/>
            </a:hlinkClick>
            <a:extLst>
              <a:ext uri="{FF2B5EF4-FFF2-40B4-BE49-F238E27FC236}">
                <a16:creationId xmlns:a16="http://schemas.microsoft.com/office/drawing/2014/main" id="{404BDC97-8680-4329-8BE1-C4637DE4771B}"/>
              </a:ext>
            </a:extLst>
          </p:cNvPr>
          <p:cNvSpPr/>
          <p:nvPr/>
        </p:nvSpPr>
        <p:spPr>
          <a:xfrm>
            <a:off x="11179652" y="6355229"/>
            <a:ext cx="807717" cy="336415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70ADBD-FCFD-487A-B37B-9EA7CA77769D}"/>
              </a:ext>
            </a:extLst>
          </p:cNvPr>
          <p:cNvSpPr/>
          <p:nvPr/>
        </p:nvSpPr>
        <p:spPr>
          <a:xfrm>
            <a:off x="8389285" y="6399126"/>
            <a:ext cx="2570205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দেখতে শিখনফল বক্সে ক্লিক করুন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32D7C49-0D2A-4632-82E8-3CA50C4E270A}"/>
              </a:ext>
            </a:extLst>
          </p:cNvPr>
          <p:cNvSpPr/>
          <p:nvPr/>
        </p:nvSpPr>
        <p:spPr>
          <a:xfrm>
            <a:off x="10895446" y="6418674"/>
            <a:ext cx="234778" cy="23424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7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1C4923-C478-4C45-BA16-19F99F362372}"/>
              </a:ext>
            </a:extLst>
          </p:cNvPr>
          <p:cNvSpPr/>
          <p:nvPr/>
        </p:nvSpPr>
        <p:spPr>
          <a:xfrm>
            <a:off x="4219683" y="4622805"/>
            <a:ext cx="31470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গাড়ির কালো ধোঁয়া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C422FF-87F2-40DF-B0A8-6C88A1CB2157}"/>
              </a:ext>
            </a:extLst>
          </p:cNvPr>
          <p:cNvSpPr/>
          <p:nvPr/>
        </p:nvSpPr>
        <p:spPr>
          <a:xfrm>
            <a:off x="1547033" y="4637320"/>
            <a:ext cx="94115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বাস,রেলগাড়ি,টেম্পো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অর্থাৎ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যানবাহনের ধোঁয়া বায়ুতে মিশে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বায়ুকে দূষিত করে</a:t>
            </a:r>
            <a:r>
              <a:rPr lang="bn-BD" sz="3200" dirty="0">
                <a:latin typeface="NikoshBAN" panose="02000000000000000000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EDA6B8-9003-4D82-BCE5-D9076387DC72}"/>
              </a:ext>
            </a:extLst>
          </p:cNvPr>
          <p:cNvSpPr/>
          <p:nvPr/>
        </p:nvSpPr>
        <p:spPr>
          <a:xfrm>
            <a:off x="3352405" y="426116"/>
            <a:ext cx="48558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ছবিটিতে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দেখা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4D43DA-4B5A-4824-A327-E2579F650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41" y="1235375"/>
            <a:ext cx="5655345" cy="33361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BF5968A-750B-4AFD-8C32-CAFC123022DA}"/>
              </a:ext>
            </a:extLst>
          </p:cNvPr>
          <p:cNvSpPr/>
          <p:nvPr/>
        </p:nvSpPr>
        <p:spPr>
          <a:xfrm>
            <a:off x="455752" y="470713"/>
            <a:ext cx="503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28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০৭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sp>
        <p:nvSpPr>
          <p:cNvPr id="12" name="Action Button: Blank 11">
            <a:hlinkClick r:id="rId3" action="ppaction://hlinksldjump" highlightClick="1">
              <a:snd r:embed="rId4" name="click.wav"/>
            </a:hlinkClick>
            <a:extLst>
              <a:ext uri="{FF2B5EF4-FFF2-40B4-BE49-F238E27FC236}">
                <a16:creationId xmlns:a16="http://schemas.microsoft.com/office/drawing/2014/main" id="{45C5B1A6-2628-4A28-A28B-722B7E09E2A1}"/>
              </a:ext>
            </a:extLst>
          </p:cNvPr>
          <p:cNvSpPr/>
          <p:nvPr/>
        </p:nvSpPr>
        <p:spPr>
          <a:xfrm>
            <a:off x="11179652" y="6355229"/>
            <a:ext cx="807717" cy="336415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0311FC-D614-4B54-A8C1-E16580688CBD}"/>
              </a:ext>
            </a:extLst>
          </p:cNvPr>
          <p:cNvSpPr/>
          <p:nvPr/>
        </p:nvSpPr>
        <p:spPr>
          <a:xfrm>
            <a:off x="8389285" y="6399126"/>
            <a:ext cx="2570205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দেখতে শিখনফল বক্সে ক্লিক করুন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5DB3D36-3F18-4F28-AA08-BE39F17F8A2F}"/>
              </a:ext>
            </a:extLst>
          </p:cNvPr>
          <p:cNvSpPr/>
          <p:nvPr/>
        </p:nvSpPr>
        <p:spPr>
          <a:xfrm>
            <a:off x="10895446" y="6418674"/>
            <a:ext cx="234778" cy="23424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8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lcsnap-2016-04-24-18h50m09s880.png">
            <a:extLst>
              <a:ext uri="{FF2B5EF4-FFF2-40B4-BE49-F238E27FC236}">
                <a16:creationId xmlns:a16="http://schemas.microsoft.com/office/drawing/2014/main" id="{D9DC4C50-6CCF-4AF5-AE1F-7F64D63D9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338" y="1337564"/>
            <a:ext cx="2495374" cy="23439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vlcsnap-2016-04-24-18h50m07s898.png">
            <a:extLst>
              <a:ext uri="{FF2B5EF4-FFF2-40B4-BE49-F238E27FC236}">
                <a16:creationId xmlns:a16="http://schemas.microsoft.com/office/drawing/2014/main" id="{2A8DDD45-12CF-4007-B356-6692E2CF78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89" t="5617" r="6316" b="6234"/>
          <a:stretch/>
        </p:blipFill>
        <p:spPr>
          <a:xfrm>
            <a:off x="6225596" y="1228387"/>
            <a:ext cx="2495374" cy="24170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8E4986A-9D9A-4285-A8E4-C58E2C26DF72}"/>
              </a:ext>
            </a:extLst>
          </p:cNvPr>
          <p:cNvSpPr/>
          <p:nvPr/>
        </p:nvSpPr>
        <p:spPr>
          <a:xfrm>
            <a:off x="1086653" y="4164643"/>
            <a:ext cx="103466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এছাড়াও </a:t>
            </a:r>
            <a:r>
              <a:rPr lang="bn-BD" sz="3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সিগারেটের ধোঁয়া</a:t>
            </a:r>
            <a:r>
              <a:rPr lang="bn-IN" sz="3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</a:t>
            </a:r>
            <a:r>
              <a:rPr lang="bn-IN" sz="3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bn-BD" sz="3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পাতা ও ডাল পোড়ানো</a:t>
            </a:r>
            <a:r>
              <a:rPr lang="bn-IN" sz="3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 প্লা</a:t>
            </a:r>
            <a:r>
              <a:rPr lang="bn-IN" sz="3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ন্ট‌, </a:t>
            </a:r>
            <a:r>
              <a:rPr lang="bn-BD" sz="3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খোলা স্থানে ময়লা পোড়ানো</a:t>
            </a:r>
            <a:r>
              <a:rPr lang="bn-IN" sz="3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ইত্যাদি নানা কারনে বায়ু দুষণ হয়ে থাকে।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411E2A-310D-4892-B1F1-51B9BFB44E17}"/>
              </a:ext>
            </a:extLst>
          </p:cNvPr>
          <p:cNvSpPr/>
          <p:nvPr/>
        </p:nvSpPr>
        <p:spPr>
          <a:xfrm>
            <a:off x="455752" y="470713"/>
            <a:ext cx="534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28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০৮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pic>
        <p:nvPicPr>
          <p:cNvPr id="8" name="Picture 2" descr="C:\Users\DPE\Desktop\sharmin\picture\fire.jpg">
            <a:extLst>
              <a:ext uri="{FF2B5EF4-FFF2-40B4-BE49-F238E27FC236}">
                <a16:creationId xmlns:a16="http://schemas.microsoft.com/office/drawing/2014/main" id="{175EF1C9-69C3-457A-8334-21FECE896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37977" y="1228387"/>
            <a:ext cx="2495374" cy="236812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 descr="vlcsnap-2016-04-24-18h50m09s880.png">
            <a:extLst>
              <a:ext uri="{FF2B5EF4-FFF2-40B4-BE49-F238E27FC236}">
                <a16:creationId xmlns:a16="http://schemas.microsoft.com/office/drawing/2014/main" id="{2301FC06-C206-46C2-84EF-9231CFB28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338" y="1322462"/>
            <a:ext cx="2495374" cy="23439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 descr="vlcsnap-2016-04-24-18h50m07s898.png">
            <a:extLst>
              <a:ext uri="{FF2B5EF4-FFF2-40B4-BE49-F238E27FC236}">
                <a16:creationId xmlns:a16="http://schemas.microsoft.com/office/drawing/2014/main" id="{17DB090B-E927-4F23-8E00-5C35E3AFE6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89" t="5617" r="6316" b="6234"/>
          <a:stretch/>
        </p:blipFill>
        <p:spPr>
          <a:xfrm>
            <a:off x="6225596" y="1213285"/>
            <a:ext cx="2495374" cy="24170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1188B2-C3E1-459B-92B0-304705D9D0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80" y="1339389"/>
            <a:ext cx="2390274" cy="23439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Action Button: Blank 13">
            <a:hlinkClick r:id="rId6" action="ppaction://hlinksldjump" highlightClick="1">
              <a:snd r:embed="rId7" name="click.wav"/>
            </a:hlinkClick>
            <a:extLst>
              <a:ext uri="{FF2B5EF4-FFF2-40B4-BE49-F238E27FC236}">
                <a16:creationId xmlns:a16="http://schemas.microsoft.com/office/drawing/2014/main" id="{E9773026-DF7A-4FEA-9513-BF682A2C24AF}"/>
              </a:ext>
            </a:extLst>
          </p:cNvPr>
          <p:cNvSpPr/>
          <p:nvPr/>
        </p:nvSpPr>
        <p:spPr>
          <a:xfrm>
            <a:off x="11179652" y="6355229"/>
            <a:ext cx="807717" cy="336415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BB0332-0F1C-42CC-BEE1-2FFB3B087B39}"/>
              </a:ext>
            </a:extLst>
          </p:cNvPr>
          <p:cNvSpPr/>
          <p:nvPr/>
        </p:nvSpPr>
        <p:spPr>
          <a:xfrm>
            <a:off x="8389285" y="6399126"/>
            <a:ext cx="2570205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দেখতে শিখনফল বক্সে ক্লিক করুন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E23F214F-B671-464B-B636-0577355C39A5}"/>
              </a:ext>
            </a:extLst>
          </p:cNvPr>
          <p:cNvSpPr/>
          <p:nvPr/>
        </p:nvSpPr>
        <p:spPr>
          <a:xfrm>
            <a:off x="10895446" y="6418674"/>
            <a:ext cx="234778" cy="23424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0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00F1582-1515-4D5D-9266-FDEC7E7EE6F5}"/>
              </a:ext>
            </a:extLst>
          </p:cNvPr>
          <p:cNvSpPr/>
          <p:nvPr/>
        </p:nvSpPr>
        <p:spPr>
          <a:xfrm>
            <a:off x="2061439" y="686486"/>
            <a:ext cx="7589188" cy="132343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্থী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ধুরা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দূষিত বায়ুতে কি কি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থাকে?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1E5F4F4-2FAC-4898-89C9-18C1125F5E6E}"/>
              </a:ext>
            </a:extLst>
          </p:cNvPr>
          <p:cNvSpPr/>
          <p:nvPr/>
        </p:nvSpPr>
        <p:spPr>
          <a:xfrm>
            <a:off x="3592687" y="2236573"/>
            <a:ext cx="4526692" cy="9391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1663A88-4D38-403D-B1DB-80B2284B889B}"/>
              </a:ext>
            </a:extLst>
          </p:cNvPr>
          <p:cNvGrpSpPr/>
          <p:nvPr/>
        </p:nvGrpSpPr>
        <p:grpSpPr>
          <a:xfrm>
            <a:off x="762678" y="3175687"/>
            <a:ext cx="10491509" cy="2062860"/>
            <a:chOff x="762678" y="3175687"/>
            <a:chExt cx="10491509" cy="206286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1A8FBF0-1E20-48A7-8E11-105C2B8D28B7}"/>
                </a:ext>
              </a:extLst>
            </p:cNvPr>
            <p:cNvSpPr/>
            <p:nvPr/>
          </p:nvSpPr>
          <p:spPr>
            <a:xfrm rot="10800000" flipV="1">
              <a:off x="938472" y="3718494"/>
              <a:ext cx="10138611" cy="457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row: Down 36">
              <a:extLst>
                <a:ext uri="{FF2B5EF4-FFF2-40B4-BE49-F238E27FC236}">
                  <a16:creationId xmlns:a16="http://schemas.microsoft.com/office/drawing/2014/main" id="{D5E78F62-BBE5-4101-B021-2FB0331891D9}"/>
                </a:ext>
              </a:extLst>
            </p:cNvPr>
            <p:cNvSpPr/>
            <p:nvPr/>
          </p:nvSpPr>
          <p:spPr>
            <a:xfrm>
              <a:off x="5250466" y="3175687"/>
              <a:ext cx="1211132" cy="542807"/>
            </a:xfrm>
            <a:prstGeom prst="down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Arrow: Down 37">
              <a:extLst>
                <a:ext uri="{FF2B5EF4-FFF2-40B4-BE49-F238E27FC236}">
                  <a16:creationId xmlns:a16="http://schemas.microsoft.com/office/drawing/2014/main" id="{E4B1F116-7D4C-4113-A1B9-167092FA0374}"/>
                </a:ext>
              </a:extLst>
            </p:cNvPr>
            <p:cNvSpPr/>
            <p:nvPr/>
          </p:nvSpPr>
          <p:spPr>
            <a:xfrm>
              <a:off x="5515482" y="3764214"/>
              <a:ext cx="681101" cy="350587"/>
            </a:xfrm>
            <a:prstGeom prst="down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Arrow: Down 38">
              <a:extLst>
                <a:ext uri="{FF2B5EF4-FFF2-40B4-BE49-F238E27FC236}">
                  <a16:creationId xmlns:a16="http://schemas.microsoft.com/office/drawing/2014/main" id="{19E5715C-180F-482A-9DE0-3D452FD43005}"/>
                </a:ext>
              </a:extLst>
            </p:cNvPr>
            <p:cNvSpPr/>
            <p:nvPr/>
          </p:nvSpPr>
          <p:spPr>
            <a:xfrm>
              <a:off x="8168610" y="3764214"/>
              <a:ext cx="681101" cy="1474333"/>
            </a:xfrm>
            <a:prstGeom prst="down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Arrow: Down 39">
              <a:extLst>
                <a:ext uri="{FF2B5EF4-FFF2-40B4-BE49-F238E27FC236}">
                  <a16:creationId xmlns:a16="http://schemas.microsoft.com/office/drawing/2014/main" id="{F8174CD3-EAC3-479D-886B-8871B22416BC}"/>
                </a:ext>
              </a:extLst>
            </p:cNvPr>
            <p:cNvSpPr/>
            <p:nvPr/>
          </p:nvSpPr>
          <p:spPr>
            <a:xfrm>
              <a:off x="3139080" y="3764214"/>
              <a:ext cx="681101" cy="1474333"/>
            </a:xfrm>
            <a:prstGeom prst="down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Arrow: Down 40">
              <a:extLst>
                <a:ext uri="{FF2B5EF4-FFF2-40B4-BE49-F238E27FC236}">
                  <a16:creationId xmlns:a16="http://schemas.microsoft.com/office/drawing/2014/main" id="{9CDA5B6F-80E6-4EC0-8A5E-33E4A8D69F26}"/>
                </a:ext>
              </a:extLst>
            </p:cNvPr>
            <p:cNvSpPr/>
            <p:nvPr/>
          </p:nvSpPr>
          <p:spPr>
            <a:xfrm>
              <a:off x="762678" y="3764214"/>
              <a:ext cx="681101" cy="350587"/>
            </a:xfrm>
            <a:prstGeom prst="down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Arrow: Down 41">
              <a:extLst>
                <a:ext uri="{FF2B5EF4-FFF2-40B4-BE49-F238E27FC236}">
                  <a16:creationId xmlns:a16="http://schemas.microsoft.com/office/drawing/2014/main" id="{8A032087-97FE-4299-AA1B-1D7C4F0A6F4B}"/>
                </a:ext>
              </a:extLst>
            </p:cNvPr>
            <p:cNvSpPr/>
            <p:nvPr/>
          </p:nvSpPr>
          <p:spPr>
            <a:xfrm>
              <a:off x="10573086" y="3741321"/>
              <a:ext cx="681101" cy="350587"/>
            </a:xfrm>
            <a:prstGeom prst="down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8290B4C0-2AEC-4419-9953-7BC01DA073B1}"/>
              </a:ext>
            </a:extLst>
          </p:cNvPr>
          <p:cNvSpPr/>
          <p:nvPr/>
        </p:nvSpPr>
        <p:spPr>
          <a:xfrm>
            <a:off x="580026" y="4160522"/>
            <a:ext cx="2559053" cy="9391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E9A2277-CD9D-4C0E-BCA4-D9191B89166A}"/>
              </a:ext>
            </a:extLst>
          </p:cNvPr>
          <p:cNvSpPr/>
          <p:nvPr/>
        </p:nvSpPr>
        <p:spPr>
          <a:xfrm>
            <a:off x="2313160" y="5232400"/>
            <a:ext cx="2689474" cy="9391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D582860-A250-4A35-963D-664B0A90BCFD}"/>
              </a:ext>
            </a:extLst>
          </p:cNvPr>
          <p:cNvSpPr/>
          <p:nvPr/>
        </p:nvSpPr>
        <p:spPr>
          <a:xfrm>
            <a:off x="4623543" y="4130115"/>
            <a:ext cx="2689474" cy="9391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2535078-C3C1-439E-93F9-322C242D448D}"/>
              </a:ext>
            </a:extLst>
          </p:cNvPr>
          <p:cNvSpPr/>
          <p:nvPr/>
        </p:nvSpPr>
        <p:spPr>
          <a:xfrm>
            <a:off x="7182596" y="5253861"/>
            <a:ext cx="2559053" cy="9391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B315579-A71D-444B-8DE9-F31919ECB21B}"/>
              </a:ext>
            </a:extLst>
          </p:cNvPr>
          <p:cNvSpPr/>
          <p:nvPr/>
        </p:nvSpPr>
        <p:spPr>
          <a:xfrm>
            <a:off x="9052921" y="4114736"/>
            <a:ext cx="2559053" cy="9391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2006987-A321-48D5-B89B-AE54E419E9D9}"/>
              </a:ext>
            </a:extLst>
          </p:cNvPr>
          <p:cNvSpPr/>
          <p:nvPr/>
        </p:nvSpPr>
        <p:spPr>
          <a:xfrm>
            <a:off x="4704417" y="2293238"/>
            <a:ext cx="20906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দূষিত বায়ু</a:t>
            </a:r>
            <a:endParaRPr lang="en-US" sz="48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E053BC6-945E-4111-A00A-7CDE5E341EAA}"/>
              </a:ext>
            </a:extLst>
          </p:cNvPr>
          <p:cNvSpPr/>
          <p:nvPr/>
        </p:nvSpPr>
        <p:spPr>
          <a:xfrm>
            <a:off x="1332003" y="4374086"/>
            <a:ext cx="1181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ধূলিকণা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D74FF41-DB44-4E2F-BA54-1D1048D067C2}"/>
              </a:ext>
            </a:extLst>
          </p:cNvPr>
          <p:cNvSpPr/>
          <p:nvPr/>
        </p:nvSpPr>
        <p:spPr>
          <a:xfrm>
            <a:off x="4599661" y="4347581"/>
            <a:ext cx="2713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কার্বন মনো অক্সাইড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D44987F-8EDA-44BB-A95F-BACFDE79AF9A}"/>
              </a:ext>
            </a:extLst>
          </p:cNvPr>
          <p:cNvSpPr/>
          <p:nvPr/>
        </p:nvSpPr>
        <p:spPr>
          <a:xfrm>
            <a:off x="9759213" y="4339843"/>
            <a:ext cx="15103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কার্বন কনা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BA5C47C-6B80-433C-B981-0E5E6F7CD794}"/>
              </a:ext>
            </a:extLst>
          </p:cNvPr>
          <p:cNvSpPr/>
          <p:nvPr/>
        </p:nvSpPr>
        <p:spPr>
          <a:xfrm>
            <a:off x="2271174" y="5472782"/>
            <a:ext cx="27622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সালফারডাই অক্সাইড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2F72F0C-CB7F-46F8-8F0F-BF66F2B64334}"/>
              </a:ext>
            </a:extLst>
          </p:cNvPr>
          <p:cNvSpPr/>
          <p:nvPr/>
        </p:nvSpPr>
        <p:spPr>
          <a:xfrm>
            <a:off x="7180848" y="5465536"/>
            <a:ext cx="25458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কার্বন ডাই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endParaRPr lang="en-US" sz="32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3269E0-936D-4B55-BD5D-C24CD63AF7CC}"/>
              </a:ext>
            </a:extLst>
          </p:cNvPr>
          <p:cNvSpPr/>
          <p:nvPr/>
        </p:nvSpPr>
        <p:spPr>
          <a:xfrm>
            <a:off x="455752" y="470713"/>
            <a:ext cx="516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zh-CN" sz="28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০৯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sp>
        <p:nvSpPr>
          <p:cNvPr id="25" name="Action Button: Blank 24">
            <a:hlinkClick r:id="rId2" action="ppaction://hlinksldjump" highlightClick="1">
              <a:snd r:embed="rId3" name="click.wav"/>
            </a:hlinkClick>
            <a:extLst>
              <a:ext uri="{FF2B5EF4-FFF2-40B4-BE49-F238E27FC236}">
                <a16:creationId xmlns:a16="http://schemas.microsoft.com/office/drawing/2014/main" id="{05437ADC-9732-4B85-9F74-B2A1D989B7D8}"/>
              </a:ext>
            </a:extLst>
          </p:cNvPr>
          <p:cNvSpPr/>
          <p:nvPr/>
        </p:nvSpPr>
        <p:spPr>
          <a:xfrm>
            <a:off x="11179652" y="6355229"/>
            <a:ext cx="807717" cy="336415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8FF3320-40C4-4094-9894-ED930702A6D1}"/>
              </a:ext>
            </a:extLst>
          </p:cNvPr>
          <p:cNvSpPr/>
          <p:nvPr/>
        </p:nvSpPr>
        <p:spPr>
          <a:xfrm>
            <a:off x="8389285" y="6399126"/>
            <a:ext cx="2570205" cy="273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দেখতে শিখনফল বক্সে ক্লিক করুন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224CBAD2-40AA-40B7-9BA3-A614C54F73AF}"/>
              </a:ext>
            </a:extLst>
          </p:cNvPr>
          <p:cNvSpPr/>
          <p:nvPr/>
        </p:nvSpPr>
        <p:spPr>
          <a:xfrm>
            <a:off x="10895446" y="6418674"/>
            <a:ext cx="234778" cy="23424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7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9" grpId="0"/>
      <p:bldP spid="50" grpId="0"/>
      <p:bldP spid="51" grpId="0"/>
      <p:bldP spid="52" grpId="0"/>
      <p:bldP spid="53" grpId="0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799</Words>
  <Application>Microsoft Office PowerPoint</Application>
  <PresentationFormat>Widescreen</PresentationFormat>
  <Paragraphs>137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微软雅黑</vt:lpstr>
      <vt:lpstr>Agency FB</vt:lpstr>
      <vt:lpstr>Arial</vt:lpstr>
      <vt:lpstr>Calibri</vt:lpstr>
      <vt:lpstr>Calibri Light</vt:lpstr>
      <vt:lpstr>NikoshBAN</vt:lpstr>
      <vt:lpstr>Times New Roman</vt:lpstr>
      <vt:lpstr>Vrinda</vt:lpstr>
      <vt:lpstr>Wingdings</vt:lpstr>
      <vt:lpstr>方正正中黑简体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4</dc:creator>
  <cp:lastModifiedBy>4</cp:lastModifiedBy>
  <cp:revision>239</cp:revision>
  <dcterms:created xsi:type="dcterms:W3CDTF">2019-10-18T06:10:08Z</dcterms:created>
  <dcterms:modified xsi:type="dcterms:W3CDTF">2019-10-28T19:45:16Z</dcterms:modified>
</cp:coreProperties>
</file>