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92" r:id="rId5"/>
    <p:sldId id="259" r:id="rId6"/>
    <p:sldId id="290" r:id="rId7"/>
    <p:sldId id="263" r:id="rId8"/>
    <p:sldId id="270" r:id="rId9"/>
    <p:sldId id="301" r:id="rId10"/>
    <p:sldId id="283" r:id="rId11"/>
    <p:sldId id="297" r:id="rId12"/>
    <p:sldId id="298" r:id="rId13"/>
    <p:sldId id="294" r:id="rId14"/>
    <p:sldId id="300" r:id="rId15"/>
    <p:sldId id="29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FF"/>
    <a:srgbClr val="0000CC"/>
    <a:srgbClr val="19E5BE"/>
    <a:srgbClr val="00FFFF"/>
    <a:srgbClr val="FFFF0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3896" autoAdjust="0"/>
  </p:normalViewPr>
  <p:slideViewPr>
    <p:cSldViewPr>
      <p:cViewPr varScale="1">
        <p:scale>
          <a:sx n="74" d="100"/>
          <a:sy n="74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23C60-26F4-47DC-BF93-FA86D81FD5E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4C9FA-6653-4317-8D4A-EE722B24DA4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নামাজ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4A59EB-01FF-4004-B0CF-055CB4EC0E74}" type="parTrans" cxnId="{7778B00A-8BF4-4B42-8BD4-D048C43703E7}">
      <dgm:prSet/>
      <dgm:spPr/>
      <dgm:t>
        <a:bodyPr/>
        <a:lstStyle/>
        <a:p>
          <a:endParaRPr lang="en-US"/>
        </a:p>
      </dgm:t>
    </dgm:pt>
    <dgm:pt modelId="{11775358-E88E-4410-B0F2-8E553BD1010B}" type="sibTrans" cxnId="{7778B00A-8BF4-4B42-8BD4-D048C43703E7}">
      <dgm:prSet/>
      <dgm:spPr/>
      <dgm:t>
        <a:bodyPr/>
        <a:lstStyle/>
        <a:p>
          <a:endParaRPr lang="en-US"/>
        </a:p>
      </dgm:t>
    </dgm:pt>
    <dgm:pt modelId="{422C9ED0-C73F-41C7-8525-599751DA1276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প্রার্থনা</a:t>
          </a:r>
          <a:endParaRPr lang="en-US" dirty="0">
            <a:solidFill>
              <a:srgbClr val="FF0000"/>
            </a:solidFill>
          </a:endParaRPr>
        </a:p>
      </dgm:t>
    </dgm:pt>
    <dgm:pt modelId="{BEFD7FCF-A4F5-45B0-99D3-B508E7CE9F4C}" type="parTrans" cxnId="{08D40B29-D470-494C-8594-76505EB53323}">
      <dgm:prSet/>
      <dgm:spPr/>
      <dgm:t>
        <a:bodyPr/>
        <a:lstStyle/>
        <a:p>
          <a:endParaRPr lang="en-US"/>
        </a:p>
      </dgm:t>
    </dgm:pt>
    <dgm:pt modelId="{E7C45DBC-B0A7-4E81-A528-ABA7173EF512}" type="sibTrans" cxnId="{08D40B29-D470-494C-8594-76505EB53323}">
      <dgm:prSet/>
      <dgm:spPr/>
      <dgm:t>
        <a:bodyPr/>
        <a:lstStyle/>
        <a:p>
          <a:endParaRPr lang="en-US"/>
        </a:p>
      </dgm:t>
    </dgm:pt>
    <dgm:pt modelId="{C8203C1A-4B5B-474C-9064-DF01F57797D2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দোয়া</a:t>
          </a:r>
          <a:endParaRPr lang="en-US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9F6199-ADB0-406F-AF43-CD7180A06083}" type="parTrans" cxnId="{FDF62070-4BA6-4B17-B4C6-AAB0A9E2AB52}">
      <dgm:prSet/>
      <dgm:spPr/>
      <dgm:t>
        <a:bodyPr/>
        <a:lstStyle/>
        <a:p>
          <a:endParaRPr lang="en-US"/>
        </a:p>
      </dgm:t>
    </dgm:pt>
    <dgm:pt modelId="{246701B2-E3EB-42C7-A203-645B089977DB}" type="sibTrans" cxnId="{FDF62070-4BA6-4B17-B4C6-AAB0A9E2AB52}">
      <dgm:prSet/>
      <dgm:spPr/>
      <dgm:t>
        <a:bodyPr/>
        <a:lstStyle/>
        <a:p>
          <a:endParaRPr lang="en-US"/>
        </a:p>
      </dgm:t>
    </dgm:pt>
    <dgm:pt modelId="{6DA8D750-CABE-4125-AFEE-79FB98F8AE63}">
      <dgm:prSet phldrT="[Text]" custT="1"/>
      <dgm:spPr/>
      <dgm:t>
        <a:bodyPr/>
        <a:lstStyle/>
        <a:p>
          <a:r>
            <a:rPr lang="bn-BD" sz="2400" dirty="0" smtClean="0">
              <a:solidFill>
                <a:srgbClr val="FF0000"/>
              </a:solidFill>
            </a:rPr>
            <a:t>মননিবেশ</a:t>
          </a:r>
          <a:endParaRPr lang="en-US" sz="2400" dirty="0">
            <a:solidFill>
              <a:srgbClr val="FF0000"/>
            </a:solidFill>
          </a:endParaRPr>
        </a:p>
      </dgm:t>
    </dgm:pt>
    <dgm:pt modelId="{FCE5C0C8-EABC-449E-B113-C8F977E2BE66}" type="parTrans" cxnId="{E57CC3B2-279A-4418-9116-9F0F70D91525}">
      <dgm:prSet/>
      <dgm:spPr/>
      <dgm:t>
        <a:bodyPr/>
        <a:lstStyle/>
        <a:p>
          <a:endParaRPr lang="en-US"/>
        </a:p>
      </dgm:t>
    </dgm:pt>
    <dgm:pt modelId="{C9D08D42-F487-4299-BCEF-0B8A7360FBF5}" type="sibTrans" cxnId="{E57CC3B2-279A-4418-9116-9F0F70D91525}">
      <dgm:prSet/>
      <dgm:spPr/>
      <dgm:t>
        <a:bodyPr/>
        <a:lstStyle/>
        <a:p>
          <a:endParaRPr lang="en-US"/>
        </a:p>
      </dgm:t>
    </dgm:pt>
    <dgm:pt modelId="{9BF95F87-9D75-4226-B970-AC09A3AFD6F6}" type="pres">
      <dgm:prSet presAssocID="{F1623C60-26F4-47DC-BF93-FA86D81FD5E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734EA8-A3EE-4827-B51F-AF4C988E551F}" type="pres">
      <dgm:prSet presAssocID="{3D04C9FA-6653-4317-8D4A-EE722B24DA46}" presName="singleCycle" presStyleCnt="0"/>
      <dgm:spPr/>
    </dgm:pt>
    <dgm:pt modelId="{37323B6E-4063-4074-8219-499022A5F557}" type="pres">
      <dgm:prSet presAssocID="{3D04C9FA-6653-4317-8D4A-EE722B24DA46}" presName="singleCenter" presStyleLbl="node1" presStyleIdx="0" presStyleCnt="4" custLinFactNeighborX="776" custLinFactNeighborY="-29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7D01E56-C015-480B-9128-D26B8B70C7FD}" type="pres">
      <dgm:prSet presAssocID="{BEFD7FCF-A4F5-45B0-99D3-B508E7CE9F4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421D1AB-99EE-445B-88B7-3AAB8501EF69}" type="pres">
      <dgm:prSet presAssocID="{422C9ED0-C73F-41C7-8525-599751DA1276}" presName="text0" presStyleLbl="node1" presStyleIdx="1" presStyleCnt="4" custScaleX="172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62E80-10F0-40BF-890C-FB00FFF34CCF}" type="pres">
      <dgm:prSet presAssocID="{859F6199-ADB0-406F-AF43-CD7180A0608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BA9A3B1-DE9C-463F-93ED-C8B59367C422}" type="pres">
      <dgm:prSet presAssocID="{C8203C1A-4B5B-474C-9064-DF01F57797D2}" presName="text0" presStyleLbl="node1" presStyleIdx="2" presStyleCnt="4" custScaleX="163159" custRadScaleRad="104551" custRadScaleInc="-6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89EDA-DF4C-48D6-84AD-56082266E836}" type="pres">
      <dgm:prSet presAssocID="{FCE5C0C8-EABC-449E-B113-C8F977E2BE66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192FAF3-451C-4FED-8E06-DBCDF1ADE78E}" type="pres">
      <dgm:prSet presAssocID="{6DA8D750-CABE-4125-AFEE-79FB98F8AE63}" presName="text0" presStyleLbl="node1" presStyleIdx="3" presStyleCnt="4" custScaleX="186240" custRadScaleRad="98360" custRadScaleInc="-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4AB41-80E3-4B28-8044-6483F8D4FCA2}" type="presOf" srcId="{C8203C1A-4B5B-474C-9064-DF01F57797D2}" destId="{3BA9A3B1-DE9C-463F-93ED-C8B59367C422}" srcOrd="0" destOrd="0" presId="urn:microsoft.com/office/officeart/2008/layout/RadialCluster"/>
    <dgm:cxn modelId="{B27F9734-1C50-4404-AD2F-D52FB5DE22F6}" type="presOf" srcId="{3D04C9FA-6653-4317-8D4A-EE722B24DA46}" destId="{37323B6E-4063-4074-8219-499022A5F557}" srcOrd="0" destOrd="0" presId="urn:microsoft.com/office/officeart/2008/layout/RadialCluster"/>
    <dgm:cxn modelId="{C7A1EB83-66B5-4BCB-879A-AEFE383DD3A9}" type="presOf" srcId="{BEFD7FCF-A4F5-45B0-99D3-B508E7CE9F4C}" destId="{F7D01E56-C015-480B-9128-D26B8B70C7FD}" srcOrd="0" destOrd="0" presId="urn:microsoft.com/office/officeart/2008/layout/RadialCluster"/>
    <dgm:cxn modelId="{1D3F9E74-1B85-443C-A170-E452A77D056D}" type="presOf" srcId="{422C9ED0-C73F-41C7-8525-599751DA1276}" destId="{E421D1AB-99EE-445B-88B7-3AAB8501EF69}" srcOrd="0" destOrd="0" presId="urn:microsoft.com/office/officeart/2008/layout/RadialCluster"/>
    <dgm:cxn modelId="{E57CC3B2-279A-4418-9116-9F0F70D91525}" srcId="{3D04C9FA-6653-4317-8D4A-EE722B24DA46}" destId="{6DA8D750-CABE-4125-AFEE-79FB98F8AE63}" srcOrd="2" destOrd="0" parTransId="{FCE5C0C8-EABC-449E-B113-C8F977E2BE66}" sibTransId="{C9D08D42-F487-4299-BCEF-0B8A7360FBF5}"/>
    <dgm:cxn modelId="{9A55FC9A-0FCE-4D72-B9C8-DC8CAD1834A5}" type="presOf" srcId="{F1623C60-26F4-47DC-BF93-FA86D81FD5E3}" destId="{9BF95F87-9D75-4226-B970-AC09A3AFD6F6}" srcOrd="0" destOrd="0" presId="urn:microsoft.com/office/officeart/2008/layout/RadialCluster"/>
    <dgm:cxn modelId="{02185A90-0596-4357-B44F-0E7D5AB364A0}" type="presOf" srcId="{FCE5C0C8-EABC-449E-B113-C8F977E2BE66}" destId="{05C89EDA-DF4C-48D6-84AD-56082266E836}" srcOrd="0" destOrd="0" presId="urn:microsoft.com/office/officeart/2008/layout/RadialCluster"/>
    <dgm:cxn modelId="{7778B00A-8BF4-4B42-8BD4-D048C43703E7}" srcId="{F1623C60-26F4-47DC-BF93-FA86D81FD5E3}" destId="{3D04C9FA-6653-4317-8D4A-EE722B24DA46}" srcOrd="0" destOrd="0" parTransId="{854A59EB-01FF-4004-B0CF-055CB4EC0E74}" sibTransId="{11775358-E88E-4410-B0F2-8E553BD1010B}"/>
    <dgm:cxn modelId="{6D068578-038C-40B2-9660-3FF0D43FC6D2}" type="presOf" srcId="{859F6199-ADB0-406F-AF43-CD7180A06083}" destId="{91E62E80-10F0-40BF-890C-FB00FFF34CCF}" srcOrd="0" destOrd="0" presId="urn:microsoft.com/office/officeart/2008/layout/RadialCluster"/>
    <dgm:cxn modelId="{08D40B29-D470-494C-8594-76505EB53323}" srcId="{3D04C9FA-6653-4317-8D4A-EE722B24DA46}" destId="{422C9ED0-C73F-41C7-8525-599751DA1276}" srcOrd="0" destOrd="0" parTransId="{BEFD7FCF-A4F5-45B0-99D3-B508E7CE9F4C}" sibTransId="{E7C45DBC-B0A7-4E81-A528-ABA7173EF512}"/>
    <dgm:cxn modelId="{CB422F58-21BA-4680-99D4-576E46B23816}" type="presOf" srcId="{6DA8D750-CABE-4125-AFEE-79FB98F8AE63}" destId="{A192FAF3-451C-4FED-8E06-DBCDF1ADE78E}" srcOrd="0" destOrd="0" presId="urn:microsoft.com/office/officeart/2008/layout/RadialCluster"/>
    <dgm:cxn modelId="{FDF62070-4BA6-4B17-B4C6-AAB0A9E2AB52}" srcId="{3D04C9FA-6653-4317-8D4A-EE722B24DA46}" destId="{C8203C1A-4B5B-474C-9064-DF01F57797D2}" srcOrd="1" destOrd="0" parTransId="{859F6199-ADB0-406F-AF43-CD7180A06083}" sibTransId="{246701B2-E3EB-42C7-A203-645B089977DB}"/>
    <dgm:cxn modelId="{EB2F5B95-031F-4CF9-A898-2E12F94F01AF}" type="presParOf" srcId="{9BF95F87-9D75-4226-B970-AC09A3AFD6F6}" destId="{87734EA8-A3EE-4827-B51F-AF4C988E551F}" srcOrd="0" destOrd="0" presId="urn:microsoft.com/office/officeart/2008/layout/RadialCluster"/>
    <dgm:cxn modelId="{0D23D2E7-AB29-485A-AE1B-02629BC7DECD}" type="presParOf" srcId="{87734EA8-A3EE-4827-B51F-AF4C988E551F}" destId="{37323B6E-4063-4074-8219-499022A5F557}" srcOrd="0" destOrd="0" presId="urn:microsoft.com/office/officeart/2008/layout/RadialCluster"/>
    <dgm:cxn modelId="{6555B1B5-5E59-4C23-B2D6-BE20CEA0BC55}" type="presParOf" srcId="{87734EA8-A3EE-4827-B51F-AF4C988E551F}" destId="{F7D01E56-C015-480B-9128-D26B8B70C7FD}" srcOrd="1" destOrd="0" presId="urn:microsoft.com/office/officeart/2008/layout/RadialCluster"/>
    <dgm:cxn modelId="{629556D9-3EF6-4350-A35E-9549AE8E367B}" type="presParOf" srcId="{87734EA8-A3EE-4827-B51F-AF4C988E551F}" destId="{E421D1AB-99EE-445B-88B7-3AAB8501EF69}" srcOrd="2" destOrd="0" presId="urn:microsoft.com/office/officeart/2008/layout/RadialCluster"/>
    <dgm:cxn modelId="{DCB0C094-7E27-4647-8274-9E57B1CD01CC}" type="presParOf" srcId="{87734EA8-A3EE-4827-B51F-AF4C988E551F}" destId="{91E62E80-10F0-40BF-890C-FB00FFF34CCF}" srcOrd="3" destOrd="0" presId="urn:microsoft.com/office/officeart/2008/layout/RadialCluster"/>
    <dgm:cxn modelId="{BA6729DF-DB8C-456D-A007-AADFEFA6E880}" type="presParOf" srcId="{87734EA8-A3EE-4827-B51F-AF4C988E551F}" destId="{3BA9A3B1-DE9C-463F-93ED-C8B59367C422}" srcOrd="4" destOrd="0" presId="urn:microsoft.com/office/officeart/2008/layout/RadialCluster"/>
    <dgm:cxn modelId="{DC70FCEA-A0F2-41DD-84D1-0E7036759C60}" type="presParOf" srcId="{87734EA8-A3EE-4827-B51F-AF4C988E551F}" destId="{05C89EDA-DF4C-48D6-84AD-56082266E836}" srcOrd="5" destOrd="0" presId="urn:microsoft.com/office/officeart/2008/layout/RadialCluster"/>
    <dgm:cxn modelId="{4D8BD22D-890E-46E8-A310-BB8F6CED01A1}" type="presParOf" srcId="{87734EA8-A3EE-4827-B51F-AF4C988E551F}" destId="{A192FAF3-451C-4FED-8E06-DBCDF1ADE78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567EB-F5A3-4C1D-9961-547D8B82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1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CAF2-6B33-453D-B5B2-987135667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9A89-0B70-4374-8010-19788BE9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79A3-C53D-4DD4-9FCC-7C312EB59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9B1C-6045-48D1-A133-75393345E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4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EFC9-29D5-469A-8316-4D60053D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28FE-7F1E-4905-81F7-A0B9B02DB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C063-CF82-4607-BFA6-CE49DAEF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AF668-B939-4B48-B4A9-F99C8F1E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6AEF-5190-45D4-B005-3076F7E1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0716-3FDC-4F55-AA19-46D26A685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BD10-7D2A-42A5-AC9B-5F742C94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Mangal" pitchFamily="2"/>
                <a:cs typeface="Mangal" pitchFamily="2"/>
              </a:defRPr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B560C3-368D-4581-9084-763684DEC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SUS\Videos\video%201.mp4" TargetMode="External"/><Relationship Id="rId1" Type="http://schemas.microsoft.com/office/2007/relationships/media" Target="file:///C:\Users\ASUS\Videos\video%201.mp4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Email_golzarict50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940DFF-3822-4273-8A22-1D1D6703B574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3075" name="WordArt 9"/>
          <p:cNvSpPr>
            <a:spLocks noChangeArrowheads="1" noChangeShapeType="1"/>
          </p:cNvSpPr>
          <p:nvPr/>
        </p:nvSpPr>
        <p:spPr bwMode="auto">
          <a:xfrm>
            <a:off x="685800" y="2133600"/>
            <a:ext cx="7772400" cy="350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6600CC"/>
              </a:extrusionClr>
              <a:contourClr>
                <a:srgbClr val="6600CC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+mn-cs"/>
              <a:ea typeface="+mn-cs"/>
              <a:cs typeface="+mn-cs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884488" y="5956300"/>
            <a:ext cx="2613025" cy="5842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সালাম ও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9342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20675"/>
            <a:ext cx="3657600" cy="6699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bn-BD" sz="7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7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800600"/>
            <a:ext cx="7686675" cy="609600"/>
          </a:xfrm>
          <a:noFill/>
        </p:spPr>
        <p:txBody>
          <a:bodyPr/>
          <a:lstStyle/>
          <a:p>
            <a:pPr eaLnBrk="1" hangingPunct="1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দলগত ভাবে নামাজের আহকাম গুলো লিখ-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A8DF1-DF0D-49AF-8BBD-A41BAD3F43EE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84275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3209925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296" y="275462"/>
            <a:ext cx="208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641" y="4953000"/>
            <a:ext cx="378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সালাতের আরকান কয়টি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5490" y="427673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মুল্যায়ন</a:t>
            </a:r>
            <a:endParaRPr lang="en-US" sz="44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73230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</a:rPr>
              <a:t>নিচে সঠিক উওরে টিক চিহ্ন দাও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042874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</a:rPr>
              <a:t>ইসলামি শরীয়তে নামাজের বিধান কি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4343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(ক)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ফরজ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        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ওয়াজিব</a:t>
            </a:r>
            <a:endParaRPr lang="en-US" sz="28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গ)  সুন্নাত            (ঘ) মুস্তাহাব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35878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ideo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039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33338"/>
            <a:ext cx="37338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latin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</a:rPr>
              <a:t>ভিডিওটি</a:t>
            </a:r>
            <a:r>
              <a:rPr lang="en-US" sz="4000" dirty="0">
                <a:latin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</a:rPr>
              <a:t>দেখঃ</a:t>
            </a:r>
            <a:r>
              <a:rPr lang="en-US" sz="4000" dirty="0">
                <a:latin typeface="NikoshBAN" panose="02000000000000000000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2" y="976783"/>
            <a:ext cx="3857625" cy="365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16934" y="2804836"/>
            <a:ext cx="5732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solidFill>
                  <a:srgbClr val="C00000"/>
                </a:solidFill>
                <a:latin typeface="NikoshBAN" panose="02000000000000000000" pitchFamily="2" charset="0"/>
              </a:rPr>
              <a:t>বাড়িরা </a:t>
            </a:r>
            <a:endParaRPr lang="en-US" sz="2700" dirty="0"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4890" y="3220334"/>
            <a:ext cx="276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solidFill>
                  <a:srgbClr val="FF0000"/>
                </a:solidFill>
                <a:latin typeface="NikoshBAN" panose="02000000000000000000" pitchFamily="2" charset="0"/>
              </a:rPr>
              <a:t>কাজ</a:t>
            </a:r>
            <a:endParaRPr lang="en-US" sz="2700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862" y="4705919"/>
            <a:ext cx="5261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নামাজের বাহিরে ও ভিতরে কয়টি ফরজ  </a:t>
            </a:r>
            <a:endParaRPr lang="en-US" sz="27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3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1722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6150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আল্লাহ হাফেজ</a:t>
            </a:r>
            <a:endParaRPr lang="en-US" sz="40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50424"/>
            <a:ext cx="2286000" cy="1154113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bn-IN" sz="6000" dirty="0" smtClean="0">
                <a:solidFill>
                  <a:srgbClr val="FFCC00"/>
                </a:solidFill>
                <a:latin typeface="BhrahmaputraEMJ" panose="000004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smtClean="0">
              <a:solidFill>
                <a:srgbClr val="FFCC00"/>
              </a:solidFill>
              <a:latin typeface="BhrahmaputraEMJ" panose="000004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94" name="Content Placeholder 1"/>
          <p:cNvSpPr>
            <a:spLocks noGrp="1"/>
          </p:cNvSpPr>
          <p:nvPr>
            <p:ph idx="1"/>
          </p:nvPr>
        </p:nvSpPr>
        <p:spPr>
          <a:xfrm>
            <a:off x="17463" y="2720975"/>
            <a:ext cx="4572000" cy="4137025"/>
          </a:xfrm>
        </p:spPr>
        <p:txBody>
          <a:bodyPr>
            <a:normAutofit fontScale="92500" lnSpcReduction="10000"/>
          </a:bodyPr>
          <a:lstStyle/>
          <a:p>
            <a:pPr marL="400050" lvl="1" indent="0" eaLnBrk="1" hangingPunct="1">
              <a:buFontTx/>
              <a:buNone/>
              <a:defRPr/>
            </a:pP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গোলজার রহমান</a:t>
            </a:r>
            <a:endPara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 ফালাহ আলিম মাদরাসা ও বি এম কলেজ</a:t>
            </a: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 বন্দর দিনাজপুর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lvl="1" indent="0" eaLnBrk="1" hangingPunct="1">
              <a:buFontTx/>
              <a:buNone/>
              <a:defRPr/>
            </a:pPr>
            <a:r>
              <a:rPr lang="en-US" sz="2400" dirty="0">
                <a:solidFill>
                  <a:srgbClr val="7030A0"/>
                </a:solidFill>
                <a:hlinkClick r:id="rId2"/>
              </a:rPr>
              <a:t>Email- </a:t>
            </a:r>
            <a:r>
              <a:rPr lang="en-US" sz="2400" dirty="0" smtClean="0">
                <a:solidFill>
                  <a:srgbClr val="7030A0"/>
                </a:solidFill>
                <a:hlinkClick r:id="rId2"/>
              </a:rPr>
              <a:t>golzarbtt36@gmail.com</a:t>
            </a:r>
            <a:endParaRPr lang="en-US" sz="2400" dirty="0">
              <a:solidFill>
                <a:srgbClr val="7030A0"/>
              </a:solidFill>
            </a:endParaRPr>
          </a:p>
          <a:p>
            <a:pPr marL="400050" lvl="1" indent="0" eaLnBrk="1" hangingPunct="1">
              <a:buFontTx/>
              <a:buNone/>
              <a:defRPr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০১৭২১৬৩১১২০</a:t>
            </a:r>
            <a:endParaRPr lang="bn-BD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ea typeface="Mangal" pitchFamily="2" charset="0"/>
                <a:cs typeface="NikoshBAN" panose="02000000000000000000" pitchFamily="2" charset="0"/>
              </a:rPr>
              <a:t>09.7.10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GJ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047AF-1FB0-4674-A407-F52069FD982D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57713" y="2720975"/>
            <a:ext cx="4554537" cy="3970318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আকাইদ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ওয়াল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ফিকহ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শ্রেণিঃ 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 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অধ্যায়ঃ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</a:p>
          <a:p>
            <a:pPr eaLnBrk="1" hangingPunct="1">
              <a:defRPr/>
            </a:pP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পরিচ্ছেদ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- ২য় ।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মিঃ</a:t>
            </a: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তারিখঃ 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২৩/৪/১৬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ইং</a:t>
            </a:r>
            <a:endParaRPr lang="en-US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6387"/>
            <a:ext cx="2430832" cy="24821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2294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8766EE-C972-45ED-BC35-A822220983A7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429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85738"/>
            <a:ext cx="38862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85738"/>
            <a:ext cx="38481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29000"/>
            <a:ext cx="3848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80975" y="247650"/>
            <a:ext cx="8658225" cy="6610350"/>
            <a:chOff x="0" y="285975"/>
            <a:chExt cx="9144000" cy="6553200"/>
          </a:xfrm>
        </p:grpSpPr>
        <p:sp>
          <p:nvSpPr>
            <p:cNvPr id="21" name="Oval 20"/>
            <p:cNvSpPr/>
            <p:nvPr/>
          </p:nvSpPr>
          <p:spPr>
            <a:xfrm>
              <a:off x="0" y="285975"/>
              <a:ext cx="9144000" cy="6553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819842" y="2371228"/>
              <a:ext cx="1599446" cy="2286695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3535882" y="477976"/>
              <a:ext cx="1599446" cy="228669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7008053" y="2087948"/>
              <a:ext cx="1601123" cy="2285122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5333162" y="4373070"/>
              <a:ext cx="1599446" cy="2286695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2555089" y="4516283"/>
              <a:ext cx="1599446" cy="228669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53941" y="917059"/>
              <a:ext cx="382257" cy="1570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কা</a:t>
              </a:r>
              <a:endParaRPr lang="en-US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লি</a:t>
              </a:r>
              <a:endParaRPr lang="en-US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মা</a:t>
              </a:r>
              <a:endParaRPr lang="bn-IN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</p:txBody>
        </p:sp>
        <p:sp>
          <p:nvSpPr>
            <p:cNvPr id="6154" name="TextBox 28"/>
            <p:cNvSpPr txBox="1">
              <a:spLocks noChangeArrowheads="1"/>
            </p:cNvSpPr>
            <p:nvPr/>
          </p:nvSpPr>
          <p:spPr bwMode="auto">
            <a:xfrm>
              <a:off x="1144588" y="2336800"/>
              <a:ext cx="990600" cy="264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166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166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5" name="TextBox 29"/>
            <p:cNvSpPr txBox="1">
              <a:spLocks noChangeArrowheads="1"/>
            </p:cNvSpPr>
            <p:nvPr/>
          </p:nvSpPr>
          <p:spPr bwMode="auto">
            <a:xfrm>
              <a:off x="3048000" y="4989513"/>
              <a:ext cx="487363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FF66FF"/>
                  </a:solidFill>
                  <a:cs typeface="NikoshBAN" panose="02000000000000000000" pitchFamily="2" charset="0"/>
                </a:rPr>
                <a:t>রো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FF66FF"/>
                  </a:solidFill>
                  <a:cs typeface="NikoshBAN" panose="02000000000000000000" pitchFamily="2" charset="0"/>
                </a:rPr>
                <a:t>জা</a:t>
              </a:r>
              <a:endParaRPr lang="en-US" sz="4400" dirty="0">
                <a:solidFill>
                  <a:srgbClr val="FF66FF"/>
                </a:solidFill>
                <a:cs typeface="NikoshBAN" panose="02000000000000000000" pitchFamily="2" charset="0"/>
              </a:endParaRPr>
            </a:p>
          </p:txBody>
        </p:sp>
        <p:sp>
          <p:nvSpPr>
            <p:cNvPr id="6156" name="TextBox 30"/>
            <p:cNvSpPr txBox="1">
              <a:spLocks noChangeArrowheads="1"/>
            </p:cNvSpPr>
            <p:nvPr/>
          </p:nvSpPr>
          <p:spPr bwMode="auto">
            <a:xfrm>
              <a:off x="5853113" y="4691063"/>
              <a:ext cx="83820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7" name="TextBox 31"/>
            <p:cNvSpPr txBox="1">
              <a:spLocks noChangeArrowheads="1"/>
            </p:cNvSpPr>
            <p:nvPr/>
          </p:nvSpPr>
          <p:spPr bwMode="auto">
            <a:xfrm>
              <a:off x="7670800" y="2487613"/>
              <a:ext cx="48895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8" name="TextBox 32"/>
            <p:cNvSpPr txBox="1">
              <a:spLocks noChangeArrowheads="1"/>
            </p:cNvSpPr>
            <p:nvPr/>
          </p:nvSpPr>
          <p:spPr bwMode="auto">
            <a:xfrm>
              <a:off x="3252788" y="3048000"/>
              <a:ext cx="34385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ইসলামে দ্বীনের খুঁটি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52578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সালাতের অর্থ কি তা বলতে পারবে 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আহকাম কয়টি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চিহ্নিত করতে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পারবে।</a:t>
            </a:r>
            <a:endParaRPr lang="bn-IN" sz="41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আরকানসমুহ ব্যাখ্যা করতে পারবে ।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গুরুত্ব বিশ্লেষন করতে পারবে ।</a:t>
            </a:r>
            <a:endParaRPr lang="bn-BD" sz="41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marL="685800" lvl="2" indent="0" eaLnBrk="1" hangingPunct="1">
              <a:buFont typeface="Arial" charset="0"/>
              <a:buNone/>
              <a:defRPr/>
            </a:pPr>
            <a:endParaRPr lang="bn-BD" sz="36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CAC2C7-3754-4E62-A422-5E5B9147183B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172200" cy="1143000"/>
          </a:xfrm>
        </p:spPr>
        <p:txBody>
          <a:bodyPr/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07B0B-3791-4045-9F88-00E6E818FC91}" type="slidenum">
              <a:rPr lang="en-US" sz="900" smtClean="0">
                <a:solidFill>
                  <a:srgbClr val="898989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900" smtClean="0">
              <a:solidFill>
                <a:srgbClr val="898989"/>
              </a:solidFill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0038" y="2590800"/>
            <a:ext cx="2657476" cy="563563"/>
          </a:xfrm>
        </p:spPr>
        <p:txBody>
          <a:bodyPr/>
          <a:lstStyle/>
          <a:p>
            <a:pPr marL="838200" indent="-838200" eaLnBrk="1" hangingPunct="1"/>
            <a: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পাক হওয়া</a:t>
            </a:r>
            <a:b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11" descr="SDC1116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" y="4763"/>
            <a:ext cx="1939925" cy="2138362"/>
          </a:xfrm>
          <a:noFill/>
        </p:spPr>
      </p:pic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7B4CF-5655-4886-8C99-6D11AA4500AD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400800" y="3886200"/>
            <a:ext cx="198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sz="4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55788" y="2387600"/>
            <a:ext cx="23987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পাক হওয়া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223" name="Object 3"/>
          <p:cNvGraphicFramePr>
            <a:graphicFrameLocks noChangeAspect="1"/>
          </p:cNvGraphicFramePr>
          <p:nvPr/>
        </p:nvGraphicFramePr>
        <p:xfrm>
          <a:off x="4311650" y="66675"/>
          <a:ext cx="216217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Photo Editor Photo" r:id="rId4" imgW="2857899" imgH="3390476" progId="MSPhotoEd.3">
                  <p:embed/>
                </p:oleObj>
              </mc:Choice>
              <mc:Fallback>
                <p:oleObj name="Photo Editor Photo" r:id="rId4" imgW="2857899" imgH="339047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66675"/>
                        <a:ext cx="2162175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205288" y="2359025"/>
            <a:ext cx="24384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পাক হওয়া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225" name="Object 4"/>
          <p:cNvGraphicFramePr>
            <a:graphicFrameLocks noChangeAspect="1"/>
          </p:cNvGraphicFramePr>
          <p:nvPr/>
        </p:nvGraphicFramePr>
        <p:xfrm>
          <a:off x="203200" y="3762375"/>
          <a:ext cx="272256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Photo Editor Photo" r:id="rId6" imgW="4285714" imgH="3467584" progId="MSPhotoEd.3">
                  <p:embed/>
                </p:oleObj>
              </mc:Choice>
              <mc:Fallback>
                <p:oleObj name="Photo Editor Photo" r:id="rId6" imgW="4285714" imgH="346758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762375"/>
                        <a:ext cx="2722563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6" descr="SDC11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675063"/>
            <a:ext cx="30543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969125" y="2262188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 ঢাকা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3038" y="3063875"/>
            <a:ext cx="2379662" cy="552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কিবলামূখী হওয়া</a:t>
            </a:r>
            <a:endParaRPr lang="en-US" sz="2800" b="1" kern="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171825" y="3278188"/>
            <a:ext cx="297656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ওয়াক্ত হওয়া।</a:t>
            </a:r>
            <a:b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3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3338"/>
            <a:ext cx="1943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58750"/>
            <a:ext cx="23241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py of SDC111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641725"/>
            <a:ext cx="250983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1"/>
          <p:cNvSpPr txBox="1">
            <a:spLocks noChangeArrowheads="1"/>
          </p:cNvSpPr>
          <p:nvPr/>
        </p:nvSpPr>
        <p:spPr bwMode="auto">
          <a:xfrm>
            <a:off x="7081838" y="3203575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নিয়্যাত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" grpId="0"/>
      <p:bldP spid="13" grpId="0"/>
      <p:bldP spid="21" grpId="0"/>
      <p:bldP spid="24" grpId="0" animBg="1"/>
      <p:bldP spid="25" grpId="0"/>
      <p:bldP spid="92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698750"/>
            <a:ext cx="2073275" cy="762000"/>
          </a:xfrm>
        </p:spPr>
        <p:txBody>
          <a:bodyPr/>
          <a:lstStyle/>
          <a:p>
            <a:pPr marL="838200" indent="-838200" eaLnBrk="1" hangingPunct="1"/>
            <a:r>
              <a:rPr lang="bn-BD" sz="2400" b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তাকবীরে তাহরীমা</a:t>
            </a:r>
            <a:br>
              <a:rPr lang="bn-BD" sz="2400" b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D4B5A-3F90-4BD7-84C9-FC15B8898062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6" y="243388"/>
            <a:ext cx="2819400" cy="237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25" y="243389"/>
            <a:ext cx="2827950" cy="237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54375" y="2698750"/>
            <a:ext cx="298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দাড়িয়ে সালাত আদায় করা</a:t>
            </a:r>
            <a:b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/>
        </p:nvGraphicFramePr>
        <p:xfrm>
          <a:off x="6686550" y="382588"/>
          <a:ext cx="23590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Photo Editor Photo" r:id="rId5" imgW="3000000" imgH="3591426" progId="MSPhotoEd.3">
                  <p:embed/>
                </p:oleObj>
              </mc:Choice>
              <mc:Fallback>
                <p:oleObj name="Photo Editor Photo" r:id="rId5" imgW="3000000" imgH="359142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382588"/>
                        <a:ext cx="235902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7254875" y="2747963"/>
            <a:ext cx="16573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4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49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কিরাআত পড়া।</a:t>
            </a:r>
            <a:br>
              <a:rPr lang="bn-BD" sz="49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4900" b="1" kern="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1639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446463"/>
            <a:ext cx="2900362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60413" y="6324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</a:t>
            </a:r>
            <a:endParaRPr lang="en-US" sz="28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7" y="3412706"/>
            <a:ext cx="2839910" cy="2880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96" name="TextBox 20"/>
          <p:cNvSpPr txBox="1">
            <a:spLocks noChangeArrowheads="1"/>
          </p:cNvSpPr>
          <p:nvPr/>
        </p:nvSpPr>
        <p:spPr bwMode="auto">
          <a:xfrm>
            <a:off x="3297238" y="6324600"/>
            <a:ext cx="176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sz="2800" b="1">
                <a:solidFill>
                  <a:srgbClr val="FF66FF"/>
                </a:solidFill>
                <a:cs typeface="NikoshBAN" panose="02000000000000000000" pitchFamily="2" charset="0"/>
              </a:rPr>
              <a:t>সিজদা করা</a:t>
            </a:r>
            <a:endParaRPr lang="en-US" sz="2800" b="1">
              <a:solidFill>
                <a:srgbClr val="FF66FF"/>
              </a:solidFill>
              <a:cs typeface="NikoshBAN" panose="02000000000000000000" pitchFamily="2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04788" y="2698750"/>
            <a:ext cx="2309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/>
            </a:r>
            <a:br>
              <a:rPr lang="bn-BD" sz="24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747713" y="6324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</a:t>
            </a:r>
            <a:endParaRPr lang="en-US" sz="28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99" name="TextBox 37"/>
          <p:cNvSpPr txBox="1">
            <a:spLocks noChangeArrowheads="1"/>
          </p:cNvSpPr>
          <p:nvPr/>
        </p:nvSpPr>
        <p:spPr bwMode="auto">
          <a:xfrm>
            <a:off x="3286125" y="6324600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sz="2800" b="1" dirty="0">
                <a:solidFill>
                  <a:srgbClr val="FF66FF"/>
                </a:solidFill>
                <a:cs typeface="NikoshBAN" panose="02000000000000000000" pitchFamily="2" charset="0"/>
              </a:rPr>
              <a:t>সিজদা করা</a:t>
            </a:r>
            <a:endParaRPr lang="en-US" sz="2800" b="1" dirty="0">
              <a:solidFill>
                <a:srgbClr val="FF66FF"/>
              </a:solidFill>
              <a:cs typeface="NikoshBAN" panose="02000000000000000000" pitchFamily="2" charset="0"/>
            </a:endParaRPr>
          </a:p>
        </p:txBody>
      </p:sp>
      <p:pic>
        <p:nvPicPr>
          <p:cNvPr id="40" name="Picture 9" descr="SDC11148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2438" y="3616888"/>
            <a:ext cx="2359736" cy="2676072"/>
          </a:xfrm>
          <a:prstGeom prst="ellipse">
            <a:avLst/>
          </a:prstGeom>
          <a:ln w="63500" cap="rnd">
            <a:solidFill>
              <a:srgbClr val="19E5B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5524500" y="64516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সালামের মাধ্যমে নামাজ শেষ করা</a:t>
            </a:r>
            <a:b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3" grpId="0"/>
      <p:bldP spid="35" grpId="0"/>
      <p:bldP spid="1639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9812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</a:rPr>
              <a:t>আল্লাহ তায়ালা কুরআন মাজীদে ৮২ বার নামাজের কথা উল্লেখ  করিয়াছেন । নামাজ যাবতীয় খারাপ কাজ থেকে বিরত রাখে</a:t>
            </a:r>
            <a:r>
              <a:rPr lang="en-US" dirty="0" smtClean="0">
                <a:latin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</a:rPr>
              <a:t>মহানবী</a:t>
            </a:r>
            <a:r>
              <a:rPr lang="en-US" dirty="0" smtClean="0">
                <a:latin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</a:rPr>
              <a:t>সাঃ</a:t>
            </a:r>
            <a:r>
              <a:rPr lang="bn-IN" dirty="0" smtClean="0">
                <a:latin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</a:rPr>
              <a:t>) </a:t>
            </a:r>
            <a:r>
              <a:rPr lang="en-US" dirty="0" err="1" smtClean="0">
                <a:latin typeface="NikoshBAN" panose="02000000000000000000" pitchFamily="2" charset="0"/>
              </a:rPr>
              <a:t>বলেছেন</a:t>
            </a:r>
            <a:r>
              <a:rPr lang="en-US" dirty="0" smtClean="0">
                <a:latin typeface="NikoshBAN" panose="02000000000000000000" pitchFamily="2" charset="0"/>
              </a:rPr>
              <a:t> “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বেহেস্তের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চাবী”তিনি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আরো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বলেছেন</a:t>
            </a:r>
            <a:r>
              <a:rPr lang="en-US" dirty="0" smtClean="0">
                <a:latin typeface="NikoshBAN" panose="02000000000000000000" pitchFamily="2" charset="0"/>
              </a:rPr>
              <a:t> “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মুমিনের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মিরাজ</a:t>
            </a:r>
            <a:r>
              <a:rPr lang="en-US" dirty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স্বরূপ</a:t>
            </a:r>
            <a:r>
              <a:rPr lang="en-US" dirty="0" smtClean="0">
                <a:latin typeface="NikoshBAN" panose="02000000000000000000" pitchFamily="2" charset="0"/>
              </a:rPr>
              <a:t>” </a:t>
            </a:r>
            <a:r>
              <a:rPr lang="en-US" dirty="0" err="1" smtClean="0">
                <a:latin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ব্যাক্তি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ইচ্ছাকৃত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ভাবে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ত্যাগ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করল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কুফুরিতে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পতিত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হল</a:t>
            </a:r>
            <a:r>
              <a:rPr lang="en-US" dirty="0" smtClean="0">
                <a:latin typeface="NikoshBAN" panose="02000000000000000000" pitchFamily="2" charset="0"/>
              </a:rPr>
              <a:t> ।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বন্ধন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সুদৃঢ়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</a:rPr>
              <a:t> ।</a:t>
            </a:r>
            <a:r>
              <a:rPr lang="en-US" dirty="0" err="1" smtClean="0">
                <a:latin typeface="NikoshBAN" panose="02000000000000000000" pitchFamily="2" charset="0"/>
              </a:rPr>
              <a:t>সময়ের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গুরুত্ব</a:t>
            </a:r>
            <a:r>
              <a:rPr lang="en-US" dirty="0" smtClean="0">
                <a:latin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</a:rPr>
              <a:t>শৃঙ্খলাবোধ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শিক্ষা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দেয়</a:t>
            </a:r>
            <a:r>
              <a:rPr lang="en-US" dirty="0" smtClean="0">
                <a:latin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মানব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জীবনের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ফাউন্ডেশন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এব</a:t>
            </a:r>
            <a:r>
              <a:rPr lang="bn-IN" dirty="0" smtClean="0">
                <a:latin typeface="NikoshBAN" panose="02000000000000000000" pitchFamily="2" charset="0"/>
              </a:rPr>
              <a:t>ং সুন্দর জীবনযাপনে উদ্বুদ্ধ করে ।</a:t>
            </a:r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57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নামাজের গুরুত্ব</a:t>
            </a:r>
            <a:endParaRPr lang="en-US" sz="40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00200" y="457200"/>
            <a:ext cx="3962400" cy="63665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9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00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Words>279</Words>
  <Application>Microsoft Office PowerPoint</Application>
  <PresentationFormat>On-screen Show (4:3)</PresentationFormat>
  <Paragraphs>80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BhrahmaputraEMJ</vt:lpstr>
      <vt:lpstr>Mangal</vt:lpstr>
      <vt:lpstr>NikoshBAN</vt:lpstr>
      <vt:lpstr>Times New Roman</vt:lpstr>
      <vt:lpstr>Wingdings</vt:lpstr>
      <vt:lpstr>Default Design</vt:lpstr>
      <vt:lpstr>Photo Editor Photo</vt:lpstr>
      <vt:lpstr>PowerPoint Presentation</vt:lpstr>
      <vt:lpstr>পরিচিতি</vt:lpstr>
      <vt:lpstr>PowerPoint Presentation</vt:lpstr>
      <vt:lpstr>PowerPoint Presentation</vt:lpstr>
      <vt:lpstr>শিখনফল</vt:lpstr>
      <vt:lpstr>PowerPoint Presentation</vt:lpstr>
      <vt:lpstr>শরীর পাক হওয়া </vt:lpstr>
      <vt:lpstr>তাকবীরে তাহরীমা </vt:lpstr>
      <vt:lpstr>PowerPoint Presentation</vt:lpstr>
      <vt:lpstr>দলগত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ASUS</cp:lastModifiedBy>
  <cp:revision>202</cp:revision>
  <dcterms:created xsi:type="dcterms:W3CDTF">1601-01-01T00:00:00Z</dcterms:created>
  <dcterms:modified xsi:type="dcterms:W3CDTF">2019-10-29T06:00:22Z</dcterms:modified>
</cp:coreProperties>
</file>