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91" r:id="rId3"/>
    <p:sldId id="263" r:id="rId4"/>
    <p:sldId id="290" r:id="rId5"/>
    <p:sldId id="273" r:id="rId6"/>
    <p:sldId id="274" r:id="rId7"/>
    <p:sldId id="275" r:id="rId8"/>
    <p:sldId id="276" r:id="rId9"/>
    <p:sldId id="269" r:id="rId10"/>
    <p:sldId id="277" r:id="rId11"/>
    <p:sldId id="267" r:id="rId12"/>
    <p:sldId id="268" r:id="rId13"/>
    <p:sldId id="271" r:id="rId14"/>
    <p:sldId id="270" r:id="rId15"/>
    <p:sldId id="266" r:id="rId16"/>
    <p:sldId id="264" r:id="rId17"/>
    <p:sldId id="257" r:id="rId18"/>
    <p:sldId id="258" r:id="rId19"/>
    <p:sldId id="289" r:id="rId20"/>
    <p:sldId id="279" r:id="rId21"/>
    <p:sldId id="280" r:id="rId22"/>
    <p:sldId id="284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CDB0D-38E4-4015-8808-D9D9B804D2A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48AC8-0BF2-4AED-8972-978F56889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0962" name="Picture 2" descr="C:\Users\SARK\Downloads\Music\oval-gold-frame-page-frames-more-frames-oval-frames-oval-gold-frame-VP1x0g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  <p:sp>
        <p:nvSpPr>
          <p:cNvPr id="6" name="Down Ribbon 5"/>
          <p:cNvSpPr/>
          <p:nvPr/>
        </p:nvSpPr>
        <p:spPr>
          <a:xfrm>
            <a:off x="2628900" y="4762500"/>
            <a:ext cx="3886200" cy="13716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/>
              </a:rPr>
              <a:t>স্বাগতম</a:t>
            </a:r>
            <a:r>
              <a:rPr lang="en-US" sz="4000" dirty="0" smtClean="0">
                <a:solidFill>
                  <a:srgbClr val="00B050"/>
                </a:solidFill>
                <a:latin typeface="NikoshBAN"/>
              </a:rPr>
              <a:t> </a:t>
            </a:r>
            <a:endParaRPr lang="en-US" sz="4000" dirty="0">
              <a:solidFill>
                <a:srgbClr val="00B050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81088"/>
            <a:ext cx="4343400" cy="35290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1828800" y="457200"/>
            <a:ext cx="5181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ইবাদতের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গুরুত্ব</a:t>
            </a:r>
            <a:r>
              <a:rPr lang="en-US" sz="3200" dirty="0" smtClean="0">
                <a:latin typeface="NikoshBAN"/>
              </a:rPr>
              <a:t> ও </a:t>
            </a:r>
            <a:r>
              <a:rPr lang="en-US" sz="3200" dirty="0" err="1" smtClean="0">
                <a:latin typeface="NikoshBAN"/>
              </a:rPr>
              <a:t>তাৎপর্য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0" y="1524000"/>
            <a:ext cx="4311514" cy="1394478"/>
            <a:chOff x="3079886" y="1532404"/>
            <a:chExt cx="4311514" cy="1394478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1" name="Freeform 10"/>
            <p:cNvSpPr/>
            <p:nvPr/>
          </p:nvSpPr>
          <p:spPr>
            <a:xfrm rot="20320809">
              <a:off x="3079886" y="2700181"/>
              <a:ext cx="1178480" cy="543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158"/>
                  </a:moveTo>
                  <a:lnTo>
                    <a:pt x="1178480" y="2715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149379" y="1532404"/>
              <a:ext cx="1589935" cy="1394478"/>
            </a:xfrm>
            <a:custGeom>
              <a:avLst/>
              <a:gdLst>
                <a:gd name="connsiteX0" fmla="*/ 0 w 1589935"/>
                <a:gd name="connsiteY0" fmla="*/ 697239 h 1394478"/>
                <a:gd name="connsiteX1" fmla="*/ 794968 w 1589935"/>
                <a:gd name="connsiteY1" fmla="*/ 0 h 1394478"/>
                <a:gd name="connsiteX2" fmla="*/ 1589936 w 1589935"/>
                <a:gd name="connsiteY2" fmla="*/ 697239 h 1394478"/>
                <a:gd name="connsiteX3" fmla="*/ 794968 w 1589935"/>
                <a:gd name="connsiteY3" fmla="*/ 1394478 h 1394478"/>
                <a:gd name="connsiteX4" fmla="*/ 0 w 1589935"/>
                <a:gd name="connsiteY4" fmla="*/ 697239 h 139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35" h="1394478">
                  <a:moveTo>
                    <a:pt x="0" y="697239"/>
                  </a:moveTo>
                  <a:cubicBezTo>
                    <a:pt x="0" y="312165"/>
                    <a:pt x="355919" y="0"/>
                    <a:pt x="794968" y="0"/>
                  </a:cubicBezTo>
                  <a:cubicBezTo>
                    <a:pt x="1234017" y="0"/>
                    <a:pt x="1589936" y="312165"/>
                    <a:pt x="1589936" y="697239"/>
                  </a:cubicBezTo>
                  <a:cubicBezTo>
                    <a:pt x="1589936" y="1082313"/>
                    <a:pt x="1234017" y="1394478"/>
                    <a:pt x="794968" y="1394478"/>
                  </a:cubicBezTo>
                  <a:cubicBezTo>
                    <a:pt x="355919" y="1394478"/>
                    <a:pt x="0" y="1082313"/>
                    <a:pt x="0" y="697239"/>
                  </a:cubicBez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766" tIns="239142" rIns="267766" bIns="239142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5500" kern="1200" dirty="0" smtClean="0">
                  <a:latin typeface="NikoshBAN"/>
                </a:rPr>
                <a:t>               </a:t>
              </a:r>
              <a:endParaRPr lang="en-US" sz="5500" kern="1200" dirty="0">
                <a:latin typeface="NikoshB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7400" y="1905000"/>
              <a:ext cx="1524000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/>
                </a:rPr>
                <a:t>মানুষ</a:t>
              </a:r>
              <a:r>
                <a:rPr lang="en-US" sz="2800" dirty="0" smtClean="0">
                  <a:latin typeface="NikoshBAN"/>
                </a:rPr>
                <a:t> </a:t>
              </a:r>
              <a:endParaRPr lang="en-US" sz="2800" dirty="0">
                <a:latin typeface="NikoshB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64300" y="3362391"/>
            <a:ext cx="4295214" cy="1364045"/>
            <a:chOff x="3096186" y="3362391"/>
            <a:chExt cx="4295214" cy="1364045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0" name="Freeform 9"/>
            <p:cNvSpPr/>
            <p:nvPr/>
          </p:nvSpPr>
          <p:spPr>
            <a:xfrm rot="954638">
              <a:off x="3096186" y="3635270"/>
              <a:ext cx="1254225" cy="543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158"/>
                  </a:moveTo>
                  <a:lnTo>
                    <a:pt x="1254225" y="2715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288729" y="3362391"/>
              <a:ext cx="1549191" cy="1364045"/>
            </a:xfrm>
            <a:custGeom>
              <a:avLst/>
              <a:gdLst>
                <a:gd name="connsiteX0" fmla="*/ 0 w 1549191"/>
                <a:gd name="connsiteY0" fmla="*/ 682023 h 1364045"/>
                <a:gd name="connsiteX1" fmla="*/ 774596 w 1549191"/>
                <a:gd name="connsiteY1" fmla="*/ 0 h 1364045"/>
                <a:gd name="connsiteX2" fmla="*/ 1549192 w 1549191"/>
                <a:gd name="connsiteY2" fmla="*/ 682023 h 1364045"/>
                <a:gd name="connsiteX3" fmla="*/ 774596 w 1549191"/>
                <a:gd name="connsiteY3" fmla="*/ 1364046 h 1364045"/>
                <a:gd name="connsiteX4" fmla="*/ 0 w 1549191"/>
                <a:gd name="connsiteY4" fmla="*/ 682023 h 136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191" h="1364045">
                  <a:moveTo>
                    <a:pt x="0" y="682023"/>
                  </a:moveTo>
                  <a:cubicBezTo>
                    <a:pt x="0" y="305352"/>
                    <a:pt x="346798" y="0"/>
                    <a:pt x="774596" y="0"/>
                  </a:cubicBezTo>
                  <a:cubicBezTo>
                    <a:pt x="1202394" y="0"/>
                    <a:pt x="1549192" y="305352"/>
                    <a:pt x="1549192" y="682023"/>
                  </a:cubicBezTo>
                  <a:cubicBezTo>
                    <a:pt x="1549192" y="1058694"/>
                    <a:pt x="1202394" y="1364046"/>
                    <a:pt x="774596" y="1364046"/>
                  </a:cubicBezTo>
                  <a:cubicBezTo>
                    <a:pt x="346798" y="1364046"/>
                    <a:pt x="0" y="1058694"/>
                    <a:pt x="0" y="682023"/>
                  </a:cubicBez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799" tIns="234685" rIns="261799" bIns="23468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>
                <a:latin typeface="NikoshBA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3733800"/>
              <a:ext cx="1447800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/>
                </a:rPr>
                <a:t>পশু</a:t>
              </a:r>
              <a:r>
                <a:rPr lang="en-US" sz="2800" dirty="0" smtClean="0">
                  <a:latin typeface="NikoshBAN"/>
                </a:rPr>
                <a:t> </a:t>
              </a:r>
              <a:endParaRPr lang="en-US" sz="2800" dirty="0">
                <a:latin typeface="NikoshB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01714" y="2362200"/>
            <a:ext cx="1676400" cy="2047220"/>
            <a:chOff x="2057400" y="2362200"/>
            <a:chExt cx="1676400" cy="204722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" name="Oval 11"/>
            <p:cNvSpPr/>
            <p:nvPr/>
          </p:nvSpPr>
          <p:spPr>
            <a:xfrm>
              <a:off x="2117450" y="2362200"/>
              <a:ext cx="1616350" cy="1474453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2057400" y="3886200"/>
              <a:ext cx="1295400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/>
                </a:rPr>
                <a:t>বিবেক</a:t>
              </a:r>
              <a:r>
                <a:rPr lang="en-US" sz="2800" dirty="0" smtClean="0">
                  <a:latin typeface="NikoshBAN"/>
                </a:rPr>
                <a:t> </a:t>
              </a:r>
              <a:endParaRPr lang="en-US" sz="2800" dirty="0">
                <a:latin typeface="NikoshB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4800600"/>
            <a:ext cx="6096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যদি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NikoshBAN"/>
              </a:rPr>
              <a:t>বিবেক-বুদ্ধি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জ্ঞান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আল্লাহর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ইবাদত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চতুষ্পদ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NikoshBAN"/>
              </a:rPr>
              <a:t>জন্ত্তর</a:t>
            </a:r>
            <a:r>
              <a:rPr lang="en-US" sz="2400" dirty="0" smtClean="0"/>
              <a:t> (</a:t>
            </a:r>
            <a:r>
              <a:rPr lang="en-US" sz="2400" dirty="0" err="1" smtClean="0"/>
              <a:t>পশুর</a:t>
            </a:r>
            <a:r>
              <a:rPr lang="en-US" sz="2400" dirty="0" smtClean="0"/>
              <a:t>) </a:t>
            </a:r>
            <a:r>
              <a:rPr lang="en-US" sz="2400" dirty="0" err="1" smtClean="0"/>
              <a:t>চেয়েও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অধম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NikoshBAN"/>
              </a:rPr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2286000" y="2971800"/>
            <a:ext cx="4724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মহান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আল্লাহ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তায়ালা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বলেন</a:t>
            </a:r>
            <a:r>
              <a:rPr lang="en-US" sz="2800" dirty="0" smtClean="0">
                <a:latin typeface="NikoshBAN"/>
              </a:rPr>
              <a:t>, 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876800"/>
            <a:ext cx="79248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অর্থঃ“সালাত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আদায়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তোমরা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জমিনে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ছড়িয়ে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পড়বে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আল্লাহর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অনুগ্রহ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সন্ধানে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ব্যাপৃত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আল্লাহকে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বেশি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বেশি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স্মরণ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করবে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যাতে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তোমরা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সফলকাম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হও</a:t>
            </a:r>
            <a:r>
              <a:rPr lang="en-US" sz="2400" dirty="0" smtClean="0">
                <a:latin typeface="NikoshBAN"/>
              </a:rPr>
              <a:t>।”(</a:t>
            </a:r>
            <a:r>
              <a:rPr lang="en-US" sz="2400" dirty="0" err="1" smtClean="0">
                <a:latin typeface="NikoshBAN"/>
              </a:rPr>
              <a:t>সূরা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আল-জুমুআ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আয়াত</a:t>
            </a:r>
            <a:r>
              <a:rPr lang="en-US" sz="2400" dirty="0" smtClean="0">
                <a:latin typeface="NikoshBAN"/>
              </a:rPr>
              <a:t> ১০) </a:t>
            </a:r>
            <a:endParaRPr lang="en-US" sz="2400" dirty="0">
              <a:latin typeface="NikoshBAN"/>
            </a:endParaRPr>
          </a:p>
        </p:txBody>
      </p:sp>
      <p:pic>
        <p:nvPicPr>
          <p:cNvPr id="1026" name="Picture 2" descr="C:\Users\SARK\Downloads\Music\62_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754176"/>
            <a:ext cx="6248399" cy="10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" name="Group 6"/>
          <p:cNvGrpSpPr/>
          <p:nvPr/>
        </p:nvGrpSpPr>
        <p:grpSpPr>
          <a:xfrm>
            <a:off x="5715000" y="457200"/>
            <a:ext cx="2731742" cy="2238905"/>
            <a:chOff x="1002058" y="1824050"/>
            <a:chExt cx="2731742" cy="2238905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Oval 7"/>
            <p:cNvSpPr/>
            <p:nvPr/>
          </p:nvSpPr>
          <p:spPr>
            <a:xfrm>
              <a:off x="1002058" y="1824050"/>
              <a:ext cx="2731742" cy="2238905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402113" y="2151930"/>
              <a:ext cx="1931632" cy="1583145"/>
            </a:xfrm>
            <a:prstGeom prst="rect">
              <a:avLst/>
            </a:prstGeom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NikoshBAN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1066800" y="457200"/>
            <a:ext cx="2743200" cy="22860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4191000" y="1295400"/>
            <a:ext cx="1328218" cy="609600"/>
            <a:chOff x="3199393" y="1721780"/>
            <a:chExt cx="1589637" cy="1154645"/>
          </a:xfrm>
          <a:solidFill>
            <a:srgbClr val="00B0F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ight Arrow 11"/>
            <p:cNvSpPr/>
            <p:nvPr/>
          </p:nvSpPr>
          <p:spPr>
            <a:xfrm rot="21557661">
              <a:off x="3199393" y="1721780"/>
              <a:ext cx="1589637" cy="11546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 prst="angle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/>
            <p:cNvSpPr/>
            <p:nvPr/>
          </p:nvSpPr>
          <p:spPr>
            <a:xfrm rot="21557661">
              <a:off x="3199406" y="1954842"/>
              <a:ext cx="1243244" cy="692787"/>
            </a:xfrm>
            <a:prstGeom prst="rect">
              <a:avLst/>
            </a:prstGeom>
            <a:grpFill/>
            <a:ln w="28575"/>
            <a:sp3d z="-182000"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>
                <a:latin typeface="NikoshBAN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5" name="Group 4"/>
          <p:cNvGrpSpPr/>
          <p:nvPr/>
        </p:nvGrpSpPr>
        <p:grpSpPr>
          <a:xfrm>
            <a:off x="457200" y="457200"/>
            <a:ext cx="8305800" cy="1399133"/>
            <a:chOff x="457200" y="457200"/>
            <a:chExt cx="8305800" cy="1399133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" name="Freeform 3"/>
            <p:cNvSpPr/>
            <p:nvPr/>
          </p:nvSpPr>
          <p:spPr>
            <a:xfrm>
              <a:off x="457200" y="457200"/>
              <a:ext cx="8305800" cy="1399133"/>
            </a:xfrm>
            <a:custGeom>
              <a:avLst/>
              <a:gdLst>
                <a:gd name="connsiteX0" fmla="*/ 0 w 8305800"/>
                <a:gd name="connsiteY0" fmla="*/ 139913 h 1399133"/>
                <a:gd name="connsiteX1" fmla="*/ 139913 w 8305800"/>
                <a:gd name="connsiteY1" fmla="*/ 0 h 1399133"/>
                <a:gd name="connsiteX2" fmla="*/ 8165887 w 8305800"/>
                <a:gd name="connsiteY2" fmla="*/ 0 h 1399133"/>
                <a:gd name="connsiteX3" fmla="*/ 8305800 w 8305800"/>
                <a:gd name="connsiteY3" fmla="*/ 139913 h 1399133"/>
                <a:gd name="connsiteX4" fmla="*/ 8305800 w 8305800"/>
                <a:gd name="connsiteY4" fmla="*/ 1259220 h 1399133"/>
                <a:gd name="connsiteX5" fmla="*/ 8165887 w 8305800"/>
                <a:gd name="connsiteY5" fmla="*/ 1399133 h 1399133"/>
                <a:gd name="connsiteX6" fmla="*/ 139913 w 8305800"/>
                <a:gd name="connsiteY6" fmla="*/ 1399133 h 1399133"/>
                <a:gd name="connsiteX7" fmla="*/ 0 w 8305800"/>
                <a:gd name="connsiteY7" fmla="*/ 1259220 h 1399133"/>
                <a:gd name="connsiteX8" fmla="*/ 0 w 8305800"/>
                <a:gd name="connsiteY8" fmla="*/ 139913 h 139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5800" h="1399133">
                  <a:moveTo>
                    <a:pt x="0" y="139913"/>
                  </a:moveTo>
                  <a:cubicBezTo>
                    <a:pt x="0" y="62641"/>
                    <a:pt x="62641" y="0"/>
                    <a:pt x="139913" y="0"/>
                  </a:cubicBezTo>
                  <a:lnTo>
                    <a:pt x="8165887" y="0"/>
                  </a:lnTo>
                  <a:cubicBezTo>
                    <a:pt x="8243159" y="0"/>
                    <a:pt x="8305800" y="62641"/>
                    <a:pt x="8305800" y="139913"/>
                  </a:cubicBezTo>
                  <a:lnTo>
                    <a:pt x="8305800" y="1259220"/>
                  </a:lnTo>
                  <a:cubicBezTo>
                    <a:pt x="8305800" y="1336492"/>
                    <a:pt x="8243159" y="1399133"/>
                    <a:pt x="8165887" y="1399133"/>
                  </a:cubicBezTo>
                  <a:lnTo>
                    <a:pt x="139913" y="1399133"/>
                  </a:lnTo>
                  <a:cubicBezTo>
                    <a:pt x="62641" y="1399133"/>
                    <a:pt x="0" y="1336492"/>
                    <a:pt x="0" y="1259220"/>
                  </a:cubicBezTo>
                  <a:lnTo>
                    <a:pt x="0" y="13991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2513" tIns="91440" rIns="91441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  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সকল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ইবাদতের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মূল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উদ্দেশ্যই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হলো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মহান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আল্লাহ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তায়ালার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সন্ত্তষ্টি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অর্জন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করা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।   </a:t>
              </a:r>
              <a:endParaRPr lang="en-US" sz="2400" kern="1200" dirty="0">
                <a:solidFill>
                  <a:schemeClr val="tx1"/>
                </a:solidFill>
                <a:latin typeface="NikoshBAN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7113" y="597113"/>
              <a:ext cx="1661160" cy="1119306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457200" y="1996246"/>
            <a:ext cx="8305800" cy="1399133"/>
            <a:chOff x="457200" y="1996246"/>
            <a:chExt cx="8305800" cy="1399133"/>
          </a:xfrm>
        </p:grpSpPr>
        <p:sp>
          <p:nvSpPr>
            <p:cNvPr id="7" name="Freeform 6"/>
            <p:cNvSpPr/>
            <p:nvPr/>
          </p:nvSpPr>
          <p:spPr>
            <a:xfrm>
              <a:off x="457200" y="1996246"/>
              <a:ext cx="8305800" cy="1399133"/>
            </a:xfrm>
            <a:custGeom>
              <a:avLst/>
              <a:gdLst>
                <a:gd name="connsiteX0" fmla="*/ 0 w 8305800"/>
                <a:gd name="connsiteY0" fmla="*/ 139913 h 1399133"/>
                <a:gd name="connsiteX1" fmla="*/ 139913 w 8305800"/>
                <a:gd name="connsiteY1" fmla="*/ 0 h 1399133"/>
                <a:gd name="connsiteX2" fmla="*/ 8165887 w 8305800"/>
                <a:gd name="connsiteY2" fmla="*/ 0 h 1399133"/>
                <a:gd name="connsiteX3" fmla="*/ 8305800 w 8305800"/>
                <a:gd name="connsiteY3" fmla="*/ 139913 h 1399133"/>
                <a:gd name="connsiteX4" fmla="*/ 8305800 w 8305800"/>
                <a:gd name="connsiteY4" fmla="*/ 1259220 h 1399133"/>
                <a:gd name="connsiteX5" fmla="*/ 8165887 w 8305800"/>
                <a:gd name="connsiteY5" fmla="*/ 1399133 h 1399133"/>
                <a:gd name="connsiteX6" fmla="*/ 139913 w 8305800"/>
                <a:gd name="connsiteY6" fmla="*/ 1399133 h 1399133"/>
                <a:gd name="connsiteX7" fmla="*/ 0 w 8305800"/>
                <a:gd name="connsiteY7" fmla="*/ 1259220 h 1399133"/>
                <a:gd name="connsiteX8" fmla="*/ 0 w 8305800"/>
                <a:gd name="connsiteY8" fmla="*/ 139913 h 139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5800" h="1399133">
                  <a:moveTo>
                    <a:pt x="0" y="139913"/>
                  </a:moveTo>
                  <a:cubicBezTo>
                    <a:pt x="0" y="62641"/>
                    <a:pt x="62641" y="0"/>
                    <a:pt x="139913" y="0"/>
                  </a:cubicBezTo>
                  <a:lnTo>
                    <a:pt x="8165887" y="0"/>
                  </a:lnTo>
                  <a:cubicBezTo>
                    <a:pt x="8243159" y="0"/>
                    <a:pt x="8305800" y="62641"/>
                    <a:pt x="8305800" y="139913"/>
                  </a:cubicBezTo>
                  <a:lnTo>
                    <a:pt x="8305800" y="1259220"/>
                  </a:lnTo>
                  <a:cubicBezTo>
                    <a:pt x="8305800" y="1336492"/>
                    <a:pt x="8243159" y="1399133"/>
                    <a:pt x="8165887" y="1399133"/>
                  </a:cubicBezTo>
                  <a:lnTo>
                    <a:pt x="139913" y="1399133"/>
                  </a:lnTo>
                  <a:cubicBezTo>
                    <a:pt x="62641" y="1399133"/>
                    <a:pt x="0" y="1336492"/>
                    <a:pt x="0" y="1259220"/>
                  </a:cubicBezTo>
                  <a:lnTo>
                    <a:pt x="0" y="1399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7753" tIns="106680" rIns="106681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  <a:latin typeface="NikoshBAN"/>
                </a:rPr>
                <a:t>  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আল্লাহর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খলিফা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(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প্রতিনিধি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)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হিসেবে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সকল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কার্য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আল্লাহর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বিধানমতো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করাই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হলো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ইবাদত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।  </a:t>
              </a:r>
              <a:r>
                <a:rPr lang="en-US" sz="2400" kern="1200" dirty="0" smtClean="0">
                  <a:latin typeface="NikoshBAN"/>
                </a:rPr>
                <a:t>  </a:t>
              </a:r>
              <a:endParaRPr lang="en-US" sz="2800" kern="1200" dirty="0">
                <a:solidFill>
                  <a:schemeClr val="tx1"/>
                </a:solidFill>
                <a:latin typeface="NikoshB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7113" y="2136159"/>
              <a:ext cx="1661160" cy="1119306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alpha val="90000"/>
                <a:hueOff val="18052"/>
                <a:satOff val="-823"/>
                <a:lumOff val="3721"/>
                <a:alphaOff val="-13333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457200" y="3535293"/>
            <a:ext cx="8305800" cy="1399133"/>
            <a:chOff x="457200" y="3535293"/>
            <a:chExt cx="8305800" cy="1399133"/>
          </a:xfrm>
        </p:grpSpPr>
        <p:sp>
          <p:nvSpPr>
            <p:cNvPr id="9" name="Freeform 8"/>
            <p:cNvSpPr/>
            <p:nvPr/>
          </p:nvSpPr>
          <p:spPr>
            <a:xfrm>
              <a:off x="457200" y="3535293"/>
              <a:ext cx="8305800" cy="1399133"/>
            </a:xfrm>
            <a:custGeom>
              <a:avLst/>
              <a:gdLst>
                <a:gd name="connsiteX0" fmla="*/ 0 w 8305800"/>
                <a:gd name="connsiteY0" fmla="*/ 139913 h 1399133"/>
                <a:gd name="connsiteX1" fmla="*/ 139913 w 8305800"/>
                <a:gd name="connsiteY1" fmla="*/ 0 h 1399133"/>
                <a:gd name="connsiteX2" fmla="*/ 8165887 w 8305800"/>
                <a:gd name="connsiteY2" fmla="*/ 0 h 1399133"/>
                <a:gd name="connsiteX3" fmla="*/ 8305800 w 8305800"/>
                <a:gd name="connsiteY3" fmla="*/ 139913 h 1399133"/>
                <a:gd name="connsiteX4" fmla="*/ 8305800 w 8305800"/>
                <a:gd name="connsiteY4" fmla="*/ 1259220 h 1399133"/>
                <a:gd name="connsiteX5" fmla="*/ 8165887 w 8305800"/>
                <a:gd name="connsiteY5" fmla="*/ 1399133 h 1399133"/>
                <a:gd name="connsiteX6" fmla="*/ 139913 w 8305800"/>
                <a:gd name="connsiteY6" fmla="*/ 1399133 h 1399133"/>
                <a:gd name="connsiteX7" fmla="*/ 0 w 8305800"/>
                <a:gd name="connsiteY7" fmla="*/ 1259220 h 1399133"/>
                <a:gd name="connsiteX8" fmla="*/ 0 w 8305800"/>
                <a:gd name="connsiteY8" fmla="*/ 139913 h 139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5800" h="1399133">
                  <a:moveTo>
                    <a:pt x="0" y="139913"/>
                  </a:moveTo>
                  <a:cubicBezTo>
                    <a:pt x="0" y="62641"/>
                    <a:pt x="62641" y="0"/>
                    <a:pt x="139913" y="0"/>
                  </a:cubicBezTo>
                  <a:lnTo>
                    <a:pt x="8165887" y="0"/>
                  </a:lnTo>
                  <a:cubicBezTo>
                    <a:pt x="8243159" y="0"/>
                    <a:pt x="8305800" y="62641"/>
                    <a:pt x="8305800" y="139913"/>
                  </a:cubicBezTo>
                  <a:lnTo>
                    <a:pt x="8305800" y="1259220"/>
                  </a:lnTo>
                  <a:cubicBezTo>
                    <a:pt x="8305800" y="1336492"/>
                    <a:pt x="8243159" y="1399133"/>
                    <a:pt x="8165887" y="1399133"/>
                  </a:cubicBezTo>
                  <a:lnTo>
                    <a:pt x="139913" y="1399133"/>
                  </a:lnTo>
                  <a:cubicBezTo>
                    <a:pt x="62641" y="1399133"/>
                    <a:pt x="0" y="1336492"/>
                    <a:pt x="0" y="1259220"/>
                  </a:cubicBezTo>
                  <a:lnTo>
                    <a:pt x="0" y="1399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2513" tIns="91440" rIns="91441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 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ব্যবসা-বাণিজ্য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,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চাকরি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ও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কৃষিকাজ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করা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এরং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বৈধ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পন্থায়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সম্পদ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উপার্জন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ও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দুনিয়ার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অন্যান্য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সকল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ভালো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কাজ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করা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ইবাদত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। </a:t>
              </a:r>
              <a:endParaRPr lang="en-US" sz="2400" kern="1200" dirty="0">
                <a:solidFill>
                  <a:schemeClr val="tx1"/>
                </a:solidFill>
                <a:latin typeface="NikoshBAN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97113" y="3675206"/>
              <a:ext cx="1661160" cy="1119306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alpha val="90000"/>
                <a:hueOff val="36103"/>
                <a:satOff val="-1645"/>
                <a:lumOff val="7443"/>
                <a:alphaOff val="-26667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Group 14"/>
          <p:cNvGrpSpPr/>
          <p:nvPr/>
        </p:nvGrpSpPr>
        <p:grpSpPr>
          <a:xfrm>
            <a:off x="457200" y="5074339"/>
            <a:ext cx="8305800" cy="1399133"/>
            <a:chOff x="457200" y="5074339"/>
            <a:chExt cx="8305800" cy="1399133"/>
          </a:xfrm>
        </p:grpSpPr>
        <p:sp>
          <p:nvSpPr>
            <p:cNvPr id="11" name="Freeform 10"/>
            <p:cNvSpPr/>
            <p:nvPr/>
          </p:nvSpPr>
          <p:spPr>
            <a:xfrm>
              <a:off x="457200" y="5074339"/>
              <a:ext cx="8305800" cy="1399133"/>
            </a:xfrm>
            <a:custGeom>
              <a:avLst/>
              <a:gdLst>
                <a:gd name="connsiteX0" fmla="*/ 0 w 8305800"/>
                <a:gd name="connsiteY0" fmla="*/ 139913 h 1399133"/>
                <a:gd name="connsiteX1" fmla="*/ 139913 w 8305800"/>
                <a:gd name="connsiteY1" fmla="*/ 0 h 1399133"/>
                <a:gd name="connsiteX2" fmla="*/ 8165887 w 8305800"/>
                <a:gd name="connsiteY2" fmla="*/ 0 h 1399133"/>
                <a:gd name="connsiteX3" fmla="*/ 8305800 w 8305800"/>
                <a:gd name="connsiteY3" fmla="*/ 139913 h 1399133"/>
                <a:gd name="connsiteX4" fmla="*/ 8305800 w 8305800"/>
                <a:gd name="connsiteY4" fmla="*/ 1259220 h 1399133"/>
                <a:gd name="connsiteX5" fmla="*/ 8165887 w 8305800"/>
                <a:gd name="connsiteY5" fmla="*/ 1399133 h 1399133"/>
                <a:gd name="connsiteX6" fmla="*/ 139913 w 8305800"/>
                <a:gd name="connsiteY6" fmla="*/ 1399133 h 1399133"/>
                <a:gd name="connsiteX7" fmla="*/ 0 w 8305800"/>
                <a:gd name="connsiteY7" fmla="*/ 1259220 h 1399133"/>
                <a:gd name="connsiteX8" fmla="*/ 0 w 8305800"/>
                <a:gd name="connsiteY8" fmla="*/ 139913 h 139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5800" h="1399133">
                  <a:moveTo>
                    <a:pt x="0" y="139913"/>
                  </a:moveTo>
                  <a:cubicBezTo>
                    <a:pt x="0" y="62641"/>
                    <a:pt x="62641" y="0"/>
                    <a:pt x="139913" y="0"/>
                  </a:cubicBezTo>
                  <a:lnTo>
                    <a:pt x="8165887" y="0"/>
                  </a:lnTo>
                  <a:cubicBezTo>
                    <a:pt x="8243159" y="0"/>
                    <a:pt x="8305800" y="62641"/>
                    <a:pt x="8305800" y="139913"/>
                  </a:cubicBezTo>
                  <a:lnTo>
                    <a:pt x="8305800" y="1259220"/>
                  </a:lnTo>
                  <a:cubicBezTo>
                    <a:pt x="8305800" y="1336492"/>
                    <a:pt x="8243159" y="1399133"/>
                    <a:pt x="8165887" y="1399133"/>
                  </a:cubicBezTo>
                  <a:lnTo>
                    <a:pt x="139913" y="1399133"/>
                  </a:lnTo>
                  <a:cubicBezTo>
                    <a:pt x="62641" y="1399133"/>
                    <a:pt x="0" y="1336492"/>
                    <a:pt x="0" y="1259220"/>
                  </a:cubicBezTo>
                  <a:lnTo>
                    <a:pt x="0" y="1399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2513" tIns="91440" rIns="91441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 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আল্লাহ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তাঁর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রাসুলের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প্রতি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ভালোবাসা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,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তাঁর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রহমতের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আশা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,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শাস্তির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ভয়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,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ইখলাস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,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সবর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,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শোকর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,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তাওয়াকুল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ইত্যাদি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সব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কাজই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ইবাদত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।  </a:t>
              </a:r>
              <a:r>
                <a:rPr lang="en-US" sz="2400" kern="1200" dirty="0" smtClean="0">
                  <a:latin typeface="NikoshBAN"/>
                </a:rPr>
                <a:t> </a:t>
              </a:r>
              <a:endParaRPr lang="en-US" sz="2400" kern="1200" dirty="0">
                <a:latin typeface="NikoshBAN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7113" y="5214252"/>
              <a:ext cx="1661160" cy="1119306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alpha val="90000"/>
                <a:hueOff val="54155"/>
                <a:satOff val="-2468"/>
                <a:lumOff val="11164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</p:sp>
      <p:sp>
        <p:nvSpPr>
          <p:cNvPr id="7" name="Freeform 6"/>
          <p:cNvSpPr/>
          <p:nvPr/>
        </p:nvSpPr>
        <p:spPr>
          <a:xfrm>
            <a:off x="3568334" y="2477569"/>
            <a:ext cx="2012643" cy="1898349"/>
          </a:xfrm>
          <a:custGeom>
            <a:avLst/>
            <a:gdLst>
              <a:gd name="connsiteX0" fmla="*/ 0 w 2012643"/>
              <a:gd name="connsiteY0" fmla="*/ 949175 h 1898349"/>
              <a:gd name="connsiteX1" fmla="*/ 1006322 w 2012643"/>
              <a:gd name="connsiteY1" fmla="*/ 0 h 1898349"/>
              <a:gd name="connsiteX2" fmla="*/ 2012644 w 2012643"/>
              <a:gd name="connsiteY2" fmla="*/ 949175 h 1898349"/>
              <a:gd name="connsiteX3" fmla="*/ 1006322 w 2012643"/>
              <a:gd name="connsiteY3" fmla="*/ 1898350 h 1898349"/>
              <a:gd name="connsiteX4" fmla="*/ 0 w 2012643"/>
              <a:gd name="connsiteY4" fmla="*/ 949175 h 189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643" h="1898349">
                <a:moveTo>
                  <a:pt x="0" y="949175"/>
                </a:moveTo>
                <a:cubicBezTo>
                  <a:pt x="0" y="424960"/>
                  <a:pt x="450546" y="0"/>
                  <a:pt x="1006322" y="0"/>
                </a:cubicBezTo>
                <a:cubicBezTo>
                  <a:pt x="1562098" y="0"/>
                  <a:pt x="2012644" y="424960"/>
                  <a:pt x="2012644" y="949175"/>
                </a:cubicBezTo>
                <a:cubicBezTo>
                  <a:pt x="2012644" y="1473390"/>
                  <a:pt x="1562098" y="1898350"/>
                  <a:pt x="1006322" y="1898350"/>
                </a:cubicBezTo>
                <a:cubicBezTo>
                  <a:pt x="450546" y="1898350"/>
                  <a:pt x="0" y="1473390"/>
                  <a:pt x="0" y="949175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295" tIns="360557" rIns="377295" bIns="36055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>
              <a:latin typeface="NikoshBAN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27681" y="422311"/>
            <a:ext cx="1974203" cy="1995178"/>
            <a:chOff x="3627681" y="422311"/>
            <a:chExt cx="1974203" cy="1995178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8" name="Freeform 7"/>
            <p:cNvSpPr/>
            <p:nvPr/>
          </p:nvSpPr>
          <p:spPr>
            <a:xfrm rot="16265259">
              <a:off x="4522613" y="2072514"/>
              <a:ext cx="145161" cy="544789"/>
            </a:xfrm>
            <a:custGeom>
              <a:avLst/>
              <a:gdLst>
                <a:gd name="connsiteX0" fmla="*/ 0 w 145161"/>
                <a:gd name="connsiteY0" fmla="*/ 108958 h 544789"/>
                <a:gd name="connsiteX1" fmla="*/ 72581 w 145161"/>
                <a:gd name="connsiteY1" fmla="*/ 108958 h 544789"/>
                <a:gd name="connsiteX2" fmla="*/ 72581 w 145161"/>
                <a:gd name="connsiteY2" fmla="*/ 0 h 544789"/>
                <a:gd name="connsiteX3" fmla="*/ 145161 w 145161"/>
                <a:gd name="connsiteY3" fmla="*/ 272395 h 544789"/>
                <a:gd name="connsiteX4" fmla="*/ 72581 w 145161"/>
                <a:gd name="connsiteY4" fmla="*/ 544789 h 544789"/>
                <a:gd name="connsiteX5" fmla="*/ 72581 w 145161"/>
                <a:gd name="connsiteY5" fmla="*/ 435831 h 544789"/>
                <a:gd name="connsiteX6" fmla="*/ 0 w 145161"/>
                <a:gd name="connsiteY6" fmla="*/ 435831 h 544789"/>
                <a:gd name="connsiteX7" fmla="*/ 0 w 145161"/>
                <a:gd name="connsiteY7" fmla="*/ 108958 h 54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161" h="544789">
                  <a:moveTo>
                    <a:pt x="0" y="108958"/>
                  </a:moveTo>
                  <a:lnTo>
                    <a:pt x="72581" y="108958"/>
                  </a:lnTo>
                  <a:lnTo>
                    <a:pt x="72581" y="0"/>
                  </a:lnTo>
                  <a:lnTo>
                    <a:pt x="145161" y="272395"/>
                  </a:lnTo>
                  <a:lnTo>
                    <a:pt x="72581" y="544789"/>
                  </a:lnTo>
                  <a:lnTo>
                    <a:pt x="72581" y="435831"/>
                  </a:lnTo>
                  <a:lnTo>
                    <a:pt x="0" y="435831"/>
                  </a:lnTo>
                  <a:lnTo>
                    <a:pt x="0" y="10895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8958" rIns="43548" bIns="10895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>
                <a:latin typeface="NikoshBAN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627681" y="422311"/>
              <a:ext cx="1974203" cy="1781700"/>
            </a:xfrm>
            <a:custGeom>
              <a:avLst/>
              <a:gdLst>
                <a:gd name="connsiteX0" fmla="*/ 0 w 1974203"/>
                <a:gd name="connsiteY0" fmla="*/ 890850 h 1781700"/>
                <a:gd name="connsiteX1" fmla="*/ 987102 w 1974203"/>
                <a:gd name="connsiteY1" fmla="*/ 0 h 1781700"/>
                <a:gd name="connsiteX2" fmla="*/ 1974204 w 1974203"/>
                <a:gd name="connsiteY2" fmla="*/ 890850 h 1781700"/>
                <a:gd name="connsiteX3" fmla="*/ 987102 w 1974203"/>
                <a:gd name="connsiteY3" fmla="*/ 1781700 h 1781700"/>
                <a:gd name="connsiteX4" fmla="*/ 0 w 1974203"/>
                <a:gd name="connsiteY4" fmla="*/ 890850 h 17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203" h="1781700">
                  <a:moveTo>
                    <a:pt x="0" y="890850"/>
                  </a:moveTo>
                  <a:cubicBezTo>
                    <a:pt x="0" y="398847"/>
                    <a:pt x="441941" y="0"/>
                    <a:pt x="987102" y="0"/>
                  </a:cubicBezTo>
                  <a:cubicBezTo>
                    <a:pt x="1532263" y="0"/>
                    <a:pt x="1974204" y="398847"/>
                    <a:pt x="1974204" y="890850"/>
                  </a:cubicBezTo>
                  <a:cubicBezTo>
                    <a:pt x="1974204" y="1382853"/>
                    <a:pt x="1532263" y="1781700"/>
                    <a:pt x="987102" y="1781700"/>
                  </a:cubicBezTo>
                  <a:cubicBezTo>
                    <a:pt x="441941" y="1781700"/>
                    <a:pt x="0" y="1382853"/>
                    <a:pt x="0" y="890850"/>
                  </a:cubicBez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665" tIns="343474" rIns="371665" bIns="34347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NikoshB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8961" y="2477569"/>
            <a:ext cx="2151341" cy="1898349"/>
            <a:chOff x="5638961" y="2477569"/>
            <a:chExt cx="2151341" cy="189834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0" name="Freeform 9"/>
            <p:cNvSpPr/>
            <p:nvPr/>
          </p:nvSpPr>
          <p:spPr>
            <a:xfrm>
              <a:off x="5638961" y="3154350"/>
              <a:ext cx="139688" cy="544789"/>
            </a:xfrm>
            <a:custGeom>
              <a:avLst/>
              <a:gdLst>
                <a:gd name="connsiteX0" fmla="*/ 0 w 139688"/>
                <a:gd name="connsiteY0" fmla="*/ 108958 h 544789"/>
                <a:gd name="connsiteX1" fmla="*/ 69844 w 139688"/>
                <a:gd name="connsiteY1" fmla="*/ 108958 h 544789"/>
                <a:gd name="connsiteX2" fmla="*/ 69844 w 139688"/>
                <a:gd name="connsiteY2" fmla="*/ 0 h 544789"/>
                <a:gd name="connsiteX3" fmla="*/ 139688 w 139688"/>
                <a:gd name="connsiteY3" fmla="*/ 272395 h 544789"/>
                <a:gd name="connsiteX4" fmla="*/ 69844 w 139688"/>
                <a:gd name="connsiteY4" fmla="*/ 544789 h 544789"/>
                <a:gd name="connsiteX5" fmla="*/ 69844 w 139688"/>
                <a:gd name="connsiteY5" fmla="*/ 435831 h 544789"/>
                <a:gd name="connsiteX6" fmla="*/ 0 w 139688"/>
                <a:gd name="connsiteY6" fmla="*/ 435831 h 544789"/>
                <a:gd name="connsiteX7" fmla="*/ 0 w 139688"/>
                <a:gd name="connsiteY7" fmla="*/ 108958 h 54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88" h="544789">
                  <a:moveTo>
                    <a:pt x="0" y="108958"/>
                  </a:moveTo>
                  <a:lnTo>
                    <a:pt x="69844" y="108958"/>
                  </a:lnTo>
                  <a:lnTo>
                    <a:pt x="69844" y="0"/>
                  </a:lnTo>
                  <a:lnTo>
                    <a:pt x="139688" y="272395"/>
                  </a:lnTo>
                  <a:lnTo>
                    <a:pt x="69844" y="544789"/>
                  </a:lnTo>
                  <a:lnTo>
                    <a:pt x="69844" y="435831"/>
                  </a:lnTo>
                  <a:lnTo>
                    <a:pt x="0" y="435831"/>
                  </a:lnTo>
                  <a:lnTo>
                    <a:pt x="0" y="10895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90000"/>
                <a:hueOff val="93447"/>
                <a:satOff val="-2002"/>
                <a:lumOff val="10271"/>
                <a:alphaOff val="0"/>
              </a:schemeClr>
            </a:lnRef>
            <a:fillRef idx="1">
              <a:schemeClr val="accent3">
                <a:shade val="90000"/>
                <a:hueOff val="93447"/>
                <a:satOff val="-2002"/>
                <a:lumOff val="10271"/>
                <a:alphaOff val="0"/>
              </a:schemeClr>
            </a:fillRef>
            <a:effectRef idx="0">
              <a:schemeClr val="accent3">
                <a:shade val="90000"/>
                <a:hueOff val="93447"/>
                <a:satOff val="-2002"/>
                <a:lumOff val="102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8958" rIns="41906" bIns="10895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>
                <a:latin typeface="NikoshBAN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44540" y="2477569"/>
              <a:ext cx="1945762" cy="1898349"/>
            </a:xfrm>
            <a:custGeom>
              <a:avLst/>
              <a:gdLst>
                <a:gd name="connsiteX0" fmla="*/ 0 w 1945762"/>
                <a:gd name="connsiteY0" fmla="*/ 949175 h 1898349"/>
                <a:gd name="connsiteX1" fmla="*/ 972881 w 1945762"/>
                <a:gd name="connsiteY1" fmla="*/ 0 h 1898349"/>
                <a:gd name="connsiteX2" fmla="*/ 1945762 w 1945762"/>
                <a:gd name="connsiteY2" fmla="*/ 949175 h 1898349"/>
                <a:gd name="connsiteX3" fmla="*/ 972881 w 1945762"/>
                <a:gd name="connsiteY3" fmla="*/ 1898350 h 1898349"/>
                <a:gd name="connsiteX4" fmla="*/ 0 w 1945762"/>
                <a:gd name="connsiteY4" fmla="*/ 949175 h 189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762" h="1898349">
                  <a:moveTo>
                    <a:pt x="0" y="949175"/>
                  </a:moveTo>
                  <a:cubicBezTo>
                    <a:pt x="0" y="424960"/>
                    <a:pt x="435574" y="0"/>
                    <a:pt x="972881" y="0"/>
                  </a:cubicBezTo>
                  <a:cubicBezTo>
                    <a:pt x="1510188" y="0"/>
                    <a:pt x="1945762" y="424960"/>
                    <a:pt x="1945762" y="949175"/>
                  </a:cubicBezTo>
                  <a:cubicBezTo>
                    <a:pt x="1945762" y="1473390"/>
                    <a:pt x="1510188" y="1898350"/>
                    <a:pt x="972881" y="1898350"/>
                  </a:cubicBezTo>
                  <a:cubicBezTo>
                    <a:pt x="435574" y="1898350"/>
                    <a:pt x="0" y="1473390"/>
                    <a:pt x="0" y="949175"/>
                  </a:cubicBez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367500" tIns="360557" rIns="367500" bIns="36055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NikoshB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7600" y="4441558"/>
            <a:ext cx="1949928" cy="1997363"/>
            <a:chOff x="3657600" y="4441558"/>
            <a:chExt cx="1949928" cy="1997363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2" name="Freeform 11"/>
            <p:cNvSpPr/>
            <p:nvPr/>
          </p:nvSpPr>
          <p:spPr>
            <a:xfrm rot="5355099">
              <a:off x="4509778" y="4248330"/>
              <a:ext cx="158333" cy="544789"/>
            </a:xfrm>
            <a:custGeom>
              <a:avLst/>
              <a:gdLst>
                <a:gd name="connsiteX0" fmla="*/ 0 w 158333"/>
                <a:gd name="connsiteY0" fmla="*/ 108958 h 544789"/>
                <a:gd name="connsiteX1" fmla="*/ 79167 w 158333"/>
                <a:gd name="connsiteY1" fmla="*/ 108958 h 544789"/>
                <a:gd name="connsiteX2" fmla="*/ 79167 w 158333"/>
                <a:gd name="connsiteY2" fmla="*/ 0 h 544789"/>
                <a:gd name="connsiteX3" fmla="*/ 158333 w 158333"/>
                <a:gd name="connsiteY3" fmla="*/ 272395 h 544789"/>
                <a:gd name="connsiteX4" fmla="*/ 79167 w 158333"/>
                <a:gd name="connsiteY4" fmla="*/ 544789 h 544789"/>
                <a:gd name="connsiteX5" fmla="*/ 79167 w 158333"/>
                <a:gd name="connsiteY5" fmla="*/ 435831 h 544789"/>
                <a:gd name="connsiteX6" fmla="*/ 0 w 158333"/>
                <a:gd name="connsiteY6" fmla="*/ 435831 h 544789"/>
                <a:gd name="connsiteX7" fmla="*/ 0 w 158333"/>
                <a:gd name="connsiteY7" fmla="*/ 108958 h 54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33" h="544789">
                  <a:moveTo>
                    <a:pt x="0" y="108958"/>
                  </a:moveTo>
                  <a:lnTo>
                    <a:pt x="79167" y="108958"/>
                  </a:lnTo>
                  <a:lnTo>
                    <a:pt x="79167" y="0"/>
                  </a:lnTo>
                  <a:lnTo>
                    <a:pt x="158333" y="272395"/>
                  </a:lnTo>
                  <a:lnTo>
                    <a:pt x="79167" y="544789"/>
                  </a:lnTo>
                  <a:lnTo>
                    <a:pt x="79167" y="435831"/>
                  </a:lnTo>
                  <a:lnTo>
                    <a:pt x="0" y="435831"/>
                  </a:lnTo>
                  <a:lnTo>
                    <a:pt x="0" y="10895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90000"/>
                <a:hueOff val="186893"/>
                <a:satOff val="-4005"/>
                <a:lumOff val="20541"/>
                <a:alphaOff val="0"/>
              </a:schemeClr>
            </a:lnRef>
            <a:fillRef idx="1">
              <a:schemeClr val="accent3">
                <a:shade val="90000"/>
                <a:hueOff val="186893"/>
                <a:satOff val="-4005"/>
                <a:lumOff val="20541"/>
                <a:alphaOff val="0"/>
              </a:schemeClr>
            </a:fillRef>
            <a:effectRef idx="0">
              <a:schemeClr val="accent3">
                <a:shade val="90000"/>
                <a:hueOff val="186893"/>
                <a:satOff val="-4005"/>
                <a:lumOff val="205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8956" rIns="47500" bIns="10895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>
                <a:latin typeface="NikoshBAN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57600" y="4648200"/>
              <a:ext cx="1949928" cy="1790721"/>
            </a:xfrm>
            <a:custGeom>
              <a:avLst/>
              <a:gdLst>
                <a:gd name="connsiteX0" fmla="*/ 0 w 1949928"/>
                <a:gd name="connsiteY0" fmla="*/ 895361 h 1790721"/>
                <a:gd name="connsiteX1" fmla="*/ 974964 w 1949928"/>
                <a:gd name="connsiteY1" fmla="*/ 0 h 1790721"/>
                <a:gd name="connsiteX2" fmla="*/ 1949928 w 1949928"/>
                <a:gd name="connsiteY2" fmla="*/ 895361 h 1790721"/>
                <a:gd name="connsiteX3" fmla="*/ 974964 w 1949928"/>
                <a:gd name="connsiteY3" fmla="*/ 1790722 h 1790721"/>
                <a:gd name="connsiteX4" fmla="*/ 0 w 1949928"/>
                <a:gd name="connsiteY4" fmla="*/ 895361 h 179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928" h="1790721">
                  <a:moveTo>
                    <a:pt x="0" y="895361"/>
                  </a:moveTo>
                  <a:cubicBezTo>
                    <a:pt x="0" y="400867"/>
                    <a:pt x="436506" y="0"/>
                    <a:pt x="974964" y="0"/>
                  </a:cubicBezTo>
                  <a:cubicBezTo>
                    <a:pt x="1513422" y="0"/>
                    <a:pt x="1949928" y="400867"/>
                    <a:pt x="1949928" y="895361"/>
                  </a:cubicBezTo>
                  <a:cubicBezTo>
                    <a:pt x="1949928" y="1389855"/>
                    <a:pt x="1513422" y="1790722"/>
                    <a:pt x="974964" y="1790722"/>
                  </a:cubicBezTo>
                  <a:cubicBezTo>
                    <a:pt x="436506" y="1790722"/>
                    <a:pt x="0" y="1389855"/>
                    <a:pt x="0" y="895361"/>
                  </a:cubicBez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110" tIns="344795" rIns="368110" bIns="34479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NikoshB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3696" y="2477569"/>
            <a:ext cx="2157823" cy="1898349"/>
            <a:chOff x="1353696" y="2477569"/>
            <a:chExt cx="2157823" cy="189834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4" name="Freeform 13"/>
            <p:cNvSpPr/>
            <p:nvPr/>
          </p:nvSpPr>
          <p:spPr>
            <a:xfrm>
              <a:off x="3374645" y="3154349"/>
              <a:ext cx="136874" cy="544790"/>
            </a:xfrm>
            <a:custGeom>
              <a:avLst/>
              <a:gdLst>
                <a:gd name="connsiteX0" fmla="*/ 0 w 136873"/>
                <a:gd name="connsiteY0" fmla="*/ 108958 h 544789"/>
                <a:gd name="connsiteX1" fmla="*/ 68437 w 136873"/>
                <a:gd name="connsiteY1" fmla="*/ 108958 h 544789"/>
                <a:gd name="connsiteX2" fmla="*/ 68437 w 136873"/>
                <a:gd name="connsiteY2" fmla="*/ 0 h 544789"/>
                <a:gd name="connsiteX3" fmla="*/ 136873 w 136873"/>
                <a:gd name="connsiteY3" fmla="*/ 272395 h 544789"/>
                <a:gd name="connsiteX4" fmla="*/ 68437 w 136873"/>
                <a:gd name="connsiteY4" fmla="*/ 544789 h 544789"/>
                <a:gd name="connsiteX5" fmla="*/ 68437 w 136873"/>
                <a:gd name="connsiteY5" fmla="*/ 435831 h 544789"/>
                <a:gd name="connsiteX6" fmla="*/ 0 w 136873"/>
                <a:gd name="connsiteY6" fmla="*/ 435831 h 544789"/>
                <a:gd name="connsiteX7" fmla="*/ 0 w 136873"/>
                <a:gd name="connsiteY7" fmla="*/ 108958 h 54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73" h="544789">
                  <a:moveTo>
                    <a:pt x="136872" y="435831"/>
                  </a:moveTo>
                  <a:lnTo>
                    <a:pt x="68436" y="435831"/>
                  </a:lnTo>
                  <a:lnTo>
                    <a:pt x="68436" y="544789"/>
                  </a:lnTo>
                  <a:lnTo>
                    <a:pt x="1" y="272394"/>
                  </a:lnTo>
                  <a:lnTo>
                    <a:pt x="68436" y="0"/>
                  </a:lnTo>
                  <a:lnTo>
                    <a:pt x="68436" y="108958"/>
                  </a:lnTo>
                  <a:lnTo>
                    <a:pt x="136872" y="108958"/>
                  </a:lnTo>
                  <a:lnTo>
                    <a:pt x="136872" y="43583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90000"/>
                <a:hueOff val="280340"/>
                <a:satOff val="-6007"/>
                <a:lumOff val="30812"/>
                <a:alphaOff val="0"/>
              </a:schemeClr>
            </a:lnRef>
            <a:fillRef idx="1">
              <a:schemeClr val="accent3">
                <a:shade val="90000"/>
                <a:hueOff val="280340"/>
                <a:satOff val="-6007"/>
                <a:lumOff val="30812"/>
                <a:alphaOff val="0"/>
              </a:schemeClr>
            </a:fillRef>
            <a:effectRef idx="0">
              <a:schemeClr val="accent3">
                <a:shade val="90000"/>
                <a:hueOff val="280340"/>
                <a:satOff val="-6007"/>
                <a:lumOff val="308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062" tIns="108959" rIns="1" bIns="10895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>
                <a:latin typeface="NikoshBAN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53696" y="2477569"/>
              <a:ext cx="1956385" cy="1898349"/>
            </a:xfrm>
            <a:custGeom>
              <a:avLst/>
              <a:gdLst>
                <a:gd name="connsiteX0" fmla="*/ 0 w 1956385"/>
                <a:gd name="connsiteY0" fmla="*/ 949175 h 1898349"/>
                <a:gd name="connsiteX1" fmla="*/ 978193 w 1956385"/>
                <a:gd name="connsiteY1" fmla="*/ 0 h 1898349"/>
                <a:gd name="connsiteX2" fmla="*/ 1956386 w 1956385"/>
                <a:gd name="connsiteY2" fmla="*/ 949175 h 1898349"/>
                <a:gd name="connsiteX3" fmla="*/ 978193 w 1956385"/>
                <a:gd name="connsiteY3" fmla="*/ 1898350 h 1898349"/>
                <a:gd name="connsiteX4" fmla="*/ 0 w 1956385"/>
                <a:gd name="connsiteY4" fmla="*/ 949175 h 189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385" h="1898349">
                  <a:moveTo>
                    <a:pt x="0" y="949175"/>
                  </a:moveTo>
                  <a:cubicBezTo>
                    <a:pt x="0" y="424960"/>
                    <a:pt x="437952" y="0"/>
                    <a:pt x="978193" y="0"/>
                  </a:cubicBezTo>
                  <a:cubicBezTo>
                    <a:pt x="1518434" y="0"/>
                    <a:pt x="1956386" y="424960"/>
                    <a:pt x="1956386" y="949175"/>
                  </a:cubicBezTo>
                  <a:cubicBezTo>
                    <a:pt x="1956386" y="1473390"/>
                    <a:pt x="1518434" y="1898350"/>
                    <a:pt x="978193" y="1898350"/>
                  </a:cubicBezTo>
                  <a:cubicBezTo>
                    <a:pt x="437952" y="1898350"/>
                    <a:pt x="0" y="1473390"/>
                    <a:pt x="0" y="949175"/>
                  </a:cubicBezTo>
                  <a:close/>
                </a:path>
              </a:pathLst>
            </a:custGeom>
            <a:blipFill rotWithShape="0">
              <a:blip r:embed="rId7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056" tIns="360557" rIns="369056" bIns="36055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NikoshBAN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457200"/>
            <a:ext cx="2971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হাক্কুল্লাহ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আল্লাহর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হক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4" name="Group 3"/>
          <p:cNvGrpSpPr/>
          <p:nvPr/>
        </p:nvGrpSpPr>
        <p:grpSpPr>
          <a:xfrm>
            <a:off x="1480357" y="1981199"/>
            <a:ext cx="6243266" cy="1229481"/>
            <a:chOff x="1480357" y="1981199"/>
            <a:chExt cx="6243266" cy="1229481"/>
          </a:xfrm>
        </p:grpSpPr>
        <p:sp>
          <p:nvSpPr>
            <p:cNvPr id="5" name="Freeform 4"/>
            <p:cNvSpPr/>
            <p:nvPr/>
          </p:nvSpPr>
          <p:spPr>
            <a:xfrm>
              <a:off x="2057425" y="1981199"/>
              <a:ext cx="5666198" cy="1227691"/>
            </a:xfrm>
            <a:custGeom>
              <a:avLst/>
              <a:gdLst>
                <a:gd name="connsiteX0" fmla="*/ 0 w 5666198"/>
                <a:gd name="connsiteY0" fmla="*/ 0 h 1227689"/>
                <a:gd name="connsiteX1" fmla="*/ 5052354 w 5666198"/>
                <a:gd name="connsiteY1" fmla="*/ 0 h 1227689"/>
                <a:gd name="connsiteX2" fmla="*/ 5666198 w 5666198"/>
                <a:gd name="connsiteY2" fmla="*/ 613845 h 1227689"/>
                <a:gd name="connsiteX3" fmla="*/ 5052354 w 5666198"/>
                <a:gd name="connsiteY3" fmla="*/ 1227689 h 1227689"/>
                <a:gd name="connsiteX4" fmla="*/ 0 w 5666198"/>
                <a:gd name="connsiteY4" fmla="*/ 1227689 h 1227689"/>
                <a:gd name="connsiteX5" fmla="*/ 0 w 5666198"/>
                <a:gd name="connsiteY5" fmla="*/ 0 h 122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6198" h="1227689">
                  <a:moveTo>
                    <a:pt x="5666198" y="1227688"/>
                  </a:moveTo>
                  <a:lnTo>
                    <a:pt x="613844" y="1227688"/>
                  </a:lnTo>
                  <a:lnTo>
                    <a:pt x="0" y="613844"/>
                  </a:lnTo>
                  <a:lnTo>
                    <a:pt x="613844" y="1"/>
                  </a:lnTo>
                  <a:lnTo>
                    <a:pt x="5666198" y="1"/>
                  </a:lnTo>
                  <a:lnTo>
                    <a:pt x="5666198" y="122768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8299" tIns="182881" rIns="341376" bIns="182881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latin typeface="NikoshBAN"/>
                </a:rPr>
                <a:t> 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/>
                </a:rPr>
                <a:t>১।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সামগ্রিক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জীবনে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আল্লাহর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সার্বভৌমত্ব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ও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কর্তৃত্ব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স্বীকার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করা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।</a:t>
              </a:r>
              <a:endParaRPr lang="en-US" sz="4800" kern="1200" dirty="0">
                <a:solidFill>
                  <a:schemeClr val="tx1"/>
                </a:solidFill>
                <a:latin typeface="NikoshBAN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480357" y="1982991"/>
              <a:ext cx="1227689" cy="1227689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oup 11"/>
          <p:cNvGrpSpPr/>
          <p:nvPr/>
        </p:nvGrpSpPr>
        <p:grpSpPr>
          <a:xfrm>
            <a:off x="1468029" y="3577154"/>
            <a:ext cx="6207940" cy="1227690"/>
            <a:chOff x="1468029" y="3577154"/>
            <a:chExt cx="6207940" cy="1227690"/>
          </a:xfrm>
        </p:grpSpPr>
        <p:sp>
          <p:nvSpPr>
            <p:cNvPr id="7" name="Freeform 6"/>
            <p:cNvSpPr/>
            <p:nvPr/>
          </p:nvSpPr>
          <p:spPr>
            <a:xfrm>
              <a:off x="1960463" y="3577154"/>
              <a:ext cx="5715506" cy="1227690"/>
            </a:xfrm>
            <a:custGeom>
              <a:avLst/>
              <a:gdLst>
                <a:gd name="connsiteX0" fmla="*/ 0 w 5715506"/>
                <a:gd name="connsiteY0" fmla="*/ 0 h 1227689"/>
                <a:gd name="connsiteX1" fmla="*/ 5101662 w 5715506"/>
                <a:gd name="connsiteY1" fmla="*/ 0 h 1227689"/>
                <a:gd name="connsiteX2" fmla="*/ 5715506 w 5715506"/>
                <a:gd name="connsiteY2" fmla="*/ 613845 h 1227689"/>
                <a:gd name="connsiteX3" fmla="*/ 5101662 w 5715506"/>
                <a:gd name="connsiteY3" fmla="*/ 1227689 h 1227689"/>
                <a:gd name="connsiteX4" fmla="*/ 0 w 5715506"/>
                <a:gd name="connsiteY4" fmla="*/ 1227689 h 1227689"/>
                <a:gd name="connsiteX5" fmla="*/ 0 w 5715506"/>
                <a:gd name="connsiteY5" fmla="*/ 0 h 122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506" h="1227689">
                  <a:moveTo>
                    <a:pt x="5715506" y="1227688"/>
                  </a:moveTo>
                  <a:lnTo>
                    <a:pt x="613844" y="1227688"/>
                  </a:lnTo>
                  <a:lnTo>
                    <a:pt x="0" y="613844"/>
                  </a:lnTo>
                  <a:lnTo>
                    <a:pt x="613844" y="1"/>
                  </a:lnTo>
                  <a:lnTo>
                    <a:pt x="5715506" y="1"/>
                  </a:lnTo>
                  <a:lnTo>
                    <a:pt x="5715506" y="122768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8299" tIns="106681" rIns="199136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  <a:latin typeface="NikoshBAN"/>
                </a:rPr>
                <a:t>২।</a:t>
              </a:r>
              <a:r>
                <a:rPr lang="en-US" sz="2800" kern="1200" dirty="0" smtClean="0">
                  <a:latin typeface="NikoshBAN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/>
                </a:rPr>
                <a:t>আল্লাহর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/>
                </a:rPr>
                <a:t>দেওয়া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/>
                </a:rPr>
                <a:t>সকল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/>
                </a:rPr>
                <a:t>আদেশ-নিষেধ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/>
                </a:rPr>
                <a:t>মেনে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/>
                </a:rPr>
                <a:t>চলা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/>
                </a:rPr>
                <a:t>।  </a:t>
              </a:r>
              <a:endParaRPr lang="en-US" sz="2800" kern="1200" dirty="0">
                <a:solidFill>
                  <a:schemeClr val="tx1"/>
                </a:solidFill>
                <a:latin typeface="NikoshB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68029" y="3577155"/>
              <a:ext cx="1227689" cy="1227689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1445674" y="5171318"/>
            <a:ext cx="6243676" cy="1229481"/>
            <a:chOff x="1445674" y="5171318"/>
            <a:chExt cx="6243676" cy="1229481"/>
          </a:xfrm>
        </p:grpSpPr>
        <p:sp>
          <p:nvSpPr>
            <p:cNvPr id="10" name="Freeform 9"/>
            <p:cNvSpPr/>
            <p:nvPr/>
          </p:nvSpPr>
          <p:spPr>
            <a:xfrm>
              <a:off x="1884420" y="5173109"/>
              <a:ext cx="5804930" cy="1227690"/>
            </a:xfrm>
            <a:custGeom>
              <a:avLst/>
              <a:gdLst>
                <a:gd name="connsiteX0" fmla="*/ 0 w 5804930"/>
                <a:gd name="connsiteY0" fmla="*/ 0 h 1227689"/>
                <a:gd name="connsiteX1" fmla="*/ 5191086 w 5804930"/>
                <a:gd name="connsiteY1" fmla="*/ 0 h 1227689"/>
                <a:gd name="connsiteX2" fmla="*/ 5804930 w 5804930"/>
                <a:gd name="connsiteY2" fmla="*/ 613845 h 1227689"/>
                <a:gd name="connsiteX3" fmla="*/ 5191086 w 5804930"/>
                <a:gd name="connsiteY3" fmla="*/ 1227689 h 1227689"/>
                <a:gd name="connsiteX4" fmla="*/ 0 w 5804930"/>
                <a:gd name="connsiteY4" fmla="*/ 1227689 h 1227689"/>
                <a:gd name="connsiteX5" fmla="*/ 0 w 5804930"/>
                <a:gd name="connsiteY5" fmla="*/ 0 h 122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4930" h="1227689">
                  <a:moveTo>
                    <a:pt x="5804930" y="1227688"/>
                  </a:moveTo>
                  <a:lnTo>
                    <a:pt x="613844" y="1227688"/>
                  </a:lnTo>
                  <a:lnTo>
                    <a:pt x="0" y="613844"/>
                  </a:lnTo>
                  <a:lnTo>
                    <a:pt x="613844" y="1"/>
                  </a:lnTo>
                  <a:lnTo>
                    <a:pt x="5804930" y="1"/>
                  </a:lnTo>
                  <a:lnTo>
                    <a:pt x="5804930" y="122768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8299" tIns="91441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৩।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সর্বাবস্থায়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নিজেকে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আল্লাহর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নিকট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সমর্পণ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এবং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তাঁর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অনুগ্রহ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কামনা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করা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। </a:t>
              </a:r>
              <a:r>
                <a:rPr lang="en-US" sz="2400" kern="1200" dirty="0" smtClean="0">
                  <a:latin typeface="NikoshBAN"/>
                </a:rPr>
                <a:t> </a:t>
              </a:r>
              <a:endParaRPr lang="en-US" sz="2400" kern="1200" dirty="0">
                <a:latin typeface="NikoshB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445674" y="5171318"/>
              <a:ext cx="1227689" cy="1227689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Down Arrow Callout 7"/>
          <p:cNvSpPr/>
          <p:nvPr/>
        </p:nvSpPr>
        <p:spPr>
          <a:xfrm>
            <a:off x="1524000" y="457200"/>
            <a:ext cx="6324600" cy="1447800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আল্লাহর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হক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আদায়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হলে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অবশ্যই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কাজগুলো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2800" dirty="0">
              <a:solidFill>
                <a:schemeClr val="tx1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Quad Arrow 3"/>
          <p:cNvSpPr/>
          <p:nvPr/>
        </p:nvSpPr>
        <p:spPr>
          <a:xfrm>
            <a:off x="2514600" y="1143000"/>
            <a:ext cx="4064000" cy="406400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685800" y="1407160"/>
            <a:ext cx="3667760" cy="1625600"/>
            <a:chOff x="762000" y="1407160"/>
            <a:chExt cx="3667760" cy="16256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" name="Freeform 5"/>
            <p:cNvSpPr/>
            <p:nvPr/>
          </p:nvSpPr>
          <p:spPr>
            <a:xfrm>
              <a:off x="2804160" y="1407160"/>
              <a:ext cx="1625600" cy="1625600"/>
            </a:xfrm>
            <a:custGeom>
              <a:avLst/>
              <a:gdLst>
                <a:gd name="connsiteX0" fmla="*/ 0 w 1625600"/>
                <a:gd name="connsiteY0" fmla="*/ 270939 h 1625600"/>
                <a:gd name="connsiteX1" fmla="*/ 270939 w 1625600"/>
                <a:gd name="connsiteY1" fmla="*/ 0 h 1625600"/>
                <a:gd name="connsiteX2" fmla="*/ 1354661 w 1625600"/>
                <a:gd name="connsiteY2" fmla="*/ 0 h 1625600"/>
                <a:gd name="connsiteX3" fmla="*/ 1625600 w 1625600"/>
                <a:gd name="connsiteY3" fmla="*/ 270939 h 1625600"/>
                <a:gd name="connsiteX4" fmla="*/ 1625600 w 1625600"/>
                <a:gd name="connsiteY4" fmla="*/ 1354661 h 1625600"/>
                <a:gd name="connsiteX5" fmla="*/ 1354661 w 1625600"/>
                <a:gd name="connsiteY5" fmla="*/ 1625600 h 1625600"/>
                <a:gd name="connsiteX6" fmla="*/ 270939 w 1625600"/>
                <a:gd name="connsiteY6" fmla="*/ 1625600 h 1625600"/>
                <a:gd name="connsiteX7" fmla="*/ 0 w 1625600"/>
                <a:gd name="connsiteY7" fmla="*/ 1354661 h 1625600"/>
                <a:gd name="connsiteX8" fmla="*/ 0 w 1625600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00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354661" y="0"/>
                  </a:lnTo>
                  <a:cubicBezTo>
                    <a:pt x="1504296" y="0"/>
                    <a:pt x="1625600" y="121304"/>
                    <a:pt x="1625600" y="270939"/>
                  </a:cubicBezTo>
                  <a:lnTo>
                    <a:pt x="1625600" y="1354661"/>
                  </a:lnTo>
                  <a:cubicBezTo>
                    <a:pt x="1625600" y="1504296"/>
                    <a:pt x="1504296" y="1625600"/>
                    <a:pt x="13546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005" tIns="327005" rIns="327005" bIns="32700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62000" y="1905000"/>
              <a:ext cx="1740408" cy="94183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</a:rPr>
                <a:t>পিতা-মাতা</a:t>
              </a:r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 </a:t>
              </a:r>
              <a:endParaRPr lang="en-US" sz="2000" dirty="0">
                <a:solidFill>
                  <a:schemeClr val="tx1"/>
                </a:solidFill>
                <a:latin typeface="NikoshB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3352800"/>
            <a:ext cx="3606799" cy="1625600"/>
            <a:chOff x="762000" y="3352808"/>
            <a:chExt cx="3606799" cy="16256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" name="Freeform 12"/>
            <p:cNvSpPr/>
            <p:nvPr/>
          </p:nvSpPr>
          <p:spPr>
            <a:xfrm>
              <a:off x="2743199" y="3352808"/>
              <a:ext cx="1625600" cy="1625600"/>
            </a:xfrm>
            <a:custGeom>
              <a:avLst/>
              <a:gdLst>
                <a:gd name="connsiteX0" fmla="*/ 0 w 1625600"/>
                <a:gd name="connsiteY0" fmla="*/ 270939 h 1625600"/>
                <a:gd name="connsiteX1" fmla="*/ 270939 w 1625600"/>
                <a:gd name="connsiteY1" fmla="*/ 0 h 1625600"/>
                <a:gd name="connsiteX2" fmla="*/ 1354661 w 1625600"/>
                <a:gd name="connsiteY2" fmla="*/ 0 h 1625600"/>
                <a:gd name="connsiteX3" fmla="*/ 1625600 w 1625600"/>
                <a:gd name="connsiteY3" fmla="*/ 270939 h 1625600"/>
                <a:gd name="connsiteX4" fmla="*/ 1625600 w 1625600"/>
                <a:gd name="connsiteY4" fmla="*/ 1354661 h 1625600"/>
                <a:gd name="connsiteX5" fmla="*/ 1354661 w 1625600"/>
                <a:gd name="connsiteY5" fmla="*/ 1625600 h 1625600"/>
                <a:gd name="connsiteX6" fmla="*/ 270939 w 1625600"/>
                <a:gd name="connsiteY6" fmla="*/ 1625600 h 1625600"/>
                <a:gd name="connsiteX7" fmla="*/ 0 w 1625600"/>
                <a:gd name="connsiteY7" fmla="*/ 1354661 h 1625600"/>
                <a:gd name="connsiteX8" fmla="*/ 0 w 1625600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00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354661" y="0"/>
                  </a:lnTo>
                  <a:cubicBezTo>
                    <a:pt x="1504296" y="0"/>
                    <a:pt x="1625600" y="121304"/>
                    <a:pt x="1625600" y="270939"/>
                  </a:cubicBezTo>
                  <a:lnTo>
                    <a:pt x="1625600" y="1354661"/>
                  </a:lnTo>
                  <a:cubicBezTo>
                    <a:pt x="1625600" y="1504296"/>
                    <a:pt x="1504296" y="1625600"/>
                    <a:pt x="13546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005" tIns="327005" rIns="327005" bIns="32700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762000" y="3810000"/>
              <a:ext cx="1752600" cy="941832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</a:rPr>
                <a:t>ভাই-বোন</a:t>
              </a:r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   </a:t>
              </a:r>
              <a:endParaRPr lang="en-US" sz="2000" dirty="0">
                <a:solidFill>
                  <a:schemeClr val="tx1"/>
                </a:solidFill>
                <a:latin typeface="NikoshB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24400" y="1447800"/>
            <a:ext cx="3886200" cy="1625600"/>
            <a:chOff x="4724400" y="1447799"/>
            <a:chExt cx="3886200" cy="162560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4" name="Freeform 13"/>
            <p:cNvSpPr/>
            <p:nvPr/>
          </p:nvSpPr>
          <p:spPr>
            <a:xfrm>
              <a:off x="4724400" y="1447799"/>
              <a:ext cx="1625600" cy="1625600"/>
            </a:xfrm>
            <a:custGeom>
              <a:avLst/>
              <a:gdLst>
                <a:gd name="connsiteX0" fmla="*/ 0 w 1625600"/>
                <a:gd name="connsiteY0" fmla="*/ 270939 h 1625600"/>
                <a:gd name="connsiteX1" fmla="*/ 270939 w 1625600"/>
                <a:gd name="connsiteY1" fmla="*/ 0 h 1625600"/>
                <a:gd name="connsiteX2" fmla="*/ 1354661 w 1625600"/>
                <a:gd name="connsiteY2" fmla="*/ 0 h 1625600"/>
                <a:gd name="connsiteX3" fmla="*/ 1625600 w 1625600"/>
                <a:gd name="connsiteY3" fmla="*/ 270939 h 1625600"/>
                <a:gd name="connsiteX4" fmla="*/ 1625600 w 1625600"/>
                <a:gd name="connsiteY4" fmla="*/ 1354661 h 1625600"/>
                <a:gd name="connsiteX5" fmla="*/ 1354661 w 1625600"/>
                <a:gd name="connsiteY5" fmla="*/ 1625600 h 1625600"/>
                <a:gd name="connsiteX6" fmla="*/ 270939 w 1625600"/>
                <a:gd name="connsiteY6" fmla="*/ 1625600 h 1625600"/>
                <a:gd name="connsiteX7" fmla="*/ 0 w 1625600"/>
                <a:gd name="connsiteY7" fmla="*/ 1354661 h 1625600"/>
                <a:gd name="connsiteX8" fmla="*/ 0 w 1625600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00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354661" y="0"/>
                  </a:lnTo>
                  <a:cubicBezTo>
                    <a:pt x="1504296" y="0"/>
                    <a:pt x="1625600" y="121304"/>
                    <a:pt x="1625600" y="270939"/>
                  </a:cubicBezTo>
                  <a:lnTo>
                    <a:pt x="1625600" y="1354661"/>
                  </a:lnTo>
                  <a:cubicBezTo>
                    <a:pt x="1625600" y="1504296"/>
                    <a:pt x="1504296" y="1625600"/>
                    <a:pt x="13546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005" tIns="327005" rIns="327005" bIns="32700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9" name="Left Arrow 8"/>
            <p:cNvSpPr/>
            <p:nvPr/>
          </p:nvSpPr>
          <p:spPr>
            <a:xfrm>
              <a:off x="6629400" y="1905000"/>
              <a:ext cx="1981200" cy="990600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NikoshBAN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</a:rPr>
                <a:t>আত্মীয়-স্বজন</a:t>
              </a:r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 </a:t>
              </a:r>
              <a:endParaRPr lang="en-US" sz="2000" dirty="0">
                <a:solidFill>
                  <a:schemeClr val="tx1"/>
                </a:solidFill>
                <a:latin typeface="NikoshB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24400" y="3352800"/>
            <a:ext cx="3886201" cy="1625600"/>
            <a:chOff x="4724399" y="3327400"/>
            <a:chExt cx="3886201" cy="1625600"/>
          </a:xfrm>
          <a:effectLst/>
        </p:grpSpPr>
        <p:sp>
          <p:nvSpPr>
            <p:cNvPr id="15" name="Freeform 14"/>
            <p:cNvSpPr/>
            <p:nvPr/>
          </p:nvSpPr>
          <p:spPr>
            <a:xfrm>
              <a:off x="4724399" y="3327400"/>
              <a:ext cx="1625600" cy="1625600"/>
            </a:xfrm>
            <a:custGeom>
              <a:avLst/>
              <a:gdLst>
                <a:gd name="connsiteX0" fmla="*/ 0 w 1625600"/>
                <a:gd name="connsiteY0" fmla="*/ 270939 h 1625600"/>
                <a:gd name="connsiteX1" fmla="*/ 270939 w 1625600"/>
                <a:gd name="connsiteY1" fmla="*/ 0 h 1625600"/>
                <a:gd name="connsiteX2" fmla="*/ 1354661 w 1625600"/>
                <a:gd name="connsiteY2" fmla="*/ 0 h 1625600"/>
                <a:gd name="connsiteX3" fmla="*/ 1625600 w 1625600"/>
                <a:gd name="connsiteY3" fmla="*/ 270939 h 1625600"/>
                <a:gd name="connsiteX4" fmla="*/ 1625600 w 1625600"/>
                <a:gd name="connsiteY4" fmla="*/ 1354661 h 1625600"/>
                <a:gd name="connsiteX5" fmla="*/ 1354661 w 1625600"/>
                <a:gd name="connsiteY5" fmla="*/ 1625600 h 1625600"/>
                <a:gd name="connsiteX6" fmla="*/ 270939 w 1625600"/>
                <a:gd name="connsiteY6" fmla="*/ 1625600 h 1625600"/>
                <a:gd name="connsiteX7" fmla="*/ 0 w 1625600"/>
                <a:gd name="connsiteY7" fmla="*/ 1354661 h 1625600"/>
                <a:gd name="connsiteX8" fmla="*/ 0 w 1625600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00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354661" y="0"/>
                  </a:lnTo>
                  <a:cubicBezTo>
                    <a:pt x="1504296" y="0"/>
                    <a:pt x="1625600" y="121304"/>
                    <a:pt x="1625600" y="270939"/>
                  </a:cubicBezTo>
                  <a:lnTo>
                    <a:pt x="1625600" y="1354661"/>
                  </a:lnTo>
                  <a:cubicBezTo>
                    <a:pt x="1625600" y="1504296"/>
                    <a:pt x="1504296" y="1625600"/>
                    <a:pt x="13546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blipFill rotWithShape="0">
              <a:blip r:embed="rId6" cstate="print"/>
              <a:stretch>
                <a:fillRect/>
              </a:stretch>
            </a:blip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005" tIns="327005" rIns="327005" bIns="32700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6629400" y="3657600"/>
              <a:ext cx="1981200" cy="990600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NikoshBAN"/>
                </a:rPr>
                <a:t>  </a:t>
              </a:r>
              <a:r>
                <a:rPr lang="en-US" dirty="0" err="1" smtClean="0">
                  <a:solidFill>
                    <a:schemeClr val="tx1"/>
                  </a:solidFill>
                  <a:latin typeface="NikoshBAN"/>
                </a:rPr>
                <a:t>পাড়া-প্রতিবেশী</a:t>
              </a:r>
              <a:r>
                <a:rPr lang="en-US" dirty="0" smtClean="0">
                  <a:solidFill>
                    <a:schemeClr val="tx1"/>
                  </a:solidFill>
                  <a:latin typeface="NikoshBAN"/>
                </a:rPr>
                <a:t>  </a:t>
              </a:r>
              <a:endParaRPr lang="en-US" dirty="0">
                <a:solidFill>
                  <a:schemeClr val="tx1"/>
                </a:solidFill>
                <a:latin typeface="NikoshBAN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71600" y="5410200"/>
            <a:ext cx="64008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পরস্পরের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সাহায্য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সহযোগিতা</a:t>
            </a:r>
            <a:r>
              <a:rPr lang="en-US" sz="2800" dirty="0" smtClean="0">
                <a:latin typeface="NikoshBAN"/>
              </a:rPr>
              <a:t>, </a:t>
            </a:r>
            <a:r>
              <a:rPr lang="en-US" sz="2800" dirty="0" err="1" smtClean="0">
                <a:latin typeface="NikoshBAN"/>
              </a:rPr>
              <a:t>সহানুভূতি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দায়িত্বই</a:t>
            </a:r>
            <a:r>
              <a:rPr lang="en-US" sz="2800" dirty="0" smtClean="0">
                <a:latin typeface="NikoshBAN"/>
              </a:rPr>
              <a:t>  </a:t>
            </a:r>
            <a:r>
              <a:rPr lang="en-US" sz="2800" dirty="0" err="1" smtClean="0">
                <a:latin typeface="NikoshBAN"/>
              </a:rPr>
              <a:t>হলো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57200"/>
            <a:ext cx="6477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হাক্কুল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ইবাদ</a:t>
            </a:r>
            <a:r>
              <a:rPr lang="en-US" sz="2800" dirty="0" smtClean="0">
                <a:latin typeface="NikoshBAN"/>
              </a:rPr>
              <a:t> (</a:t>
            </a:r>
            <a:r>
              <a:rPr lang="en-US" sz="2800" dirty="0" err="1" smtClean="0">
                <a:latin typeface="NikoshBAN"/>
              </a:rPr>
              <a:t>বান্দার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অধিকার</a:t>
            </a:r>
            <a:r>
              <a:rPr lang="en-US" sz="2800" dirty="0" smtClean="0">
                <a:latin typeface="NikoshBAN"/>
              </a:rPr>
              <a:t>)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Oval 4"/>
          <p:cNvSpPr/>
          <p:nvPr/>
        </p:nvSpPr>
        <p:spPr>
          <a:xfrm>
            <a:off x="1752600" y="1905000"/>
            <a:ext cx="1952625" cy="1952625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Group 23"/>
          <p:cNvGrpSpPr/>
          <p:nvPr/>
        </p:nvGrpSpPr>
        <p:grpSpPr>
          <a:xfrm>
            <a:off x="3362035" y="533400"/>
            <a:ext cx="5096165" cy="1529280"/>
            <a:chOff x="3362035" y="533400"/>
            <a:chExt cx="5096165" cy="152928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6" name="Group 5"/>
            <p:cNvGrpSpPr/>
            <p:nvPr/>
          </p:nvGrpSpPr>
          <p:grpSpPr>
            <a:xfrm>
              <a:off x="3962400" y="533400"/>
              <a:ext cx="1524000" cy="1476375"/>
              <a:chOff x="2248434" y="-49381"/>
              <a:chExt cx="1171575" cy="1171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248434" y="-49381"/>
                <a:ext cx="1171575" cy="1171575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prstDash val="sysDot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Oval 4"/>
              <p:cNvSpPr/>
              <p:nvPr/>
            </p:nvSpPr>
            <p:spPr>
              <a:xfrm>
                <a:off x="2420007" y="122192"/>
                <a:ext cx="828429" cy="82842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655" tIns="33655" rIns="33655" bIns="33655" numCol="1" spcCol="1270" anchor="ctr" anchorCtr="0">
                <a:noAutofit/>
              </a:bodyPr>
              <a:lstStyle/>
              <a:p>
                <a:pPr lvl="0" algn="ctr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300" kern="1200">
                  <a:latin typeface="NikoshBAN"/>
                </a:endParaRPr>
              </a:p>
            </p:txBody>
          </p:sp>
        </p:grpSp>
        <p:sp>
          <p:nvSpPr>
            <p:cNvPr id="18" name="Straight Connector 3"/>
            <p:cNvSpPr/>
            <p:nvPr/>
          </p:nvSpPr>
          <p:spPr>
            <a:xfrm rot="19437166">
              <a:off x="3362035" y="2005024"/>
              <a:ext cx="876687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876687" y="28828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Left Arrow Callout 19"/>
            <p:cNvSpPr/>
            <p:nvPr/>
          </p:nvSpPr>
          <p:spPr>
            <a:xfrm>
              <a:off x="5867400" y="762000"/>
              <a:ext cx="2590800" cy="762000"/>
            </a:xfrm>
            <a:prstGeom prst="left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NikoshBAN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</a:rPr>
                <a:t>প্রতিপালকের</a:t>
              </a:r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</a:rPr>
                <a:t>হক</a:t>
              </a:r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NikoshBAN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57600" y="2057400"/>
            <a:ext cx="4386879" cy="1616482"/>
            <a:chOff x="3657664" y="2057400"/>
            <a:chExt cx="4386879" cy="161648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9" name="Straight Connector 3"/>
            <p:cNvSpPr/>
            <p:nvPr/>
          </p:nvSpPr>
          <p:spPr>
            <a:xfrm rot="21592249">
              <a:off x="3657664" y="2896589"/>
              <a:ext cx="876687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876687" y="28828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 9"/>
            <p:cNvGrpSpPr/>
            <p:nvPr/>
          </p:nvGrpSpPr>
          <p:grpSpPr>
            <a:xfrm>
              <a:off x="4267200" y="2057400"/>
              <a:ext cx="1637851" cy="1616482"/>
              <a:chOff x="2763074" y="1302694"/>
              <a:chExt cx="1369348" cy="134959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763074" y="1302694"/>
                <a:ext cx="1369348" cy="1349595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Oval 5"/>
              <p:cNvSpPr/>
              <p:nvPr/>
            </p:nvSpPr>
            <p:spPr>
              <a:xfrm>
                <a:off x="3027319" y="1500337"/>
                <a:ext cx="968274" cy="954309"/>
              </a:xfrm>
              <a:prstGeom prst="rect">
                <a:avLst/>
              </a:prstGeom>
              <a:ln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655" tIns="33655" rIns="33655" bIns="33655" numCol="1" spcCol="1270" anchor="ctr" anchorCtr="0">
                <a:noAutofit/>
              </a:bodyPr>
              <a:lstStyle/>
              <a:p>
                <a:pPr lvl="0" algn="ctr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5300" kern="1200" dirty="0" smtClean="0">
                    <a:latin typeface="NikoshBAN"/>
                  </a:rPr>
                  <a:t>        </a:t>
                </a:r>
                <a:endParaRPr lang="en-US" sz="5300" kern="1200" dirty="0">
                  <a:latin typeface="NikoshBAN"/>
                </a:endParaRPr>
              </a:p>
            </p:txBody>
          </p:sp>
        </p:grpSp>
        <p:sp>
          <p:nvSpPr>
            <p:cNvPr id="21" name="Left Arrow Callout 20"/>
            <p:cNvSpPr/>
            <p:nvPr/>
          </p:nvSpPr>
          <p:spPr>
            <a:xfrm>
              <a:off x="6248400" y="2438400"/>
              <a:ext cx="1796143" cy="838200"/>
            </a:xfrm>
            <a:prstGeom prst="leftArrow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</a:rPr>
                <a:t>শরীরের</a:t>
              </a:r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</a:rPr>
                <a:t>হক</a:t>
              </a:r>
              <a:r>
                <a:rPr lang="en-US" sz="2000" dirty="0" smtClean="0">
                  <a:solidFill>
                    <a:schemeClr val="tx1"/>
                  </a:solidFill>
                  <a:latin typeface="NikoshBAN"/>
                </a:rPr>
                <a:t>  </a:t>
              </a:r>
              <a:endParaRPr lang="en-US" sz="2000" dirty="0">
                <a:solidFill>
                  <a:schemeClr val="tx1"/>
                </a:solidFill>
                <a:latin typeface="NikoshBAN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86611" y="3733800"/>
            <a:ext cx="4834132" cy="1621633"/>
            <a:chOff x="3286611" y="3733800"/>
            <a:chExt cx="4834132" cy="1621633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3" name="Straight Connector 3"/>
            <p:cNvSpPr/>
            <p:nvPr/>
          </p:nvSpPr>
          <p:spPr>
            <a:xfrm rot="2273739">
              <a:off x="3286611" y="3743494"/>
              <a:ext cx="795712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795712" y="28828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" name="Group 13"/>
            <p:cNvGrpSpPr/>
            <p:nvPr/>
          </p:nvGrpSpPr>
          <p:grpSpPr>
            <a:xfrm>
              <a:off x="3733800" y="3733800"/>
              <a:ext cx="1715217" cy="1621633"/>
              <a:chOff x="2426975" y="2744021"/>
              <a:chExt cx="1395310" cy="136936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426975" y="2744021"/>
                <a:ext cx="1395310" cy="136936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5"/>
              <p:cNvSpPr/>
              <p:nvPr/>
            </p:nvSpPr>
            <p:spPr>
              <a:xfrm>
                <a:off x="2631314" y="2944559"/>
                <a:ext cx="986632" cy="968284"/>
              </a:xfrm>
              <a:prstGeom prst="rect">
                <a:avLst/>
              </a:prstGeom>
              <a:ln w="28575"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655" tIns="33655" rIns="33655" bIns="33655" numCol="1" spcCol="1270" anchor="ctr" anchorCtr="0">
                <a:noAutofit/>
              </a:bodyPr>
              <a:lstStyle/>
              <a:p>
                <a:pPr lvl="0" algn="ctr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5300" kern="1200" dirty="0" smtClean="0">
                    <a:latin typeface="NikoshBAN"/>
                  </a:rPr>
                  <a:t>               </a:t>
                </a:r>
                <a:endParaRPr lang="en-US" sz="5300" kern="1200" dirty="0">
                  <a:latin typeface="NikoshBAN"/>
                </a:endParaRPr>
              </a:p>
            </p:txBody>
          </p:sp>
        </p:grpSp>
        <p:sp>
          <p:nvSpPr>
            <p:cNvPr id="22" name="Left Arrow Callout 21"/>
            <p:cNvSpPr/>
            <p:nvPr/>
          </p:nvSpPr>
          <p:spPr>
            <a:xfrm>
              <a:off x="5791200" y="4114800"/>
              <a:ext cx="2329543" cy="838200"/>
            </a:xfrm>
            <a:prstGeom prst="leftArrowCallou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/>
                </a:rPr>
                <a:t>স্ত্রী</a:t>
              </a:r>
              <a:r>
                <a:rPr lang="en-US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</a:rPr>
                <a:t>সন্তানের</a:t>
              </a:r>
              <a:r>
                <a:rPr lang="en-US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/>
                </a:rPr>
                <a:t>হক</a:t>
              </a:r>
              <a:r>
                <a:rPr lang="en-US" dirty="0" smtClean="0">
                  <a:solidFill>
                    <a:schemeClr val="tx1"/>
                  </a:solidFill>
                  <a:latin typeface="NikoshBAN"/>
                </a:rPr>
                <a:t>  </a:t>
              </a:r>
              <a:endParaRPr lang="en-US" dirty="0">
                <a:solidFill>
                  <a:schemeClr val="tx1"/>
                </a:solidFill>
                <a:latin typeface="NikoshBAN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95400" y="5410200"/>
            <a:ext cx="6553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ইসলামে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বান্দার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তথা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মানবাধিকারের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অত্যন্ত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গুরুত্ব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দেওয়া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হয়েছে</a:t>
            </a:r>
            <a:r>
              <a:rPr lang="en-US" sz="2800" dirty="0" smtClean="0">
                <a:latin typeface="NikoshBAN"/>
              </a:rPr>
              <a:t>।  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4" name="Group 3"/>
          <p:cNvGrpSpPr/>
          <p:nvPr/>
        </p:nvGrpSpPr>
        <p:grpSpPr>
          <a:xfrm>
            <a:off x="3505200" y="3886200"/>
            <a:ext cx="1905000" cy="1396528"/>
            <a:chOff x="3276609" y="4191001"/>
            <a:chExt cx="2422025" cy="19299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3276609" y="4191001"/>
              <a:ext cx="2422025" cy="1929928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7122968"/>
                <a:satOff val="-46633"/>
                <a:lumOff val="102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333135" y="4247527"/>
              <a:ext cx="2308973" cy="1816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0" tIns="123825" rIns="16510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500" kern="1200" dirty="0" smtClean="0">
                  <a:latin typeface="NikoshBAN"/>
                </a:rPr>
                <a:t>             </a:t>
              </a:r>
              <a:endParaRPr lang="en-US" sz="6500" kern="1200" dirty="0">
                <a:latin typeface="NikoshBAN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295400" y="1447800"/>
            <a:ext cx="1829817" cy="1336943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3505200" y="1447800"/>
            <a:ext cx="1829817" cy="1295400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5715000" y="1447800"/>
            <a:ext cx="1905000" cy="1278960"/>
            <a:chOff x="2274093" y="1273782"/>
            <a:chExt cx="1547812" cy="127896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2274093" y="1273782"/>
              <a:ext cx="1547812" cy="1278960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  <a:ln w="28575"/>
            <a:sp3d prstMaterial="plastic">
              <a:bevelT w="120900" h="88900" prst="angle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311552" y="1311241"/>
              <a:ext cx="1472894" cy="1204042"/>
            </a:xfrm>
            <a:prstGeom prst="rect">
              <a:avLst/>
            </a:prstGeom>
            <a:ln w="28575"/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860" tIns="112395" rIns="149860" bIns="11239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 kern="1200">
                <a:latin typeface="NikoshBAN"/>
              </a:endParaRPr>
            </a:p>
          </p:txBody>
        </p:sp>
      </p:grpSp>
      <p:sp>
        <p:nvSpPr>
          <p:cNvPr id="18" name="Rounded Rectangle 4"/>
          <p:cNvSpPr/>
          <p:nvPr/>
        </p:nvSpPr>
        <p:spPr>
          <a:xfrm>
            <a:off x="3475770" y="2485269"/>
            <a:ext cx="1811460" cy="150646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0" tIns="123825" rIns="165100" bIns="12382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6500" kern="1200" dirty="0" smtClean="0"/>
              <a:t>    </a:t>
            </a:r>
            <a:endParaRPr lang="en-US" sz="6500" kern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19200" y="3886200"/>
            <a:ext cx="1905000" cy="1371600"/>
            <a:chOff x="288903" y="4148956"/>
            <a:chExt cx="2302371" cy="19299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288903" y="4148956"/>
              <a:ext cx="2302371" cy="1929928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  <a:sp3d contourW="19050" prstMaterial="metal">
              <a:bevelT w="88900" h="203200" prst="angle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2374323"/>
                <a:satOff val="-15544"/>
                <a:lumOff val="34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45429" y="4205482"/>
              <a:ext cx="2189319" cy="1816876"/>
            </a:xfrm>
            <a:prstGeom prst="rect">
              <a:avLst/>
            </a:prstGeom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0" tIns="123825" rIns="16510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500" kern="1200" dirty="0" smtClean="0">
                  <a:latin typeface="NikoshBAN"/>
                </a:rPr>
                <a:t>    </a:t>
              </a:r>
              <a:endParaRPr lang="en-US" sz="6500" kern="1200" dirty="0">
                <a:latin typeface="NikoshBAN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71600" y="2895600"/>
            <a:ext cx="16764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সালামের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জবাব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দেওয়া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2895600"/>
            <a:ext cx="1752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রোগীকে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দেখতে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যাওয়া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0" y="2895600"/>
            <a:ext cx="2133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জানাযায়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অংশগ্রহণ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5400" y="5410200"/>
            <a:ext cx="1676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দাওয়াত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কবুল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5410200"/>
            <a:ext cx="1676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মজলুমকে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সাহায্য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5410200"/>
            <a:ext cx="152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হাঁচির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জবাব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দেওয়া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600" y="457200"/>
            <a:ext cx="5257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ইসলামে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মুসলিমের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মুসলিমের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ছয়টি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অধিকার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রয়েছে</a:t>
            </a:r>
            <a:r>
              <a:rPr lang="en-US" sz="2400" dirty="0" smtClean="0">
                <a:latin typeface="NikoshBAN"/>
              </a:rPr>
              <a:t> ।  </a:t>
            </a:r>
            <a:endParaRPr lang="en-US" sz="2400" dirty="0">
              <a:latin typeface="NikoshBAN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15000" y="3886200"/>
            <a:ext cx="2057400" cy="1371600"/>
          </a:xfrm>
          <a:prstGeom prst="roundRect">
            <a:avLst/>
          </a:prstGeom>
          <a:blipFill rotWithShape="0">
            <a:blip r:embed="rId8"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Rectangle 6"/>
          <p:cNvSpPr/>
          <p:nvPr/>
        </p:nvSpPr>
        <p:spPr>
          <a:xfrm>
            <a:off x="1524000" y="1447800"/>
            <a:ext cx="6096000" cy="381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</p:sp>
      <p:sp>
        <p:nvSpPr>
          <p:cNvPr id="5" name="TextBox 4"/>
          <p:cNvSpPr txBox="1"/>
          <p:nvPr/>
        </p:nvSpPr>
        <p:spPr>
          <a:xfrm>
            <a:off x="1295400" y="457200"/>
            <a:ext cx="6553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মানুষের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মানুষের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অধিকারকে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আটটি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ভাগে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ভাগ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হয়েছে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486400"/>
            <a:ext cx="6172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১। </a:t>
            </a:r>
            <a:r>
              <a:rPr lang="en-US" dirty="0" err="1" smtClean="0">
                <a:latin typeface="NikoshBAN"/>
              </a:rPr>
              <a:t>নিকট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আত্মীয়ের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হক</a:t>
            </a:r>
            <a:r>
              <a:rPr lang="en-US" dirty="0" smtClean="0">
                <a:latin typeface="NikoshBAN"/>
              </a:rPr>
              <a:t> ২। </a:t>
            </a:r>
            <a:r>
              <a:rPr lang="en-US" dirty="0" err="1" smtClean="0">
                <a:latin typeface="NikoshBAN"/>
              </a:rPr>
              <a:t>দূরাত্মীয়ের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হক</a:t>
            </a:r>
            <a:r>
              <a:rPr lang="en-US" dirty="0" smtClean="0">
                <a:latin typeface="NikoshBAN"/>
              </a:rPr>
              <a:t> ৩। </a:t>
            </a:r>
            <a:r>
              <a:rPr lang="en-US" dirty="0" err="1" smtClean="0">
                <a:latin typeface="NikoshBAN"/>
              </a:rPr>
              <a:t>প্রতিবেশীর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হক</a:t>
            </a:r>
            <a:r>
              <a:rPr lang="en-US" dirty="0" smtClean="0">
                <a:latin typeface="NikoshBAN"/>
              </a:rPr>
              <a:t> ৪। </a:t>
            </a:r>
            <a:r>
              <a:rPr lang="en-US" dirty="0" err="1" smtClean="0">
                <a:latin typeface="NikoshBAN"/>
              </a:rPr>
              <a:t>দেশবাসীর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হক</a:t>
            </a:r>
            <a:r>
              <a:rPr lang="en-US" dirty="0" smtClean="0">
                <a:latin typeface="NikoshBAN"/>
              </a:rPr>
              <a:t> ৫। </a:t>
            </a:r>
            <a:r>
              <a:rPr lang="en-US" dirty="0" err="1" smtClean="0">
                <a:latin typeface="NikoshBAN"/>
              </a:rPr>
              <a:t>শাসক-শাসিতের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হক</a:t>
            </a:r>
            <a:r>
              <a:rPr lang="en-US" dirty="0" smtClean="0">
                <a:latin typeface="NikoshBAN"/>
              </a:rPr>
              <a:t> ৬। </a:t>
            </a:r>
            <a:r>
              <a:rPr lang="en-US" dirty="0" err="1" smtClean="0">
                <a:latin typeface="NikoshBAN"/>
              </a:rPr>
              <a:t>সাধারণ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মুসলমানের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হক</a:t>
            </a:r>
            <a:r>
              <a:rPr lang="en-US" dirty="0" smtClean="0">
                <a:latin typeface="NikoshBAN"/>
              </a:rPr>
              <a:t> ৭। </a:t>
            </a:r>
            <a:r>
              <a:rPr lang="en-US" dirty="0" err="1" smtClean="0">
                <a:latin typeface="NikoshBAN"/>
              </a:rPr>
              <a:t>অভাবী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লোকের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হক</a:t>
            </a:r>
            <a:r>
              <a:rPr lang="en-US" dirty="0" smtClean="0">
                <a:latin typeface="NikoshBAN"/>
              </a:rPr>
              <a:t> ৮। </a:t>
            </a:r>
            <a:r>
              <a:rPr lang="en-US" dirty="0" err="1" smtClean="0">
                <a:latin typeface="NikoshBAN"/>
              </a:rPr>
              <a:t>অমুসলিমের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হক</a:t>
            </a:r>
            <a:r>
              <a:rPr lang="en-US" dirty="0" smtClean="0">
                <a:latin typeface="NikoshBAN"/>
              </a:rPr>
              <a:t>  </a:t>
            </a:r>
            <a:endParaRPr lang="en-US" dirty="0">
              <a:latin typeface="NikoshBAN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89777" y="1600201"/>
            <a:ext cx="6127156" cy="3505199"/>
            <a:chOff x="1489777" y="1600201"/>
            <a:chExt cx="6127156" cy="3505199"/>
          </a:xfrm>
        </p:grpSpPr>
        <p:sp>
          <p:nvSpPr>
            <p:cNvPr id="8" name="Rectangle 7"/>
            <p:cNvSpPr/>
            <p:nvPr/>
          </p:nvSpPr>
          <p:spPr>
            <a:xfrm rot="5408222">
              <a:off x="1188970" y="2421957"/>
              <a:ext cx="1280071" cy="14975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 prst="angle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Freeform 8"/>
            <p:cNvSpPr/>
            <p:nvPr/>
          </p:nvSpPr>
          <p:spPr>
            <a:xfrm>
              <a:off x="1489777" y="1600201"/>
              <a:ext cx="1663898" cy="998339"/>
            </a:xfrm>
            <a:custGeom>
              <a:avLst/>
              <a:gdLst>
                <a:gd name="connsiteX0" fmla="*/ 0 w 1663898"/>
                <a:gd name="connsiteY0" fmla="*/ 99834 h 998339"/>
                <a:gd name="connsiteX1" fmla="*/ 99834 w 1663898"/>
                <a:gd name="connsiteY1" fmla="*/ 0 h 998339"/>
                <a:gd name="connsiteX2" fmla="*/ 1564064 w 1663898"/>
                <a:gd name="connsiteY2" fmla="*/ 0 h 998339"/>
                <a:gd name="connsiteX3" fmla="*/ 1663898 w 1663898"/>
                <a:gd name="connsiteY3" fmla="*/ 99834 h 998339"/>
                <a:gd name="connsiteX4" fmla="*/ 1663898 w 1663898"/>
                <a:gd name="connsiteY4" fmla="*/ 898505 h 998339"/>
                <a:gd name="connsiteX5" fmla="*/ 1564064 w 1663898"/>
                <a:gd name="connsiteY5" fmla="*/ 998339 h 998339"/>
                <a:gd name="connsiteX6" fmla="*/ 99834 w 1663898"/>
                <a:gd name="connsiteY6" fmla="*/ 998339 h 998339"/>
                <a:gd name="connsiteX7" fmla="*/ 0 w 1663898"/>
                <a:gd name="connsiteY7" fmla="*/ 898505 h 998339"/>
                <a:gd name="connsiteX8" fmla="*/ 0 w 1663898"/>
                <a:gd name="connsiteY8" fmla="*/ 99834 h 99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998339">
                  <a:moveTo>
                    <a:pt x="0" y="99834"/>
                  </a:moveTo>
                  <a:cubicBezTo>
                    <a:pt x="0" y="44697"/>
                    <a:pt x="44697" y="0"/>
                    <a:pt x="99834" y="0"/>
                  </a:cubicBezTo>
                  <a:lnTo>
                    <a:pt x="1564064" y="0"/>
                  </a:lnTo>
                  <a:cubicBezTo>
                    <a:pt x="1619201" y="0"/>
                    <a:pt x="1663898" y="44697"/>
                    <a:pt x="1663898" y="99834"/>
                  </a:cubicBezTo>
                  <a:lnTo>
                    <a:pt x="1663898" y="898505"/>
                  </a:lnTo>
                  <a:cubicBezTo>
                    <a:pt x="1663898" y="953642"/>
                    <a:pt x="1619201" y="998339"/>
                    <a:pt x="1564064" y="998339"/>
                  </a:cubicBezTo>
                  <a:lnTo>
                    <a:pt x="99834" y="998339"/>
                  </a:lnTo>
                  <a:cubicBezTo>
                    <a:pt x="44697" y="998339"/>
                    <a:pt x="0" y="953642"/>
                    <a:pt x="0" y="898505"/>
                  </a:cubicBezTo>
                  <a:lnTo>
                    <a:pt x="0" y="99834"/>
                  </a:lnTo>
                  <a:close/>
                </a:path>
              </a:pathLst>
            </a:custGeom>
            <a:blipFill rotWithShape="0">
              <a:blip r:embed="rId3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angle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060" tIns="113060" rIns="113060" bIns="11306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0" name="Rectangle 9"/>
            <p:cNvSpPr/>
            <p:nvPr/>
          </p:nvSpPr>
          <p:spPr>
            <a:xfrm rot="5391201">
              <a:off x="1230940" y="3669881"/>
              <a:ext cx="1196131" cy="14975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 prst="angle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1" name="Freeform 10"/>
            <p:cNvSpPr/>
            <p:nvPr/>
          </p:nvSpPr>
          <p:spPr>
            <a:xfrm>
              <a:off x="1489781" y="2895601"/>
              <a:ext cx="1663898" cy="998339"/>
            </a:xfrm>
            <a:custGeom>
              <a:avLst/>
              <a:gdLst>
                <a:gd name="connsiteX0" fmla="*/ 0 w 1663898"/>
                <a:gd name="connsiteY0" fmla="*/ 99834 h 998339"/>
                <a:gd name="connsiteX1" fmla="*/ 99834 w 1663898"/>
                <a:gd name="connsiteY1" fmla="*/ 0 h 998339"/>
                <a:gd name="connsiteX2" fmla="*/ 1564064 w 1663898"/>
                <a:gd name="connsiteY2" fmla="*/ 0 h 998339"/>
                <a:gd name="connsiteX3" fmla="*/ 1663898 w 1663898"/>
                <a:gd name="connsiteY3" fmla="*/ 99834 h 998339"/>
                <a:gd name="connsiteX4" fmla="*/ 1663898 w 1663898"/>
                <a:gd name="connsiteY4" fmla="*/ 898505 h 998339"/>
                <a:gd name="connsiteX5" fmla="*/ 1564064 w 1663898"/>
                <a:gd name="connsiteY5" fmla="*/ 998339 h 998339"/>
                <a:gd name="connsiteX6" fmla="*/ 99834 w 1663898"/>
                <a:gd name="connsiteY6" fmla="*/ 998339 h 998339"/>
                <a:gd name="connsiteX7" fmla="*/ 0 w 1663898"/>
                <a:gd name="connsiteY7" fmla="*/ 898505 h 998339"/>
                <a:gd name="connsiteX8" fmla="*/ 0 w 1663898"/>
                <a:gd name="connsiteY8" fmla="*/ 99834 h 99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998339">
                  <a:moveTo>
                    <a:pt x="0" y="99834"/>
                  </a:moveTo>
                  <a:cubicBezTo>
                    <a:pt x="0" y="44697"/>
                    <a:pt x="44697" y="0"/>
                    <a:pt x="99834" y="0"/>
                  </a:cubicBezTo>
                  <a:lnTo>
                    <a:pt x="1564064" y="0"/>
                  </a:lnTo>
                  <a:cubicBezTo>
                    <a:pt x="1619201" y="0"/>
                    <a:pt x="1663898" y="44697"/>
                    <a:pt x="1663898" y="99834"/>
                  </a:cubicBezTo>
                  <a:lnTo>
                    <a:pt x="1663898" y="898505"/>
                  </a:lnTo>
                  <a:cubicBezTo>
                    <a:pt x="1663898" y="953642"/>
                    <a:pt x="1619201" y="998339"/>
                    <a:pt x="1564064" y="998339"/>
                  </a:cubicBezTo>
                  <a:lnTo>
                    <a:pt x="99834" y="998339"/>
                  </a:lnTo>
                  <a:cubicBezTo>
                    <a:pt x="44697" y="998339"/>
                    <a:pt x="0" y="953642"/>
                    <a:pt x="0" y="898505"/>
                  </a:cubicBezTo>
                  <a:lnTo>
                    <a:pt x="0" y="99834"/>
                  </a:lnTo>
                  <a:close/>
                </a:path>
              </a:pathLst>
            </a:custGeom>
            <a:blipFill rotWithShape="0">
              <a:blip r:embed="rId4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angle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060" tIns="113060" rIns="113060" bIns="11306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69671" y="4272857"/>
              <a:ext cx="2203158" cy="14975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 prst="angle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3" name="Freeform 12"/>
            <p:cNvSpPr/>
            <p:nvPr/>
          </p:nvSpPr>
          <p:spPr>
            <a:xfrm>
              <a:off x="1527065" y="4101554"/>
              <a:ext cx="1663898" cy="998339"/>
            </a:xfrm>
            <a:custGeom>
              <a:avLst/>
              <a:gdLst>
                <a:gd name="connsiteX0" fmla="*/ 0 w 1663898"/>
                <a:gd name="connsiteY0" fmla="*/ 99834 h 998339"/>
                <a:gd name="connsiteX1" fmla="*/ 99834 w 1663898"/>
                <a:gd name="connsiteY1" fmla="*/ 0 h 998339"/>
                <a:gd name="connsiteX2" fmla="*/ 1564064 w 1663898"/>
                <a:gd name="connsiteY2" fmla="*/ 0 h 998339"/>
                <a:gd name="connsiteX3" fmla="*/ 1663898 w 1663898"/>
                <a:gd name="connsiteY3" fmla="*/ 99834 h 998339"/>
                <a:gd name="connsiteX4" fmla="*/ 1663898 w 1663898"/>
                <a:gd name="connsiteY4" fmla="*/ 898505 h 998339"/>
                <a:gd name="connsiteX5" fmla="*/ 1564064 w 1663898"/>
                <a:gd name="connsiteY5" fmla="*/ 998339 h 998339"/>
                <a:gd name="connsiteX6" fmla="*/ 99834 w 1663898"/>
                <a:gd name="connsiteY6" fmla="*/ 998339 h 998339"/>
                <a:gd name="connsiteX7" fmla="*/ 0 w 1663898"/>
                <a:gd name="connsiteY7" fmla="*/ 898505 h 998339"/>
                <a:gd name="connsiteX8" fmla="*/ 0 w 1663898"/>
                <a:gd name="connsiteY8" fmla="*/ 99834 h 99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998339">
                  <a:moveTo>
                    <a:pt x="0" y="99834"/>
                  </a:moveTo>
                  <a:cubicBezTo>
                    <a:pt x="0" y="44697"/>
                    <a:pt x="44697" y="0"/>
                    <a:pt x="99834" y="0"/>
                  </a:cubicBezTo>
                  <a:lnTo>
                    <a:pt x="1564064" y="0"/>
                  </a:lnTo>
                  <a:cubicBezTo>
                    <a:pt x="1619201" y="0"/>
                    <a:pt x="1663898" y="44697"/>
                    <a:pt x="1663898" y="99834"/>
                  </a:cubicBezTo>
                  <a:lnTo>
                    <a:pt x="1663898" y="898505"/>
                  </a:lnTo>
                  <a:cubicBezTo>
                    <a:pt x="1663898" y="953642"/>
                    <a:pt x="1619201" y="998339"/>
                    <a:pt x="1564064" y="998339"/>
                  </a:cubicBezTo>
                  <a:lnTo>
                    <a:pt x="99834" y="998339"/>
                  </a:lnTo>
                  <a:cubicBezTo>
                    <a:pt x="44697" y="998339"/>
                    <a:pt x="0" y="953642"/>
                    <a:pt x="0" y="898505"/>
                  </a:cubicBezTo>
                  <a:lnTo>
                    <a:pt x="0" y="99834"/>
                  </a:lnTo>
                  <a:close/>
                </a:path>
              </a:pathLst>
            </a:custGeom>
            <a:blipFill rotWithShape="0">
              <a:blip r:embed="rId5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angle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060" tIns="113060" rIns="113060" bIns="11306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3458694" y="3648895"/>
              <a:ext cx="1238097" cy="14975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 prst="angle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" name="Rectangle 15"/>
            <p:cNvSpPr/>
            <p:nvPr/>
          </p:nvSpPr>
          <p:spPr>
            <a:xfrm rot="16200000">
              <a:off x="3458694" y="2400971"/>
              <a:ext cx="1238097" cy="14975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 prst="angle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" name="Freeform 16"/>
            <p:cNvSpPr/>
            <p:nvPr/>
          </p:nvSpPr>
          <p:spPr>
            <a:xfrm>
              <a:off x="3740050" y="2853630"/>
              <a:ext cx="1663898" cy="998339"/>
            </a:xfrm>
            <a:custGeom>
              <a:avLst/>
              <a:gdLst>
                <a:gd name="connsiteX0" fmla="*/ 0 w 1663898"/>
                <a:gd name="connsiteY0" fmla="*/ 99834 h 998339"/>
                <a:gd name="connsiteX1" fmla="*/ 99834 w 1663898"/>
                <a:gd name="connsiteY1" fmla="*/ 0 h 998339"/>
                <a:gd name="connsiteX2" fmla="*/ 1564064 w 1663898"/>
                <a:gd name="connsiteY2" fmla="*/ 0 h 998339"/>
                <a:gd name="connsiteX3" fmla="*/ 1663898 w 1663898"/>
                <a:gd name="connsiteY3" fmla="*/ 99834 h 998339"/>
                <a:gd name="connsiteX4" fmla="*/ 1663898 w 1663898"/>
                <a:gd name="connsiteY4" fmla="*/ 898505 h 998339"/>
                <a:gd name="connsiteX5" fmla="*/ 1564064 w 1663898"/>
                <a:gd name="connsiteY5" fmla="*/ 998339 h 998339"/>
                <a:gd name="connsiteX6" fmla="*/ 99834 w 1663898"/>
                <a:gd name="connsiteY6" fmla="*/ 998339 h 998339"/>
                <a:gd name="connsiteX7" fmla="*/ 0 w 1663898"/>
                <a:gd name="connsiteY7" fmla="*/ 898505 h 998339"/>
                <a:gd name="connsiteX8" fmla="*/ 0 w 1663898"/>
                <a:gd name="connsiteY8" fmla="*/ 99834 h 99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998339">
                  <a:moveTo>
                    <a:pt x="0" y="99834"/>
                  </a:moveTo>
                  <a:cubicBezTo>
                    <a:pt x="0" y="44697"/>
                    <a:pt x="44697" y="0"/>
                    <a:pt x="99834" y="0"/>
                  </a:cubicBezTo>
                  <a:lnTo>
                    <a:pt x="1564064" y="0"/>
                  </a:lnTo>
                  <a:cubicBezTo>
                    <a:pt x="1619201" y="0"/>
                    <a:pt x="1663898" y="44697"/>
                    <a:pt x="1663898" y="99834"/>
                  </a:cubicBezTo>
                  <a:lnTo>
                    <a:pt x="1663898" y="898505"/>
                  </a:lnTo>
                  <a:cubicBezTo>
                    <a:pt x="1663898" y="953642"/>
                    <a:pt x="1619201" y="998339"/>
                    <a:pt x="1564064" y="998339"/>
                  </a:cubicBezTo>
                  <a:lnTo>
                    <a:pt x="99834" y="998339"/>
                  </a:lnTo>
                  <a:cubicBezTo>
                    <a:pt x="44697" y="998339"/>
                    <a:pt x="0" y="953642"/>
                    <a:pt x="0" y="898505"/>
                  </a:cubicBezTo>
                  <a:lnTo>
                    <a:pt x="0" y="99834"/>
                  </a:ln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angle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060" tIns="113060" rIns="113060" bIns="11306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82656" y="1777009"/>
              <a:ext cx="2203158" cy="14975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 prst="angle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" name="Freeform 18"/>
            <p:cNvSpPr/>
            <p:nvPr/>
          </p:nvSpPr>
          <p:spPr>
            <a:xfrm>
              <a:off x="3740050" y="1605706"/>
              <a:ext cx="1663898" cy="998339"/>
            </a:xfrm>
            <a:custGeom>
              <a:avLst/>
              <a:gdLst>
                <a:gd name="connsiteX0" fmla="*/ 0 w 1663898"/>
                <a:gd name="connsiteY0" fmla="*/ 99834 h 998339"/>
                <a:gd name="connsiteX1" fmla="*/ 99834 w 1663898"/>
                <a:gd name="connsiteY1" fmla="*/ 0 h 998339"/>
                <a:gd name="connsiteX2" fmla="*/ 1564064 w 1663898"/>
                <a:gd name="connsiteY2" fmla="*/ 0 h 998339"/>
                <a:gd name="connsiteX3" fmla="*/ 1663898 w 1663898"/>
                <a:gd name="connsiteY3" fmla="*/ 99834 h 998339"/>
                <a:gd name="connsiteX4" fmla="*/ 1663898 w 1663898"/>
                <a:gd name="connsiteY4" fmla="*/ 898505 h 998339"/>
                <a:gd name="connsiteX5" fmla="*/ 1564064 w 1663898"/>
                <a:gd name="connsiteY5" fmla="*/ 998339 h 998339"/>
                <a:gd name="connsiteX6" fmla="*/ 99834 w 1663898"/>
                <a:gd name="connsiteY6" fmla="*/ 998339 h 998339"/>
                <a:gd name="connsiteX7" fmla="*/ 0 w 1663898"/>
                <a:gd name="connsiteY7" fmla="*/ 898505 h 998339"/>
                <a:gd name="connsiteX8" fmla="*/ 0 w 1663898"/>
                <a:gd name="connsiteY8" fmla="*/ 99834 h 99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998339">
                  <a:moveTo>
                    <a:pt x="0" y="99834"/>
                  </a:moveTo>
                  <a:cubicBezTo>
                    <a:pt x="0" y="44697"/>
                    <a:pt x="44697" y="0"/>
                    <a:pt x="99834" y="0"/>
                  </a:cubicBezTo>
                  <a:lnTo>
                    <a:pt x="1564064" y="0"/>
                  </a:lnTo>
                  <a:cubicBezTo>
                    <a:pt x="1619201" y="0"/>
                    <a:pt x="1663898" y="44697"/>
                    <a:pt x="1663898" y="99834"/>
                  </a:cubicBezTo>
                  <a:lnTo>
                    <a:pt x="1663898" y="898505"/>
                  </a:lnTo>
                  <a:cubicBezTo>
                    <a:pt x="1663898" y="953642"/>
                    <a:pt x="1619201" y="998339"/>
                    <a:pt x="1564064" y="998339"/>
                  </a:cubicBezTo>
                  <a:lnTo>
                    <a:pt x="99834" y="998339"/>
                  </a:lnTo>
                  <a:cubicBezTo>
                    <a:pt x="44697" y="998339"/>
                    <a:pt x="0" y="953642"/>
                    <a:pt x="0" y="898505"/>
                  </a:cubicBezTo>
                  <a:lnTo>
                    <a:pt x="0" y="99834"/>
                  </a:lnTo>
                  <a:close/>
                </a:path>
              </a:pathLst>
            </a:custGeom>
            <a:blipFill rotWithShape="0">
              <a:blip r:embed="rId7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angle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060" tIns="113060" rIns="113060" bIns="11306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/>
                <a:t>     </a:t>
              </a:r>
              <a:endParaRPr lang="en-US" sz="2200" kern="1200" dirty="0"/>
            </a:p>
          </p:txBody>
        </p:sp>
        <p:sp>
          <p:nvSpPr>
            <p:cNvPr id="20" name="Rectangle 19"/>
            <p:cNvSpPr/>
            <p:nvPr/>
          </p:nvSpPr>
          <p:spPr>
            <a:xfrm rot="5425336">
              <a:off x="5645960" y="2421956"/>
              <a:ext cx="1280102" cy="14975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 prst="angle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" name="Freeform 20"/>
            <p:cNvSpPr/>
            <p:nvPr/>
          </p:nvSpPr>
          <p:spPr>
            <a:xfrm>
              <a:off x="5953035" y="1605706"/>
              <a:ext cx="1663898" cy="998339"/>
            </a:xfrm>
            <a:custGeom>
              <a:avLst/>
              <a:gdLst>
                <a:gd name="connsiteX0" fmla="*/ 0 w 1663898"/>
                <a:gd name="connsiteY0" fmla="*/ 99834 h 998339"/>
                <a:gd name="connsiteX1" fmla="*/ 99834 w 1663898"/>
                <a:gd name="connsiteY1" fmla="*/ 0 h 998339"/>
                <a:gd name="connsiteX2" fmla="*/ 1564064 w 1663898"/>
                <a:gd name="connsiteY2" fmla="*/ 0 h 998339"/>
                <a:gd name="connsiteX3" fmla="*/ 1663898 w 1663898"/>
                <a:gd name="connsiteY3" fmla="*/ 99834 h 998339"/>
                <a:gd name="connsiteX4" fmla="*/ 1663898 w 1663898"/>
                <a:gd name="connsiteY4" fmla="*/ 898505 h 998339"/>
                <a:gd name="connsiteX5" fmla="*/ 1564064 w 1663898"/>
                <a:gd name="connsiteY5" fmla="*/ 998339 h 998339"/>
                <a:gd name="connsiteX6" fmla="*/ 99834 w 1663898"/>
                <a:gd name="connsiteY6" fmla="*/ 998339 h 998339"/>
                <a:gd name="connsiteX7" fmla="*/ 0 w 1663898"/>
                <a:gd name="connsiteY7" fmla="*/ 898505 h 998339"/>
                <a:gd name="connsiteX8" fmla="*/ 0 w 1663898"/>
                <a:gd name="connsiteY8" fmla="*/ 99834 h 99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998339">
                  <a:moveTo>
                    <a:pt x="0" y="99834"/>
                  </a:moveTo>
                  <a:cubicBezTo>
                    <a:pt x="0" y="44697"/>
                    <a:pt x="44697" y="0"/>
                    <a:pt x="99834" y="0"/>
                  </a:cubicBezTo>
                  <a:lnTo>
                    <a:pt x="1564064" y="0"/>
                  </a:lnTo>
                  <a:cubicBezTo>
                    <a:pt x="1619201" y="0"/>
                    <a:pt x="1663898" y="44697"/>
                    <a:pt x="1663898" y="99834"/>
                  </a:cubicBezTo>
                  <a:lnTo>
                    <a:pt x="1663898" y="898505"/>
                  </a:lnTo>
                  <a:cubicBezTo>
                    <a:pt x="1663898" y="953642"/>
                    <a:pt x="1619201" y="998339"/>
                    <a:pt x="1564064" y="998339"/>
                  </a:cubicBezTo>
                  <a:lnTo>
                    <a:pt x="99834" y="998339"/>
                  </a:lnTo>
                  <a:cubicBezTo>
                    <a:pt x="44697" y="998339"/>
                    <a:pt x="0" y="953642"/>
                    <a:pt x="0" y="898505"/>
                  </a:cubicBezTo>
                  <a:lnTo>
                    <a:pt x="0" y="99834"/>
                  </a:lnTo>
                  <a:close/>
                </a:path>
              </a:pathLst>
            </a:custGeom>
            <a:blipFill rotWithShape="0">
              <a:blip r:embed="rId8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angle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060" tIns="113060" rIns="113060" bIns="11306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43601" y="2895600"/>
              <a:ext cx="1663898" cy="998339"/>
            </a:xfrm>
            <a:custGeom>
              <a:avLst/>
              <a:gdLst>
                <a:gd name="connsiteX0" fmla="*/ 0 w 1663898"/>
                <a:gd name="connsiteY0" fmla="*/ 99834 h 998339"/>
                <a:gd name="connsiteX1" fmla="*/ 99834 w 1663898"/>
                <a:gd name="connsiteY1" fmla="*/ 0 h 998339"/>
                <a:gd name="connsiteX2" fmla="*/ 1564064 w 1663898"/>
                <a:gd name="connsiteY2" fmla="*/ 0 h 998339"/>
                <a:gd name="connsiteX3" fmla="*/ 1663898 w 1663898"/>
                <a:gd name="connsiteY3" fmla="*/ 99834 h 998339"/>
                <a:gd name="connsiteX4" fmla="*/ 1663898 w 1663898"/>
                <a:gd name="connsiteY4" fmla="*/ 898505 h 998339"/>
                <a:gd name="connsiteX5" fmla="*/ 1564064 w 1663898"/>
                <a:gd name="connsiteY5" fmla="*/ 998339 h 998339"/>
                <a:gd name="connsiteX6" fmla="*/ 99834 w 1663898"/>
                <a:gd name="connsiteY6" fmla="*/ 998339 h 998339"/>
                <a:gd name="connsiteX7" fmla="*/ 0 w 1663898"/>
                <a:gd name="connsiteY7" fmla="*/ 898505 h 998339"/>
                <a:gd name="connsiteX8" fmla="*/ 0 w 1663898"/>
                <a:gd name="connsiteY8" fmla="*/ 99834 h 99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998339">
                  <a:moveTo>
                    <a:pt x="0" y="99834"/>
                  </a:moveTo>
                  <a:cubicBezTo>
                    <a:pt x="0" y="44697"/>
                    <a:pt x="44697" y="0"/>
                    <a:pt x="99834" y="0"/>
                  </a:cubicBezTo>
                  <a:lnTo>
                    <a:pt x="1564064" y="0"/>
                  </a:lnTo>
                  <a:cubicBezTo>
                    <a:pt x="1619201" y="0"/>
                    <a:pt x="1663898" y="44697"/>
                    <a:pt x="1663898" y="99834"/>
                  </a:cubicBezTo>
                  <a:lnTo>
                    <a:pt x="1663898" y="898505"/>
                  </a:lnTo>
                  <a:cubicBezTo>
                    <a:pt x="1663898" y="953642"/>
                    <a:pt x="1619201" y="998339"/>
                    <a:pt x="1564064" y="998339"/>
                  </a:cubicBezTo>
                  <a:lnTo>
                    <a:pt x="99834" y="998339"/>
                  </a:lnTo>
                  <a:cubicBezTo>
                    <a:pt x="44697" y="998339"/>
                    <a:pt x="0" y="953642"/>
                    <a:pt x="0" y="898505"/>
                  </a:cubicBezTo>
                  <a:lnTo>
                    <a:pt x="0" y="99834"/>
                  </a:lnTo>
                  <a:close/>
                </a:path>
              </a:pathLst>
            </a:custGeom>
            <a:blipFill rotWithShape="0">
              <a:blip r:embed="rId9" cstate="print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angle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060" tIns="113060" rIns="113060" bIns="11306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 smtClean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3800" y="4038600"/>
              <a:ext cx="1676400" cy="1066800"/>
              <a:chOff x="4231391" y="272"/>
              <a:chExt cx="1425773" cy="85546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231391" y="272"/>
                <a:ext cx="1425773" cy="855464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10" cstate="print"/>
                <a:stretch>
                  <a:fillRect/>
                </a:stretch>
              </a:blipFill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4256447" y="25328"/>
                <a:ext cx="1375661" cy="805352"/>
              </a:xfrm>
              <a:prstGeom prst="rect">
                <a:avLst/>
              </a:prstGeom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0970" tIns="140970" rIns="140970" bIns="140970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700" kern="12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0962" name="Picture 2" descr="C:\Users\SARK\Documents\Important notes\25c2f1ce2a2b9356329b848caa9640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4" name="Group 3"/>
          <p:cNvGrpSpPr/>
          <p:nvPr/>
        </p:nvGrpSpPr>
        <p:grpSpPr>
          <a:xfrm>
            <a:off x="2057400" y="4114800"/>
            <a:ext cx="5257800" cy="1077218"/>
            <a:chOff x="1981200" y="4114800"/>
            <a:chExt cx="5257800" cy="1077218"/>
          </a:xfr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" name="TextBox 4"/>
            <p:cNvSpPr txBox="1"/>
            <p:nvPr/>
          </p:nvSpPr>
          <p:spPr>
            <a:xfrm>
              <a:off x="1981200" y="4114800"/>
              <a:ext cx="5257800" cy="1077218"/>
            </a:xfrm>
            <a:prstGeom prst="rect">
              <a:avLst/>
            </a:prstGeom>
            <a:grpFill/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/>
                </a:rPr>
                <a:t>ইবাদতের</a:t>
              </a:r>
              <a:r>
                <a:rPr lang="en-US" sz="3200" dirty="0" smtClean="0">
                  <a:latin typeface="NikoshBAN"/>
                </a:rPr>
                <a:t> </a:t>
              </a:r>
              <a:r>
                <a:rPr lang="en-US" sz="3200" dirty="0" err="1" smtClean="0">
                  <a:latin typeface="NikoshBAN"/>
                </a:rPr>
                <a:t>গুরুত্ব</a:t>
              </a:r>
              <a:r>
                <a:rPr lang="en-US" sz="3200" dirty="0" smtClean="0">
                  <a:latin typeface="NikoshBAN"/>
                </a:rPr>
                <a:t> ও </a:t>
              </a:r>
              <a:r>
                <a:rPr lang="en-US" sz="3200" dirty="0" err="1" smtClean="0">
                  <a:latin typeface="NikoshBAN"/>
                </a:rPr>
                <a:t>তাৎপর্য</a:t>
              </a:r>
              <a:r>
                <a:rPr lang="en-US" sz="3200" dirty="0" smtClean="0">
                  <a:latin typeface="NikoshBAN"/>
                </a:rPr>
                <a:t> </a:t>
              </a:r>
              <a:r>
                <a:rPr lang="en-US" sz="3200" dirty="0" err="1" smtClean="0">
                  <a:latin typeface="NikoshBAN"/>
                </a:rPr>
                <a:t>ব্যাখ্যা</a:t>
              </a:r>
              <a:r>
                <a:rPr lang="en-US" sz="3200" dirty="0" smtClean="0">
                  <a:latin typeface="NikoshBAN"/>
                </a:rPr>
                <a:t> </a:t>
              </a:r>
              <a:r>
                <a:rPr lang="en-US" sz="3200" dirty="0" err="1" smtClean="0">
                  <a:latin typeface="NikoshBAN"/>
                </a:rPr>
                <a:t>কর</a:t>
              </a:r>
              <a:r>
                <a:rPr lang="en-US" sz="3200" dirty="0" smtClean="0">
                  <a:latin typeface="NikoshBAN"/>
                </a:rPr>
                <a:t> ।  </a:t>
              </a:r>
              <a:endParaRPr lang="en-US" sz="3200" dirty="0">
                <a:latin typeface="NikoshBAN"/>
              </a:endParaRPr>
            </a:p>
          </p:txBody>
        </p:sp>
        <p:sp>
          <p:nvSpPr>
            <p:cNvPr id="6" name="Notched Right Arrow 5"/>
            <p:cNvSpPr/>
            <p:nvPr/>
          </p:nvSpPr>
          <p:spPr>
            <a:xfrm>
              <a:off x="2057400" y="4191000"/>
              <a:ext cx="304800" cy="304800"/>
            </a:xfrm>
            <a:prstGeom prst="notch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71800" y="2362200"/>
            <a:ext cx="2917106" cy="1524000"/>
            <a:chOff x="1873299" y="1137139"/>
            <a:chExt cx="652611" cy="65261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8" name="Oval 7"/>
            <p:cNvSpPr/>
            <p:nvPr/>
          </p:nvSpPr>
          <p:spPr>
            <a:xfrm>
              <a:off x="1873299" y="1137139"/>
              <a:ext cx="652611" cy="65261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968872" y="1232712"/>
              <a:ext cx="461465" cy="4614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0800" y="1219200"/>
            <a:ext cx="3810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28327" y="1646095"/>
            <a:ext cx="2593074" cy="75676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4500" dirty="0"/>
              <a:t>পরিচিতি</a:t>
            </a:r>
            <a:endParaRPr lang="en-US" sz="45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79390" y="2665152"/>
            <a:ext cx="3438561" cy="25717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মোঃ গোলজার  রহমান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সহকারি শিক্ষক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দারুল ফালাহ আলিম মাদরাসা এন্ড বি এম কলেজ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চিরির বন্দর, দিনাজপুর ।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</a:t>
            </a:r>
            <a:r>
              <a:rPr lang="en-US" dirty="0" smtClean="0"/>
              <a:t>golzarbtt36gmail.com</a:t>
            </a:r>
          </a:p>
          <a:p>
            <a:pPr marL="0" indent="0">
              <a:buNone/>
            </a:pPr>
            <a:r>
              <a:rPr lang="en-US" dirty="0" smtClean="0"/>
              <a:t>      01721631120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724865" y="2665152"/>
            <a:ext cx="3419438" cy="25717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বিষয়  আকাইদ ওয়াল ফিকহ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শ্রেণি -  ৮ম 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অধ্যায়- ২য় ।</a:t>
            </a:r>
            <a:endParaRPr lang="bn-IN" dirty="0"/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পাঠ- ৪র্থ  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সময় -৪৫ মিনিট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তারিখ -০৭/১০/২০১৯ইং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79" y="962808"/>
            <a:ext cx="1600200" cy="1617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5902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0" name="Picture 2" descr="C:\Users\SARK\Downloads\Music\cr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Oval 4"/>
          <p:cNvSpPr/>
          <p:nvPr/>
        </p:nvSpPr>
        <p:spPr>
          <a:xfrm>
            <a:off x="3654620" y="2522258"/>
            <a:ext cx="1825236" cy="15086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5" name="TextBox 14"/>
          <p:cNvSpPr txBox="1"/>
          <p:nvPr/>
        </p:nvSpPr>
        <p:spPr>
          <a:xfrm>
            <a:off x="2971800" y="1143000"/>
            <a:ext cx="3200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28800" y="4572000"/>
            <a:ext cx="5638800" cy="954107"/>
            <a:chOff x="1905000" y="4648200"/>
            <a:chExt cx="5722961" cy="954107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TextBox 16"/>
            <p:cNvSpPr txBox="1"/>
            <p:nvPr/>
          </p:nvSpPr>
          <p:spPr>
            <a:xfrm>
              <a:off x="1905000" y="4648200"/>
              <a:ext cx="5722961" cy="954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 "/>
                </a:rPr>
                <a:t> </a:t>
              </a:r>
              <a:r>
                <a:rPr lang="en-US" sz="2800" dirty="0" err="1" smtClean="0">
                  <a:latin typeface="NikoshBAN "/>
                </a:rPr>
                <a:t>হাক্কুল্লাহ</a:t>
              </a:r>
              <a:r>
                <a:rPr lang="en-US" sz="2800" dirty="0" smtClean="0">
                  <a:latin typeface="NikoshBAN "/>
                </a:rPr>
                <a:t>(</a:t>
              </a:r>
              <a:r>
                <a:rPr lang="en-US" sz="2800" dirty="0" err="1" smtClean="0">
                  <a:latin typeface="NikoshBAN "/>
                </a:rPr>
                <a:t>আল্লাহর</a:t>
              </a:r>
              <a:r>
                <a:rPr lang="en-US" sz="2800" dirty="0" smtClean="0">
                  <a:latin typeface="NikoshBAN "/>
                </a:rPr>
                <a:t> </a:t>
              </a:r>
              <a:r>
                <a:rPr lang="en-US" sz="2800" dirty="0" err="1" smtClean="0">
                  <a:latin typeface="NikoshBAN "/>
                </a:rPr>
                <a:t>হক</a:t>
              </a:r>
              <a:r>
                <a:rPr lang="en-US" sz="2800" dirty="0" smtClean="0">
                  <a:latin typeface="NikoshBAN "/>
                </a:rPr>
                <a:t>)</a:t>
              </a:r>
              <a:r>
                <a:rPr lang="en-US" sz="2800" dirty="0" err="1" smtClean="0">
                  <a:latin typeface="NikoshBAN "/>
                </a:rPr>
                <a:t>সম্পর্কিতের</a:t>
              </a:r>
              <a:r>
                <a:rPr lang="en-US" sz="2800" dirty="0" smtClean="0">
                  <a:latin typeface="NikoshBAN "/>
                </a:rPr>
                <a:t> </a:t>
              </a:r>
              <a:r>
                <a:rPr lang="en-US" sz="2800" dirty="0" err="1" smtClean="0">
                  <a:latin typeface="NikoshBAN "/>
                </a:rPr>
                <a:t>উপর</a:t>
              </a:r>
              <a:r>
                <a:rPr lang="en-US" sz="2800" dirty="0" smtClean="0">
                  <a:latin typeface="NikoshBAN "/>
                </a:rPr>
                <a:t> </a:t>
              </a:r>
              <a:r>
                <a:rPr lang="en-US" sz="2800" dirty="0" err="1" smtClean="0">
                  <a:latin typeface="NikoshBAN "/>
                </a:rPr>
                <a:t>তিনটি</a:t>
              </a:r>
              <a:r>
                <a:rPr lang="en-US" sz="2800" dirty="0" smtClean="0">
                  <a:latin typeface="NikoshBAN "/>
                </a:rPr>
                <a:t> </a:t>
              </a:r>
              <a:r>
                <a:rPr lang="en-US" sz="2800" dirty="0" err="1" smtClean="0">
                  <a:latin typeface="NikoshBAN "/>
                </a:rPr>
                <a:t>উদাহরণ</a:t>
              </a:r>
              <a:r>
                <a:rPr lang="en-US" sz="2800" dirty="0" smtClean="0">
                  <a:latin typeface="NikoshBAN "/>
                </a:rPr>
                <a:t> </a:t>
              </a:r>
              <a:r>
                <a:rPr lang="en-US" sz="2800" dirty="0" err="1" smtClean="0">
                  <a:latin typeface="NikoshBAN "/>
                </a:rPr>
                <a:t>লেখ</a:t>
              </a:r>
              <a:r>
                <a:rPr lang="en-US" sz="2800" dirty="0" smtClean="0">
                  <a:latin typeface="NikoshBAN "/>
                </a:rPr>
                <a:t> ।  </a:t>
              </a:r>
              <a:endParaRPr lang="en-US" sz="2800" dirty="0">
                <a:latin typeface="NikoshBAN 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2057400" y="4800600"/>
              <a:ext cx="228600" cy="228600"/>
            </a:xfrm>
            <a:prstGeom prst="star5">
              <a:avLst/>
            </a:prstGeom>
            <a:solidFill>
              <a:srgbClr val="FFFF00"/>
            </a:solidFill>
            <a:ln w="28575"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NikoshBAN"/>
              </a:endParaRPr>
            </a:p>
          </p:txBody>
        </p:sp>
      </p:grpSp>
      <p:pic>
        <p:nvPicPr>
          <p:cNvPr id="4097" name="Picture 1" descr="C:\Users\SARK\Documents\Important notes\59841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905000"/>
            <a:ext cx="3962400" cy="2514600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076" name="Picture 4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ectangle 5"/>
          <p:cNvSpPr/>
          <p:nvPr/>
        </p:nvSpPr>
        <p:spPr>
          <a:xfrm>
            <a:off x="3124200" y="990600"/>
            <a:ext cx="2438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43445" y="4092712"/>
            <a:ext cx="6657109" cy="1752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ইবাদতের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 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2200" y="1905000"/>
            <a:ext cx="3886200" cy="1981198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0" name="Picture 2" descr="C:\Users\SARK\Documents\Important notes\37e39826f8d98ec4dbbc25773d585c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2819400" y="1295400"/>
            <a:ext cx="3276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572000"/>
            <a:ext cx="4724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 "/>
              </a:rPr>
              <a:t># </a:t>
            </a:r>
            <a:r>
              <a:rPr lang="en-US" sz="2400" dirty="0" err="1" smtClean="0">
                <a:latin typeface="NikoshBAN "/>
              </a:rPr>
              <a:t>মানুষের</a:t>
            </a:r>
            <a:r>
              <a:rPr lang="en-US" sz="2400" dirty="0" smtClean="0">
                <a:latin typeface="NikoshBAN "/>
              </a:rPr>
              <a:t> </a:t>
            </a:r>
            <a:r>
              <a:rPr lang="en-US" sz="2400" dirty="0" err="1" smtClean="0">
                <a:latin typeface="NikoshBAN "/>
              </a:rPr>
              <a:t>প্রতি</a:t>
            </a:r>
            <a:r>
              <a:rPr lang="en-US" sz="2400" dirty="0" smtClean="0">
                <a:latin typeface="NikoshBAN "/>
              </a:rPr>
              <a:t> </a:t>
            </a:r>
            <a:r>
              <a:rPr lang="en-US" sz="2400" dirty="0" err="1" smtClean="0">
                <a:latin typeface="NikoshBAN "/>
              </a:rPr>
              <a:t>মানুষের</a:t>
            </a:r>
            <a:r>
              <a:rPr lang="en-US" sz="2400" dirty="0" smtClean="0">
                <a:latin typeface="NikoshBAN "/>
              </a:rPr>
              <a:t> </a:t>
            </a:r>
            <a:r>
              <a:rPr lang="en-US" sz="2400" dirty="0" err="1" smtClean="0">
                <a:latin typeface="NikoshBAN "/>
              </a:rPr>
              <a:t>হক</a:t>
            </a:r>
            <a:r>
              <a:rPr lang="en-US" sz="2400" dirty="0" smtClean="0">
                <a:latin typeface="NikoshBAN "/>
              </a:rPr>
              <a:t> </a:t>
            </a:r>
            <a:r>
              <a:rPr lang="en-US" sz="2400" dirty="0" err="1" smtClean="0">
                <a:latin typeface="NikoshBAN "/>
              </a:rPr>
              <a:t>বা</a:t>
            </a:r>
            <a:r>
              <a:rPr lang="en-US" sz="2400" dirty="0" smtClean="0">
                <a:latin typeface="NikoshBAN "/>
              </a:rPr>
              <a:t> </a:t>
            </a:r>
            <a:r>
              <a:rPr lang="en-US" sz="2400" dirty="0" err="1" smtClean="0">
                <a:latin typeface="NikoshBAN "/>
              </a:rPr>
              <a:t>অধিকার</a:t>
            </a:r>
            <a:r>
              <a:rPr lang="en-US" sz="2400" dirty="0" smtClean="0">
                <a:latin typeface="NikoshBAN "/>
              </a:rPr>
              <a:t> </a:t>
            </a:r>
            <a:r>
              <a:rPr lang="en-US" sz="2400" dirty="0" err="1" smtClean="0">
                <a:latin typeface="NikoshBAN "/>
              </a:rPr>
              <a:t>কয়টি</a:t>
            </a:r>
            <a:r>
              <a:rPr lang="en-US" sz="2400" dirty="0" smtClean="0">
                <a:latin typeface="NikoshBAN "/>
              </a:rPr>
              <a:t> ও </a:t>
            </a:r>
            <a:r>
              <a:rPr lang="en-US" sz="2400" dirty="0" err="1" smtClean="0">
                <a:latin typeface="NikoshBAN "/>
              </a:rPr>
              <a:t>কী</a:t>
            </a:r>
            <a:r>
              <a:rPr lang="en-US" sz="2400" dirty="0" smtClean="0">
                <a:latin typeface="NikoshBAN "/>
              </a:rPr>
              <a:t> </a:t>
            </a:r>
            <a:r>
              <a:rPr lang="en-US" sz="2400" dirty="0" err="1" smtClean="0">
                <a:latin typeface="NikoshBAN "/>
              </a:rPr>
              <a:t>কী</a:t>
            </a:r>
            <a:r>
              <a:rPr lang="en-US" sz="2400" dirty="0" smtClean="0">
                <a:latin typeface="NikoshBAN "/>
              </a:rPr>
              <a:t> ?   </a:t>
            </a:r>
            <a:endParaRPr lang="en-US" sz="2400" dirty="0">
              <a:latin typeface="NikoshBAN "/>
            </a:endParaRPr>
          </a:p>
        </p:txBody>
      </p:sp>
      <p:pic>
        <p:nvPicPr>
          <p:cNvPr id="2051" name="Picture 3" descr="C:\Users\SARK\Documents\Important notes\9415135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09800"/>
            <a:ext cx="4724400" cy="22098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9938" name="Picture 2" descr="C:\Users\SARK\Documents\Important notes\ar2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3200400" y="5105400"/>
            <a:ext cx="2743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00200" y="762000"/>
            <a:ext cx="6019800" cy="4114800"/>
            <a:chOff x="1600200" y="762000"/>
            <a:chExt cx="6019800" cy="4114800"/>
          </a:xfrm>
        </p:grpSpPr>
        <p:sp>
          <p:nvSpPr>
            <p:cNvPr id="5" name="Oval 4"/>
            <p:cNvSpPr/>
            <p:nvPr/>
          </p:nvSpPr>
          <p:spPr>
            <a:xfrm>
              <a:off x="1600200" y="762000"/>
              <a:ext cx="6019800" cy="4114800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" name="Group 7"/>
            <p:cNvGrpSpPr/>
            <p:nvPr/>
          </p:nvGrpSpPr>
          <p:grpSpPr>
            <a:xfrm>
              <a:off x="5867400" y="1371600"/>
              <a:ext cx="1241843" cy="1498497"/>
              <a:chOff x="-158285" y="5292604"/>
              <a:chExt cx="1300367" cy="1723220"/>
            </a:xfrm>
          </p:grpSpPr>
          <p:grpSp>
            <p:nvGrpSpPr>
              <p:cNvPr id="9" name="Group 16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13" name="Picture 12" descr="38.gif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4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17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11" name="Picture 10" descr="38.gif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12" name="Picture 11" descr="4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828800" y="1447800"/>
              <a:ext cx="1241843" cy="1498497"/>
              <a:chOff x="-158285" y="5292604"/>
              <a:chExt cx="1300367" cy="1723220"/>
            </a:xfrm>
          </p:grpSpPr>
          <p:grpSp>
            <p:nvGrpSpPr>
              <p:cNvPr id="16" name="Group 16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20" name="Picture 19" descr="38.gif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21" name="Picture 20" descr="4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7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18" name="Picture 17" descr="38.gif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19" name="Picture 18" descr="4.gi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2" descr="C:\Users\acer\Desktop\ইমেজ\সালাত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7400" y="381000"/>
            <a:ext cx="5257800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চিত্রে আমরা কী দেখতে পাচ্ছি?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4975" y="1219200"/>
            <a:ext cx="41910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</p:pic>
      <p:pic>
        <p:nvPicPr>
          <p:cNvPr id="2" name="Picture 2" descr="C:\Users\SARK\Downloads\Music\5-29-2015-10-29-40-PM-67001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9075" y="3505200"/>
            <a:ext cx="3733800" cy="23812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57400" y="1371600"/>
            <a:ext cx="48006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শেষে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শিক্ষার্থীরা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…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00400"/>
            <a:ext cx="74676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    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৪।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Freeform 6"/>
          <p:cNvSpPr/>
          <p:nvPr/>
        </p:nvSpPr>
        <p:spPr>
          <a:xfrm>
            <a:off x="3858713" y="3109614"/>
            <a:ext cx="1400770" cy="1400770"/>
          </a:xfrm>
          <a:custGeom>
            <a:avLst/>
            <a:gdLst>
              <a:gd name="connsiteX0" fmla="*/ 0 w 1400770"/>
              <a:gd name="connsiteY0" fmla="*/ 700385 h 1400770"/>
              <a:gd name="connsiteX1" fmla="*/ 700385 w 1400770"/>
              <a:gd name="connsiteY1" fmla="*/ 0 h 1400770"/>
              <a:gd name="connsiteX2" fmla="*/ 1400770 w 1400770"/>
              <a:gd name="connsiteY2" fmla="*/ 700385 h 1400770"/>
              <a:gd name="connsiteX3" fmla="*/ 700385 w 1400770"/>
              <a:gd name="connsiteY3" fmla="*/ 1400770 h 1400770"/>
              <a:gd name="connsiteX4" fmla="*/ 0 w 1400770"/>
              <a:gd name="connsiteY4" fmla="*/ 700385 h 140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770" h="1400770">
                <a:moveTo>
                  <a:pt x="0" y="700385"/>
                </a:moveTo>
                <a:cubicBezTo>
                  <a:pt x="0" y="313573"/>
                  <a:pt x="313573" y="0"/>
                  <a:pt x="700385" y="0"/>
                </a:cubicBezTo>
                <a:cubicBezTo>
                  <a:pt x="1087197" y="0"/>
                  <a:pt x="1400770" y="313573"/>
                  <a:pt x="1400770" y="700385"/>
                </a:cubicBezTo>
                <a:cubicBezTo>
                  <a:pt x="1400770" y="1087197"/>
                  <a:pt x="1087197" y="1400770"/>
                  <a:pt x="700385" y="1400770"/>
                </a:cubicBezTo>
                <a:cubicBezTo>
                  <a:pt x="313573" y="1400770"/>
                  <a:pt x="0" y="1087197"/>
                  <a:pt x="0" y="7003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riblet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618" tIns="235618" rIns="235618" bIns="23561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/>
              </a:rPr>
              <a:t>ইবাদত</a:t>
            </a:r>
            <a:r>
              <a:rPr lang="en-US" sz="2400" kern="12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2400" kern="1200" dirty="0">
              <a:solidFill>
                <a:schemeClr val="tx1"/>
              </a:solidFill>
              <a:latin typeface="NikoshBAN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27423" y="1146187"/>
            <a:ext cx="2263350" cy="1839643"/>
            <a:chOff x="3427423" y="1146187"/>
            <a:chExt cx="2263350" cy="1839643"/>
          </a:xfrm>
        </p:grpSpPr>
        <p:sp>
          <p:nvSpPr>
            <p:cNvPr id="9" name="Freeform 8"/>
            <p:cNvSpPr/>
            <p:nvPr/>
          </p:nvSpPr>
          <p:spPr>
            <a:xfrm rot="16200000">
              <a:off x="4409994" y="2598595"/>
              <a:ext cx="298208" cy="476261"/>
            </a:xfrm>
            <a:custGeom>
              <a:avLst/>
              <a:gdLst>
                <a:gd name="connsiteX0" fmla="*/ 0 w 298208"/>
                <a:gd name="connsiteY0" fmla="*/ 95252 h 476261"/>
                <a:gd name="connsiteX1" fmla="*/ 149104 w 298208"/>
                <a:gd name="connsiteY1" fmla="*/ 95252 h 476261"/>
                <a:gd name="connsiteX2" fmla="*/ 149104 w 298208"/>
                <a:gd name="connsiteY2" fmla="*/ 0 h 476261"/>
                <a:gd name="connsiteX3" fmla="*/ 298208 w 298208"/>
                <a:gd name="connsiteY3" fmla="*/ 238131 h 476261"/>
                <a:gd name="connsiteX4" fmla="*/ 149104 w 298208"/>
                <a:gd name="connsiteY4" fmla="*/ 476261 h 476261"/>
                <a:gd name="connsiteX5" fmla="*/ 149104 w 298208"/>
                <a:gd name="connsiteY5" fmla="*/ 381009 h 476261"/>
                <a:gd name="connsiteX6" fmla="*/ 0 w 298208"/>
                <a:gd name="connsiteY6" fmla="*/ 381009 h 476261"/>
                <a:gd name="connsiteX7" fmla="*/ 0 w 298208"/>
                <a:gd name="connsiteY7" fmla="*/ 95252 h 47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208" h="476261">
                  <a:moveTo>
                    <a:pt x="0" y="95252"/>
                  </a:moveTo>
                  <a:lnTo>
                    <a:pt x="149104" y="95252"/>
                  </a:lnTo>
                  <a:lnTo>
                    <a:pt x="149104" y="0"/>
                  </a:lnTo>
                  <a:lnTo>
                    <a:pt x="298208" y="238131"/>
                  </a:lnTo>
                  <a:lnTo>
                    <a:pt x="149104" y="476261"/>
                  </a:lnTo>
                  <a:lnTo>
                    <a:pt x="149104" y="381009"/>
                  </a:lnTo>
                  <a:lnTo>
                    <a:pt x="0" y="381009"/>
                  </a:lnTo>
                  <a:lnTo>
                    <a:pt x="0" y="9525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95251" rIns="89462" bIns="952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latin typeface="NikoshBAN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427423" y="1146187"/>
              <a:ext cx="2263350" cy="1400770"/>
            </a:xfrm>
            <a:custGeom>
              <a:avLst/>
              <a:gdLst>
                <a:gd name="connsiteX0" fmla="*/ 0 w 2263350"/>
                <a:gd name="connsiteY0" fmla="*/ 700385 h 1400770"/>
                <a:gd name="connsiteX1" fmla="*/ 1131675 w 2263350"/>
                <a:gd name="connsiteY1" fmla="*/ 0 h 1400770"/>
                <a:gd name="connsiteX2" fmla="*/ 2263350 w 2263350"/>
                <a:gd name="connsiteY2" fmla="*/ 700385 h 1400770"/>
                <a:gd name="connsiteX3" fmla="*/ 1131675 w 2263350"/>
                <a:gd name="connsiteY3" fmla="*/ 1400770 h 1400770"/>
                <a:gd name="connsiteX4" fmla="*/ 0 w 2263350"/>
                <a:gd name="connsiteY4" fmla="*/ 700385 h 140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3350" h="1400770">
                  <a:moveTo>
                    <a:pt x="0" y="700385"/>
                  </a:moveTo>
                  <a:cubicBezTo>
                    <a:pt x="0" y="313573"/>
                    <a:pt x="506668" y="0"/>
                    <a:pt x="1131675" y="0"/>
                  </a:cubicBezTo>
                  <a:cubicBezTo>
                    <a:pt x="1756682" y="0"/>
                    <a:pt x="2263350" y="313573"/>
                    <a:pt x="2263350" y="700385"/>
                  </a:cubicBezTo>
                  <a:cubicBezTo>
                    <a:pt x="2263350" y="1087197"/>
                    <a:pt x="1756682" y="1400770"/>
                    <a:pt x="1131675" y="1400770"/>
                  </a:cubicBezTo>
                  <a:cubicBezTo>
                    <a:pt x="506668" y="1400770"/>
                    <a:pt x="0" y="1087197"/>
                    <a:pt x="0" y="70038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6860" tIns="230538" rIns="356860" bIns="23053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  <a:latin typeface="NikoshBAN"/>
                </a:rPr>
                <a:t>চূড়ান্ত</a:t>
              </a:r>
              <a:r>
                <a:rPr lang="en-US" sz="20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  <a:latin typeface="NikoshBAN"/>
                </a:rPr>
                <a:t>ভাবে</a:t>
              </a:r>
              <a:r>
                <a:rPr lang="en-US" sz="20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  <a:latin typeface="NikoshBAN"/>
                </a:rPr>
                <a:t>দীনতা-হীনতা</a:t>
              </a:r>
              <a:r>
                <a:rPr lang="en-US" sz="2000" kern="1200" dirty="0" smtClean="0">
                  <a:solidFill>
                    <a:schemeClr val="tx1"/>
                  </a:solidFill>
                  <a:latin typeface="NikoshBAN"/>
                </a:rPr>
                <a:t>  </a:t>
              </a:r>
              <a:endParaRPr lang="en-US" sz="2000" kern="1200" dirty="0">
                <a:solidFill>
                  <a:schemeClr val="tx1"/>
                </a:solidFill>
                <a:latin typeface="NikoshB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2585" y="3124199"/>
            <a:ext cx="2466980" cy="1400770"/>
            <a:chOff x="5342585" y="3124199"/>
            <a:chExt cx="2466980" cy="1400770"/>
          </a:xfrm>
        </p:grpSpPr>
        <p:sp>
          <p:nvSpPr>
            <p:cNvPr id="11" name="Freeform 10"/>
            <p:cNvSpPr/>
            <p:nvPr/>
          </p:nvSpPr>
          <p:spPr>
            <a:xfrm rot="23166">
              <a:off x="5342585" y="3577823"/>
              <a:ext cx="200246" cy="476261"/>
            </a:xfrm>
            <a:custGeom>
              <a:avLst/>
              <a:gdLst>
                <a:gd name="connsiteX0" fmla="*/ 0 w 200246"/>
                <a:gd name="connsiteY0" fmla="*/ 95252 h 476261"/>
                <a:gd name="connsiteX1" fmla="*/ 100123 w 200246"/>
                <a:gd name="connsiteY1" fmla="*/ 95252 h 476261"/>
                <a:gd name="connsiteX2" fmla="*/ 100123 w 200246"/>
                <a:gd name="connsiteY2" fmla="*/ 0 h 476261"/>
                <a:gd name="connsiteX3" fmla="*/ 200246 w 200246"/>
                <a:gd name="connsiteY3" fmla="*/ 238131 h 476261"/>
                <a:gd name="connsiteX4" fmla="*/ 100123 w 200246"/>
                <a:gd name="connsiteY4" fmla="*/ 476261 h 476261"/>
                <a:gd name="connsiteX5" fmla="*/ 100123 w 200246"/>
                <a:gd name="connsiteY5" fmla="*/ 381009 h 476261"/>
                <a:gd name="connsiteX6" fmla="*/ 0 w 200246"/>
                <a:gd name="connsiteY6" fmla="*/ 381009 h 476261"/>
                <a:gd name="connsiteX7" fmla="*/ 0 w 200246"/>
                <a:gd name="connsiteY7" fmla="*/ 95252 h 47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46" h="476261">
                  <a:moveTo>
                    <a:pt x="0" y="95252"/>
                  </a:moveTo>
                  <a:lnTo>
                    <a:pt x="100123" y="95252"/>
                  </a:lnTo>
                  <a:lnTo>
                    <a:pt x="100123" y="0"/>
                  </a:lnTo>
                  <a:lnTo>
                    <a:pt x="200246" y="238131"/>
                  </a:lnTo>
                  <a:lnTo>
                    <a:pt x="100123" y="476261"/>
                  </a:lnTo>
                  <a:lnTo>
                    <a:pt x="100123" y="381009"/>
                  </a:lnTo>
                  <a:lnTo>
                    <a:pt x="0" y="381009"/>
                  </a:lnTo>
                  <a:lnTo>
                    <a:pt x="0" y="9525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5252" rIns="60073" bIns="9525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latin typeface="NikoshBAN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37223" y="3124199"/>
              <a:ext cx="2172342" cy="1400770"/>
            </a:xfrm>
            <a:custGeom>
              <a:avLst/>
              <a:gdLst>
                <a:gd name="connsiteX0" fmla="*/ 0 w 2172342"/>
                <a:gd name="connsiteY0" fmla="*/ 700385 h 1400770"/>
                <a:gd name="connsiteX1" fmla="*/ 1086171 w 2172342"/>
                <a:gd name="connsiteY1" fmla="*/ 0 h 1400770"/>
                <a:gd name="connsiteX2" fmla="*/ 2172342 w 2172342"/>
                <a:gd name="connsiteY2" fmla="*/ 700385 h 1400770"/>
                <a:gd name="connsiteX3" fmla="*/ 1086171 w 2172342"/>
                <a:gd name="connsiteY3" fmla="*/ 1400770 h 1400770"/>
                <a:gd name="connsiteX4" fmla="*/ 0 w 2172342"/>
                <a:gd name="connsiteY4" fmla="*/ 700385 h 140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342" h="1400770">
                  <a:moveTo>
                    <a:pt x="0" y="700385"/>
                  </a:moveTo>
                  <a:cubicBezTo>
                    <a:pt x="0" y="313573"/>
                    <a:pt x="486295" y="0"/>
                    <a:pt x="1086171" y="0"/>
                  </a:cubicBezTo>
                  <a:cubicBezTo>
                    <a:pt x="1686047" y="0"/>
                    <a:pt x="2172342" y="313573"/>
                    <a:pt x="2172342" y="700385"/>
                  </a:cubicBezTo>
                  <a:cubicBezTo>
                    <a:pt x="2172342" y="1087197"/>
                    <a:pt x="1686047" y="1400770"/>
                    <a:pt x="1086171" y="1400770"/>
                  </a:cubicBezTo>
                  <a:cubicBezTo>
                    <a:pt x="486295" y="1400770"/>
                    <a:pt x="0" y="1087197"/>
                    <a:pt x="0" y="70038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8612" tIns="235618" rIns="348612" bIns="23561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বিনয়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প্রকাশ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করা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endParaRPr lang="en-US" sz="2400" kern="1200" dirty="0">
                <a:solidFill>
                  <a:schemeClr val="tx1"/>
                </a:solidFill>
                <a:latin typeface="NikoshBAN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30154" y="4607211"/>
            <a:ext cx="2613445" cy="1746566"/>
            <a:chOff x="3330154" y="4607211"/>
            <a:chExt cx="2613445" cy="1746566"/>
          </a:xfrm>
        </p:grpSpPr>
        <p:sp>
          <p:nvSpPr>
            <p:cNvPr id="13" name="Freeform 12"/>
            <p:cNvSpPr/>
            <p:nvPr/>
          </p:nvSpPr>
          <p:spPr>
            <a:xfrm rot="5255037">
              <a:off x="4480086" y="4486692"/>
              <a:ext cx="235223" cy="476261"/>
            </a:xfrm>
            <a:custGeom>
              <a:avLst/>
              <a:gdLst>
                <a:gd name="connsiteX0" fmla="*/ 0 w 235223"/>
                <a:gd name="connsiteY0" fmla="*/ 95252 h 476261"/>
                <a:gd name="connsiteX1" fmla="*/ 117612 w 235223"/>
                <a:gd name="connsiteY1" fmla="*/ 95252 h 476261"/>
                <a:gd name="connsiteX2" fmla="*/ 117612 w 235223"/>
                <a:gd name="connsiteY2" fmla="*/ 0 h 476261"/>
                <a:gd name="connsiteX3" fmla="*/ 235223 w 235223"/>
                <a:gd name="connsiteY3" fmla="*/ 238131 h 476261"/>
                <a:gd name="connsiteX4" fmla="*/ 117612 w 235223"/>
                <a:gd name="connsiteY4" fmla="*/ 476261 h 476261"/>
                <a:gd name="connsiteX5" fmla="*/ 117612 w 235223"/>
                <a:gd name="connsiteY5" fmla="*/ 381009 h 476261"/>
                <a:gd name="connsiteX6" fmla="*/ 0 w 235223"/>
                <a:gd name="connsiteY6" fmla="*/ 381009 h 476261"/>
                <a:gd name="connsiteX7" fmla="*/ 0 w 235223"/>
                <a:gd name="connsiteY7" fmla="*/ 95252 h 47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3" h="476261">
                  <a:moveTo>
                    <a:pt x="0" y="95252"/>
                  </a:moveTo>
                  <a:lnTo>
                    <a:pt x="117612" y="95252"/>
                  </a:lnTo>
                  <a:lnTo>
                    <a:pt x="117612" y="0"/>
                  </a:lnTo>
                  <a:lnTo>
                    <a:pt x="235223" y="238131"/>
                  </a:lnTo>
                  <a:lnTo>
                    <a:pt x="117612" y="476261"/>
                  </a:lnTo>
                  <a:lnTo>
                    <a:pt x="117612" y="381009"/>
                  </a:lnTo>
                  <a:lnTo>
                    <a:pt x="0" y="381009"/>
                  </a:lnTo>
                  <a:lnTo>
                    <a:pt x="0" y="9525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5251" rIns="70566" bIns="952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latin typeface="NikoshBAN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30154" y="4953007"/>
              <a:ext cx="2613445" cy="1400770"/>
            </a:xfrm>
            <a:custGeom>
              <a:avLst/>
              <a:gdLst>
                <a:gd name="connsiteX0" fmla="*/ 0 w 2613445"/>
                <a:gd name="connsiteY0" fmla="*/ 700385 h 1400770"/>
                <a:gd name="connsiteX1" fmla="*/ 1306723 w 2613445"/>
                <a:gd name="connsiteY1" fmla="*/ 0 h 1400770"/>
                <a:gd name="connsiteX2" fmla="*/ 2613446 w 2613445"/>
                <a:gd name="connsiteY2" fmla="*/ 700385 h 1400770"/>
                <a:gd name="connsiteX3" fmla="*/ 1306723 w 2613445"/>
                <a:gd name="connsiteY3" fmla="*/ 1400770 h 1400770"/>
                <a:gd name="connsiteX4" fmla="*/ 0 w 2613445"/>
                <a:gd name="connsiteY4" fmla="*/ 700385 h 140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3445" h="1400770">
                  <a:moveTo>
                    <a:pt x="0" y="700385"/>
                  </a:moveTo>
                  <a:cubicBezTo>
                    <a:pt x="0" y="313573"/>
                    <a:pt x="585040" y="0"/>
                    <a:pt x="1306723" y="0"/>
                  </a:cubicBezTo>
                  <a:cubicBezTo>
                    <a:pt x="2028406" y="0"/>
                    <a:pt x="2613446" y="313573"/>
                    <a:pt x="2613446" y="700385"/>
                  </a:cubicBezTo>
                  <a:cubicBezTo>
                    <a:pt x="2613446" y="1087197"/>
                    <a:pt x="2028406" y="1400770"/>
                    <a:pt x="1306723" y="1400770"/>
                  </a:cubicBezTo>
                  <a:cubicBezTo>
                    <a:pt x="585040" y="1400770"/>
                    <a:pt x="0" y="1087197"/>
                    <a:pt x="0" y="70038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3210" tIns="235618" rIns="413210" bIns="23561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নমনীয়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হওয়া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endParaRPr lang="en-US" sz="2400" kern="1200" dirty="0">
                <a:solidFill>
                  <a:schemeClr val="tx1"/>
                </a:solidFill>
                <a:latin typeface="NikoshB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39931" y="3124196"/>
            <a:ext cx="2431215" cy="1400770"/>
            <a:chOff x="1339931" y="3124196"/>
            <a:chExt cx="2431215" cy="1400770"/>
          </a:xfrm>
        </p:grpSpPr>
        <p:sp>
          <p:nvSpPr>
            <p:cNvPr id="15" name="Freeform 14"/>
            <p:cNvSpPr/>
            <p:nvPr/>
          </p:nvSpPr>
          <p:spPr>
            <a:xfrm rot="21576780">
              <a:off x="3560140" y="3577902"/>
              <a:ext cx="211006" cy="476262"/>
            </a:xfrm>
            <a:custGeom>
              <a:avLst/>
              <a:gdLst>
                <a:gd name="connsiteX0" fmla="*/ 0 w 211005"/>
                <a:gd name="connsiteY0" fmla="*/ 95252 h 476261"/>
                <a:gd name="connsiteX1" fmla="*/ 105503 w 211005"/>
                <a:gd name="connsiteY1" fmla="*/ 95252 h 476261"/>
                <a:gd name="connsiteX2" fmla="*/ 105503 w 211005"/>
                <a:gd name="connsiteY2" fmla="*/ 0 h 476261"/>
                <a:gd name="connsiteX3" fmla="*/ 211005 w 211005"/>
                <a:gd name="connsiteY3" fmla="*/ 238131 h 476261"/>
                <a:gd name="connsiteX4" fmla="*/ 105503 w 211005"/>
                <a:gd name="connsiteY4" fmla="*/ 476261 h 476261"/>
                <a:gd name="connsiteX5" fmla="*/ 105503 w 211005"/>
                <a:gd name="connsiteY5" fmla="*/ 381009 h 476261"/>
                <a:gd name="connsiteX6" fmla="*/ 0 w 211005"/>
                <a:gd name="connsiteY6" fmla="*/ 381009 h 476261"/>
                <a:gd name="connsiteX7" fmla="*/ 0 w 211005"/>
                <a:gd name="connsiteY7" fmla="*/ 95252 h 47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005" h="476261">
                  <a:moveTo>
                    <a:pt x="211004" y="381009"/>
                  </a:moveTo>
                  <a:lnTo>
                    <a:pt x="105502" y="381009"/>
                  </a:lnTo>
                  <a:lnTo>
                    <a:pt x="105502" y="476261"/>
                  </a:lnTo>
                  <a:lnTo>
                    <a:pt x="1" y="238130"/>
                  </a:lnTo>
                  <a:lnTo>
                    <a:pt x="105502" y="0"/>
                  </a:lnTo>
                  <a:lnTo>
                    <a:pt x="105502" y="95252"/>
                  </a:lnTo>
                  <a:lnTo>
                    <a:pt x="211004" y="95252"/>
                  </a:lnTo>
                  <a:lnTo>
                    <a:pt x="211004" y="38100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0" tIns="95252" rIns="1" bIns="9525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>
                <a:latin typeface="NikoshBAN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339931" y="3124196"/>
              <a:ext cx="2120738" cy="1400770"/>
            </a:xfrm>
            <a:custGeom>
              <a:avLst/>
              <a:gdLst>
                <a:gd name="connsiteX0" fmla="*/ 0 w 2120738"/>
                <a:gd name="connsiteY0" fmla="*/ 700385 h 1400770"/>
                <a:gd name="connsiteX1" fmla="*/ 1060369 w 2120738"/>
                <a:gd name="connsiteY1" fmla="*/ 0 h 1400770"/>
                <a:gd name="connsiteX2" fmla="*/ 2120738 w 2120738"/>
                <a:gd name="connsiteY2" fmla="*/ 700385 h 1400770"/>
                <a:gd name="connsiteX3" fmla="*/ 1060369 w 2120738"/>
                <a:gd name="connsiteY3" fmla="*/ 1400770 h 1400770"/>
                <a:gd name="connsiteX4" fmla="*/ 0 w 2120738"/>
                <a:gd name="connsiteY4" fmla="*/ 700385 h 140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738" h="1400770">
                  <a:moveTo>
                    <a:pt x="0" y="700385"/>
                  </a:moveTo>
                  <a:cubicBezTo>
                    <a:pt x="0" y="313573"/>
                    <a:pt x="474743" y="0"/>
                    <a:pt x="1060369" y="0"/>
                  </a:cubicBezTo>
                  <a:cubicBezTo>
                    <a:pt x="1645995" y="0"/>
                    <a:pt x="2120738" y="313573"/>
                    <a:pt x="2120738" y="700385"/>
                  </a:cubicBezTo>
                  <a:cubicBezTo>
                    <a:pt x="2120738" y="1087197"/>
                    <a:pt x="1645995" y="1400770"/>
                    <a:pt x="1060369" y="1400770"/>
                  </a:cubicBezTo>
                  <a:cubicBezTo>
                    <a:pt x="474743" y="1400770"/>
                    <a:pt x="0" y="1087197"/>
                    <a:pt x="0" y="70038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055" tIns="235618" rIns="341055" bIns="23561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আরবি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/>
                </a:rPr>
                <a:t>শব্দ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/>
                </a:rPr>
                <a:t> </a:t>
              </a:r>
              <a:endParaRPr lang="en-US" sz="2400" kern="1200" dirty="0">
                <a:solidFill>
                  <a:schemeClr val="tx1"/>
                </a:solidFill>
                <a:latin typeface="NikoshBAN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381000"/>
            <a:ext cx="40386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ইবাদত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শব্দের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অর্থ</a:t>
            </a:r>
            <a:r>
              <a:rPr lang="en-US" sz="3200" dirty="0" smtClean="0">
                <a:latin typeface="NikoshBAN"/>
              </a:rPr>
              <a:t>  </a:t>
            </a:r>
            <a:endParaRPr lang="en-US" sz="3200" dirty="0">
              <a:latin typeface="NikoshBAN"/>
            </a:endParaRPr>
          </a:p>
        </p:txBody>
      </p:sp>
      <p:sp>
        <p:nvSpPr>
          <p:cNvPr id="8" name="Oval 4"/>
          <p:cNvSpPr/>
          <p:nvPr/>
        </p:nvSpPr>
        <p:spPr>
          <a:xfrm>
            <a:off x="749255" y="1509341"/>
            <a:ext cx="1778089" cy="1400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500" kern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0" name="Picture 2" descr="C:\Users\SARK\Downloads\Music\2011-11-08_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981200"/>
            <a:ext cx="3962400" cy="2413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ectangle 4"/>
          <p:cNvSpPr/>
          <p:nvPr/>
        </p:nvSpPr>
        <p:spPr>
          <a:xfrm>
            <a:off x="609600" y="4800600"/>
            <a:ext cx="79248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কাজ-কর্মে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বিধি-বিধান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533400"/>
            <a:ext cx="2971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ea typeface="MingLiU_HKSCS-ExtB" panose="02020500000000000000" pitchFamily="18" charset="-120"/>
              </a:rPr>
              <a:t>ইবাদত</a:t>
            </a:r>
            <a:r>
              <a:rPr lang="en-US" sz="4800" dirty="0" smtClean="0">
                <a:latin typeface="NikoshBAN" panose="02000000000000000000" pitchFamily="2" charset="0"/>
                <a:ea typeface="MingLiU_HKSCS-ExtB" panose="02020500000000000000" pitchFamily="18" charset="-120"/>
              </a:rPr>
              <a:t>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Freeform 6"/>
          <p:cNvSpPr/>
          <p:nvPr/>
        </p:nvSpPr>
        <p:spPr>
          <a:xfrm>
            <a:off x="914400" y="2819402"/>
            <a:ext cx="2221483" cy="2285994"/>
          </a:xfrm>
          <a:custGeom>
            <a:avLst/>
            <a:gdLst>
              <a:gd name="connsiteX0" fmla="*/ 0 w 2221483"/>
              <a:gd name="connsiteY0" fmla="*/ 222148 h 2285994"/>
              <a:gd name="connsiteX1" fmla="*/ 222148 w 2221483"/>
              <a:gd name="connsiteY1" fmla="*/ 0 h 2285994"/>
              <a:gd name="connsiteX2" fmla="*/ 1999335 w 2221483"/>
              <a:gd name="connsiteY2" fmla="*/ 0 h 2285994"/>
              <a:gd name="connsiteX3" fmla="*/ 2221483 w 2221483"/>
              <a:gd name="connsiteY3" fmla="*/ 222148 h 2285994"/>
              <a:gd name="connsiteX4" fmla="*/ 2221483 w 2221483"/>
              <a:gd name="connsiteY4" fmla="*/ 2063846 h 2285994"/>
              <a:gd name="connsiteX5" fmla="*/ 1999335 w 2221483"/>
              <a:gd name="connsiteY5" fmla="*/ 2285994 h 2285994"/>
              <a:gd name="connsiteX6" fmla="*/ 222148 w 2221483"/>
              <a:gd name="connsiteY6" fmla="*/ 2285994 h 2285994"/>
              <a:gd name="connsiteX7" fmla="*/ 0 w 2221483"/>
              <a:gd name="connsiteY7" fmla="*/ 2063846 h 2285994"/>
              <a:gd name="connsiteX8" fmla="*/ 0 w 2221483"/>
              <a:gd name="connsiteY8" fmla="*/ 222148 h 228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1483" h="2285994">
                <a:moveTo>
                  <a:pt x="0" y="222148"/>
                </a:moveTo>
                <a:cubicBezTo>
                  <a:pt x="0" y="99459"/>
                  <a:pt x="99459" y="0"/>
                  <a:pt x="222148" y="0"/>
                </a:cubicBezTo>
                <a:lnTo>
                  <a:pt x="1999335" y="0"/>
                </a:lnTo>
                <a:cubicBezTo>
                  <a:pt x="2122024" y="0"/>
                  <a:pt x="2221483" y="99459"/>
                  <a:pt x="2221483" y="222148"/>
                </a:cubicBezTo>
                <a:lnTo>
                  <a:pt x="2221483" y="2063846"/>
                </a:lnTo>
                <a:cubicBezTo>
                  <a:pt x="2221483" y="2186535"/>
                  <a:pt x="2122024" y="2285994"/>
                  <a:pt x="1999335" y="2285994"/>
                </a:cubicBezTo>
                <a:lnTo>
                  <a:pt x="222148" y="2285994"/>
                </a:lnTo>
                <a:cubicBezTo>
                  <a:pt x="99459" y="2285994"/>
                  <a:pt x="0" y="2186535"/>
                  <a:pt x="0" y="2063846"/>
                </a:cubicBezTo>
                <a:lnTo>
                  <a:pt x="0" y="222148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705" tIns="105705" rIns="105705" bIns="105705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400" kern="1200">
              <a:latin typeface="NikoshB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60240" y="1828798"/>
            <a:ext cx="4157731" cy="2290843"/>
            <a:chOff x="3560240" y="1828798"/>
            <a:chExt cx="4157731" cy="2290843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7"/>
            <p:cNvSpPr/>
            <p:nvPr/>
          </p:nvSpPr>
          <p:spPr>
            <a:xfrm rot="18532808">
              <a:off x="2871631" y="3388713"/>
              <a:ext cx="1419537" cy="42319"/>
            </a:xfrm>
            <a:custGeom>
              <a:avLst/>
              <a:gdLst>
                <a:gd name="connsiteX0" fmla="*/ 0 w 1419537"/>
                <a:gd name="connsiteY0" fmla="*/ 21159 h 42319"/>
                <a:gd name="connsiteX1" fmla="*/ 1419537 w 1419537"/>
                <a:gd name="connsiteY1" fmla="*/ 21159 h 4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9537" h="42319">
                  <a:moveTo>
                    <a:pt x="0" y="21159"/>
                  </a:moveTo>
                  <a:lnTo>
                    <a:pt x="1419537" y="211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6980" tIns="-14329" rIns="686981" bIns="-1432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026916" y="1828798"/>
              <a:ext cx="2221483" cy="2057093"/>
            </a:xfrm>
            <a:custGeom>
              <a:avLst/>
              <a:gdLst>
                <a:gd name="connsiteX0" fmla="*/ 0 w 2221483"/>
                <a:gd name="connsiteY0" fmla="*/ 205709 h 2057093"/>
                <a:gd name="connsiteX1" fmla="*/ 205709 w 2221483"/>
                <a:gd name="connsiteY1" fmla="*/ 0 h 2057093"/>
                <a:gd name="connsiteX2" fmla="*/ 2015774 w 2221483"/>
                <a:gd name="connsiteY2" fmla="*/ 0 h 2057093"/>
                <a:gd name="connsiteX3" fmla="*/ 2221483 w 2221483"/>
                <a:gd name="connsiteY3" fmla="*/ 205709 h 2057093"/>
                <a:gd name="connsiteX4" fmla="*/ 2221483 w 2221483"/>
                <a:gd name="connsiteY4" fmla="*/ 1851384 h 2057093"/>
                <a:gd name="connsiteX5" fmla="*/ 2015774 w 2221483"/>
                <a:gd name="connsiteY5" fmla="*/ 2057093 h 2057093"/>
                <a:gd name="connsiteX6" fmla="*/ 205709 w 2221483"/>
                <a:gd name="connsiteY6" fmla="*/ 2057093 h 2057093"/>
                <a:gd name="connsiteX7" fmla="*/ 0 w 2221483"/>
                <a:gd name="connsiteY7" fmla="*/ 1851384 h 2057093"/>
                <a:gd name="connsiteX8" fmla="*/ 0 w 2221483"/>
                <a:gd name="connsiteY8" fmla="*/ 205709 h 205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483" h="2057093">
                  <a:moveTo>
                    <a:pt x="0" y="205709"/>
                  </a:moveTo>
                  <a:cubicBezTo>
                    <a:pt x="0" y="92099"/>
                    <a:pt x="92099" y="0"/>
                    <a:pt x="205709" y="0"/>
                  </a:cubicBezTo>
                  <a:lnTo>
                    <a:pt x="2015774" y="0"/>
                  </a:lnTo>
                  <a:cubicBezTo>
                    <a:pt x="2129384" y="0"/>
                    <a:pt x="2221483" y="92099"/>
                    <a:pt x="2221483" y="205709"/>
                  </a:cubicBezTo>
                  <a:lnTo>
                    <a:pt x="2221483" y="1851384"/>
                  </a:lnTo>
                  <a:cubicBezTo>
                    <a:pt x="2221483" y="1964994"/>
                    <a:pt x="2129384" y="2057093"/>
                    <a:pt x="2015774" y="2057093"/>
                  </a:cubicBezTo>
                  <a:lnTo>
                    <a:pt x="205709" y="2057093"/>
                  </a:lnTo>
                  <a:cubicBezTo>
                    <a:pt x="92099" y="2057093"/>
                    <a:pt x="0" y="1964994"/>
                    <a:pt x="0" y="1851384"/>
                  </a:cubicBezTo>
                  <a:lnTo>
                    <a:pt x="0" y="205709"/>
                  </a:lnTo>
                  <a:close/>
                </a:path>
              </a:pathLst>
            </a:custGeom>
            <a:blipFill rotWithShape="0">
              <a:blip r:embed="rId4" cstate="print"/>
              <a:stretch>
                <a:fillRect/>
              </a:stretch>
            </a:blip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90" tIns="100890" rIns="100890" bIns="10089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400" kern="1200" dirty="0" smtClean="0"/>
                <a:t>               </a:t>
              </a:r>
              <a:endParaRPr lang="en-US" sz="6400" kern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77000" y="2438400"/>
              <a:ext cx="1240971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/>
                </a:rPr>
                <a:t>মানুষ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59629" y="3806290"/>
            <a:ext cx="4136571" cy="2289710"/>
            <a:chOff x="3559629" y="3806290"/>
            <a:chExt cx="4136571" cy="228971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" name="Freeform 10"/>
            <p:cNvSpPr/>
            <p:nvPr/>
          </p:nvSpPr>
          <p:spPr>
            <a:xfrm rot="3079786">
              <a:off x="2868753" y="4497166"/>
              <a:ext cx="1424072" cy="42319"/>
            </a:xfrm>
            <a:custGeom>
              <a:avLst/>
              <a:gdLst>
                <a:gd name="connsiteX0" fmla="*/ 0 w 1424072"/>
                <a:gd name="connsiteY0" fmla="*/ 21159 h 42319"/>
                <a:gd name="connsiteX1" fmla="*/ 1424072 w 1424072"/>
                <a:gd name="connsiteY1" fmla="*/ 21159 h 4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072" h="42319">
                  <a:moveTo>
                    <a:pt x="0" y="21159"/>
                  </a:moveTo>
                  <a:lnTo>
                    <a:pt x="1424072" y="211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9134" tIns="-14442" rIns="689134" bIns="-1444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latin typeface="NikoshBAN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25696" y="4052503"/>
              <a:ext cx="2221483" cy="2043497"/>
            </a:xfrm>
            <a:custGeom>
              <a:avLst/>
              <a:gdLst>
                <a:gd name="connsiteX0" fmla="*/ 0 w 2221483"/>
                <a:gd name="connsiteY0" fmla="*/ 204350 h 2043497"/>
                <a:gd name="connsiteX1" fmla="*/ 204350 w 2221483"/>
                <a:gd name="connsiteY1" fmla="*/ 0 h 2043497"/>
                <a:gd name="connsiteX2" fmla="*/ 2017133 w 2221483"/>
                <a:gd name="connsiteY2" fmla="*/ 0 h 2043497"/>
                <a:gd name="connsiteX3" fmla="*/ 2221483 w 2221483"/>
                <a:gd name="connsiteY3" fmla="*/ 204350 h 2043497"/>
                <a:gd name="connsiteX4" fmla="*/ 2221483 w 2221483"/>
                <a:gd name="connsiteY4" fmla="*/ 1839147 h 2043497"/>
                <a:gd name="connsiteX5" fmla="*/ 2017133 w 2221483"/>
                <a:gd name="connsiteY5" fmla="*/ 2043497 h 2043497"/>
                <a:gd name="connsiteX6" fmla="*/ 204350 w 2221483"/>
                <a:gd name="connsiteY6" fmla="*/ 2043497 h 2043497"/>
                <a:gd name="connsiteX7" fmla="*/ 0 w 2221483"/>
                <a:gd name="connsiteY7" fmla="*/ 1839147 h 2043497"/>
                <a:gd name="connsiteX8" fmla="*/ 0 w 2221483"/>
                <a:gd name="connsiteY8" fmla="*/ 204350 h 204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483" h="2043497">
                  <a:moveTo>
                    <a:pt x="0" y="204350"/>
                  </a:moveTo>
                  <a:cubicBezTo>
                    <a:pt x="0" y="91491"/>
                    <a:pt x="91491" y="0"/>
                    <a:pt x="204350" y="0"/>
                  </a:cubicBezTo>
                  <a:lnTo>
                    <a:pt x="2017133" y="0"/>
                  </a:lnTo>
                  <a:cubicBezTo>
                    <a:pt x="2129992" y="0"/>
                    <a:pt x="2221483" y="91491"/>
                    <a:pt x="2221483" y="204350"/>
                  </a:cubicBezTo>
                  <a:lnTo>
                    <a:pt x="2221483" y="1839147"/>
                  </a:lnTo>
                  <a:cubicBezTo>
                    <a:pt x="2221483" y="1952006"/>
                    <a:pt x="2129992" y="2043497"/>
                    <a:pt x="2017133" y="2043497"/>
                  </a:cubicBezTo>
                  <a:lnTo>
                    <a:pt x="204350" y="2043497"/>
                  </a:lnTo>
                  <a:cubicBezTo>
                    <a:pt x="91491" y="2043497"/>
                    <a:pt x="0" y="1952006"/>
                    <a:pt x="0" y="1839147"/>
                  </a:cubicBezTo>
                  <a:lnTo>
                    <a:pt x="0" y="204350"/>
                  </a:ln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492" tIns="100492" rIns="100492" bIns="100492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>
                <a:latin typeface="NikoshBA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7000" y="4800600"/>
              <a:ext cx="1219200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/>
                </a:rPr>
                <a:t>জিন</a:t>
              </a:r>
              <a:r>
                <a:rPr lang="en-US" sz="3200" dirty="0" smtClean="0">
                  <a:latin typeface="NikoshBAN"/>
                </a:rPr>
                <a:t> </a:t>
              </a:r>
              <a:endParaRPr lang="en-US" sz="3200" dirty="0">
                <a:latin typeface="NikoshBAN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762000"/>
            <a:ext cx="4191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ইবাদতের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জন্য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আদিষ্ট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2438400" y="990600"/>
            <a:ext cx="388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আল্লাহ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তায়ালা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বলেন</a:t>
            </a:r>
            <a:r>
              <a:rPr lang="en-US" sz="3200" dirty="0" smtClean="0">
                <a:latin typeface="NikoshBAN"/>
              </a:rPr>
              <a:t>,  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95800"/>
            <a:ext cx="78486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অর্থঃ“জিন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মানবজাতিকে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আমি</a:t>
            </a:r>
            <a:r>
              <a:rPr lang="en-US" sz="2800" dirty="0" smtClean="0">
                <a:latin typeface="NikoshBAN"/>
              </a:rPr>
              <a:t> (</a:t>
            </a:r>
            <a:r>
              <a:rPr lang="en-US" sz="2800" dirty="0" err="1" smtClean="0">
                <a:latin typeface="NikoshBAN"/>
              </a:rPr>
              <a:t>আল্লাহ</a:t>
            </a:r>
            <a:r>
              <a:rPr lang="en-US" sz="2800" dirty="0" smtClean="0">
                <a:latin typeface="NikoshBAN"/>
              </a:rPr>
              <a:t>) </a:t>
            </a:r>
            <a:r>
              <a:rPr lang="en-US" sz="2800" dirty="0" err="1" smtClean="0">
                <a:latin typeface="NikoshBAN"/>
              </a:rPr>
              <a:t>আমার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ইবাদতের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জন্যই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সৃষ্টি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করেছি</a:t>
            </a:r>
            <a:r>
              <a:rPr lang="en-US" sz="2800" dirty="0" smtClean="0">
                <a:latin typeface="NikoshBAN"/>
              </a:rPr>
              <a:t>।”(</a:t>
            </a:r>
            <a:r>
              <a:rPr lang="en-US" sz="2800" dirty="0" err="1" smtClean="0">
                <a:latin typeface="NikoshBAN"/>
              </a:rPr>
              <a:t>সূরা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আয-যারিয়াত</a:t>
            </a:r>
            <a:r>
              <a:rPr lang="en-US" sz="2800" dirty="0" smtClean="0">
                <a:latin typeface="NikoshBAN"/>
              </a:rPr>
              <a:t>, </a:t>
            </a:r>
            <a:r>
              <a:rPr lang="en-US" sz="2800" dirty="0" err="1" smtClean="0">
                <a:latin typeface="NikoshBAN"/>
              </a:rPr>
              <a:t>আয়াত</a:t>
            </a:r>
            <a:r>
              <a:rPr lang="en-US" sz="2800" dirty="0" smtClean="0">
                <a:latin typeface="NikoshBAN"/>
              </a:rPr>
              <a:t> ৫৬) </a:t>
            </a:r>
            <a:endParaRPr lang="en-US" sz="2800" dirty="0">
              <a:latin typeface="NikoshBAN"/>
            </a:endParaRPr>
          </a:p>
        </p:txBody>
      </p:sp>
      <p:pic>
        <p:nvPicPr>
          <p:cNvPr id="2052" name="Picture 4" descr="C:\Users\SARK\Downloads\Music\tumblr_n3f1ltKEwF1qapk2qo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6934200" cy="12668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856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2057400" y="533400"/>
            <a:ext cx="4800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ইবাদত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প্রধানত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প্রকার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1447800"/>
            <a:ext cx="3581400" cy="2971800"/>
            <a:chOff x="1419225" y="3156216"/>
            <a:chExt cx="904874" cy="90487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8" name="Oval 7"/>
            <p:cNvSpPr/>
            <p:nvPr/>
          </p:nvSpPr>
          <p:spPr>
            <a:xfrm>
              <a:off x="1419225" y="3156216"/>
              <a:ext cx="904874" cy="904874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551741" y="3288732"/>
              <a:ext cx="639842" cy="63984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>
                <a:latin typeface="NikoshB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9200" y="1371600"/>
            <a:ext cx="3581400" cy="3048000"/>
            <a:chOff x="1873299" y="3411359"/>
            <a:chExt cx="652611" cy="652611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1" name="Oval 10"/>
            <p:cNvSpPr/>
            <p:nvPr/>
          </p:nvSpPr>
          <p:spPr>
            <a:xfrm>
              <a:off x="1873299" y="3411359"/>
              <a:ext cx="652611" cy="65261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968872" y="3506932"/>
              <a:ext cx="461465" cy="461465"/>
            </a:xfrm>
            <a:prstGeom prst="rect">
              <a:avLst/>
            </a:prstGeom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>
                <a:latin typeface="NikoshB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4876800"/>
            <a:ext cx="36576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/>
              </a:rPr>
              <a:t>(ক) </a:t>
            </a:r>
            <a:r>
              <a:rPr lang="en-US" sz="3200" dirty="0" err="1" smtClean="0">
                <a:latin typeface="NikoshBAN"/>
              </a:rPr>
              <a:t>হাক্কুল্লাহ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আল্লাহর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হক</a:t>
            </a:r>
            <a:r>
              <a:rPr lang="en-US" sz="3200" dirty="0" smtClean="0">
                <a:latin typeface="NikoshBAN"/>
              </a:rPr>
              <a:t>  </a:t>
            </a:r>
            <a:endParaRPr lang="en-US" sz="3200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4876800"/>
            <a:ext cx="39624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/>
              </a:rPr>
              <a:t> (খ) </a:t>
            </a:r>
            <a:r>
              <a:rPr lang="en-US" sz="3200" dirty="0" err="1" smtClean="0">
                <a:latin typeface="NikoshBAN"/>
              </a:rPr>
              <a:t>হাক্কুল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ইবাদ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বান্দার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হক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grpSp>
        <p:nvGrpSpPr>
          <p:cNvPr id="15" name="Group 14"/>
          <p:cNvGrpSpPr/>
          <p:nvPr/>
        </p:nvGrpSpPr>
        <p:grpSpPr>
          <a:xfrm rot="2704027">
            <a:off x="4324668" y="1390018"/>
            <a:ext cx="1222400" cy="248059"/>
            <a:chOff x="2459831" y="1863693"/>
            <a:chExt cx="287750" cy="336613"/>
          </a:xfr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6" name="Right Arrow 15"/>
            <p:cNvSpPr/>
            <p:nvPr/>
          </p:nvSpPr>
          <p:spPr>
            <a:xfrm>
              <a:off x="2459831" y="1863693"/>
              <a:ext cx="287750" cy="33661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>
              <a:off x="2459831" y="1931016"/>
              <a:ext cx="201425" cy="201967"/>
            </a:xfrm>
            <a:prstGeom prst="rect">
              <a:avLst/>
            </a:prstGeom>
            <a:grpFill/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NikoshBAN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8026452">
            <a:off x="3559073" y="1390602"/>
            <a:ext cx="1212283" cy="244506"/>
            <a:chOff x="2459831" y="1863693"/>
            <a:chExt cx="287750" cy="336613"/>
          </a:xfr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1" name="Right Arrow 20"/>
            <p:cNvSpPr/>
            <p:nvPr/>
          </p:nvSpPr>
          <p:spPr>
            <a:xfrm>
              <a:off x="2459831" y="1863693"/>
              <a:ext cx="287750" cy="33661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/>
            <p:cNvSpPr/>
            <p:nvPr/>
          </p:nvSpPr>
          <p:spPr>
            <a:xfrm>
              <a:off x="2459831" y="1931016"/>
              <a:ext cx="201425" cy="201967"/>
            </a:xfrm>
            <a:prstGeom prst="rect">
              <a:avLst/>
            </a:prstGeom>
            <a:grpFill/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NikoshB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538</Words>
  <Application>Microsoft Office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MingLiU_HKSCS-ExtB</vt:lpstr>
      <vt:lpstr>Arial</vt:lpstr>
      <vt:lpstr>Calibri</vt:lpstr>
      <vt:lpstr>NikoshBAN</vt:lpstr>
      <vt:lpstr>NikoshBAN </vt:lpstr>
      <vt:lpstr>Vrinda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SAKIB~PRONOY</dc:creator>
  <cp:lastModifiedBy>ASUS</cp:lastModifiedBy>
  <cp:revision>256</cp:revision>
  <dcterms:created xsi:type="dcterms:W3CDTF">2006-08-16T00:00:00Z</dcterms:created>
  <dcterms:modified xsi:type="dcterms:W3CDTF">2019-10-29T06:52:14Z</dcterms:modified>
</cp:coreProperties>
</file>