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image/x-wmf" Extension="wm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90" r:id="rId19"/>
    <p:sldId id="291" r:id="rId20"/>
    <p:sldId id="292" r:id="rId21"/>
    <p:sldId id="293" r:id="rId22"/>
    <p:sldId id="296" r:id="rId23"/>
    <p:sldId id="294" r:id="rId24"/>
    <p:sldId id="272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D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94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1D591-D40B-4F98-A8D0-C98A67394FC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7EF8B-3126-4386-881D-0B39A2F2C7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7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6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5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9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0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5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3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0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5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4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49B2-1304-4AF3-A209-88CE462E15F3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5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32220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3149" y="523243"/>
            <a:ext cx="4804576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2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ক্লাসে </a:t>
            </a:r>
            <a:r>
              <a:rPr lang="en-US" sz="28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28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3148" y="5979449"/>
            <a:ext cx="4804577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36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06" y="1278684"/>
            <a:ext cx="11368585" cy="46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0802" y="241322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3539" y="3909398"/>
            <a:ext cx="3231079" cy="4488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তথ্য কাকে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3539" y="4643407"/>
            <a:ext cx="8481952" cy="432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২।উপরোক্ত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বাদে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695238" y="411863"/>
            <a:ext cx="3231079" cy="3287046"/>
            <a:chOff x="909191" y="1152819"/>
            <a:chExt cx="2786775" cy="3287046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909191" y="1152819"/>
              <a:ext cx="2637966" cy="7620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txBody>
            <a:bodyPr>
              <a:normAutofit/>
            </a:bodyPr>
            <a:lstStyle>
              <a:lvl1pPr algn="ctr" rtl="0" eaLnBrk="1" latinLnBrk="0" hangingPunct="1">
                <a:spcBef>
                  <a:spcPct val="0"/>
                </a:spcBef>
                <a:buNone/>
                <a:defRPr kumimoji="0" sz="4100" b="1" kern="1200" cap="none" baseline="0">
                  <a:ln w="6350">
                    <a:noFill/>
                  </a:ln>
                  <a:gradFill>
                    <a:gsLst>
                      <a:gs pos="0">
                        <a:schemeClr val="accent1">
                          <a:tint val="73000"/>
                          <a:satMod val="145000"/>
                        </a:schemeClr>
                      </a:gs>
                      <a:gs pos="73000">
                        <a:schemeClr val="accent1">
                          <a:tint val="73000"/>
                          <a:satMod val="145000"/>
                        </a:schemeClr>
                      </a:gs>
                      <a:gs pos="100000">
                        <a:schemeClr val="accent1">
                          <a:tint val="83000"/>
                          <a:satMod val="143000"/>
                        </a:schemeClr>
                      </a:gs>
                    </a:gsLst>
                    <a:lin ang="4800000" scaled="1"/>
                  </a:gra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spc="50" dirty="0" err="1">
                  <a:ln w="1143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একক</a:t>
              </a:r>
              <a:r>
                <a:rPr lang="en-US" sz="3200" spc="50" dirty="0">
                  <a:ln w="1143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spc="50" dirty="0" err="1">
                  <a:ln w="1143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কাজ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191" y="2125307"/>
              <a:ext cx="2786775" cy="2314558"/>
            </a:xfrm>
            <a:prstGeom prst="rect">
              <a:avLst/>
            </a:prstGeom>
            <a:ln w="762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28579674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461" y="241322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4110" y="5434726"/>
            <a:ext cx="4384672" cy="3889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4110" y="6144439"/>
            <a:ext cx="4384672" cy="3740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4" descr="C:\Users\DPHS\Desktop\unname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4111" y="558368"/>
            <a:ext cx="4283773" cy="4559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970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5439392" y="3697263"/>
            <a:ext cx="614549" cy="99060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798" y="5292346"/>
            <a:ext cx="9448801" cy="9432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ঘরগুলো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সাবমিট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DPHS\Desktop\Capturee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2143" y="446965"/>
            <a:ext cx="5564187" cy="3222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4" descr="C:\Users\DPHS\Desktop\unname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440" y="446965"/>
            <a:ext cx="4155375" cy="4191000"/>
          </a:xfrm>
          <a:prstGeom prst="rect">
            <a:avLst/>
          </a:prstGeom>
          <a:noFill/>
        </p:spPr>
      </p:pic>
      <p:sp>
        <p:nvSpPr>
          <p:cNvPr id="9" name="Up Arrow 8"/>
          <p:cNvSpPr/>
          <p:nvPr/>
        </p:nvSpPr>
        <p:spPr>
          <a:xfrm>
            <a:off x="8341622" y="3243975"/>
            <a:ext cx="606238" cy="129540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60050" y="4676539"/>
            <a:ext cx="1600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0654" y="4715651"/>
            <a:ext cx="1712024" cy="389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সাবমিট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5594" y="5554683"/>
            <a:ext cx="10153934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টিকেট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C:\Users\DPHS\Desktop\Capture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5594" y="525483"/>
            <a:ext cx="10153934" cy="47005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012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97" y="0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DPHS\Desktop\Capturev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473" y="431044"/>
            <a:ext cx="10266218" cy="42784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Down Arrow 5"/>
          <p:cNvSpPr/>
          <p:nvPr/>
        </p:nvSpPr>
        <p:spPr>
          <a:xfrm>
            <a:off x="5308270" y="507243"/>
            <a:ext cx="533400" cy="129540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88473" y="4973782"/>
            <a:ext cx="10266218" cy="15686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রেলওয়ের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যথানিয়মে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পারচেজ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টিকেট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নির্দেশিত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টিকেট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বুকিং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39409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DPHS\Desktop\Captureggg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442" y="516577"/>
            <a:ext cx="6869113" cy="426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04967" y="5081988"/>
            <a:ext cx="11136573" cy="9144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চাকরীর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ফর্ম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বসেই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দরখাস্ত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9237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DPHS\Desktop\Capturegg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170" y="354842"/>
            <a:ext cx="9129155" cy="51790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Up Arrow 5"/>
          <p:cNvSpPr/>
          <p:nvPr/>
        </p:nvSpPr>
        <p:spPr>
          <a:xfrm>
            <a:off x="7331033" y="1711598"/>
            <a:ext cx="762000" cy="21336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8953994" y="1711598"/>
            <a:ext cx="762000" cy="21336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5660571" y="1711598"/>
            <a:ext cx="762000" cy="21336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79171" y="5714059"/>
            <a:ext cx="9129156" cy="56846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এডমিট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এডমিড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260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137" y="4432466"/>
            <a:ext cx="11436823" cy="9233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21086" y="793454"/>
            <a:ext cx="4949825" cy="3063923"/>
            <a:chOff x="2438400" y="1196617"/>
            <a:chExt cx="3429000" cy="2079983"/>
          </a:xfrm>
        </p:grpSpPr>
        <p:pic>
          <p:nvPicPr>
            <p:cNvPr id="8" name="Picture 2" descr="C:\Users\DPHS\Desktop\download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7000" y="1196617"/>
              <a:ext cx="2971800" cy="17010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2438400" y="2209800"/>
              <a:ext cx="3429000" cy="1066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779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2" descr="C:\Users\DPHS\Desktop\Capture1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667" y="658525"/>
            <a:ext cx="4313663" cy="2557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3" descr="C:\Users\DPHS\Desktop\Capture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6707" y="658525"/>
            <a:ext cx="4193176" cy="2557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41446" y="4952822"/>
            <a:ext cx="10794652" cy="8643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ফ্লেক্সিলোডের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বেকার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যুবকদের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3534554" y="4014334"/>
            <a:ext cx="5315398" cy="4434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52591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DPHS\Desktop\Capture00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99" y="974597"/>
            <a:ext cx="8229600" cy="2743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268185" y="4474029"/>
            <a:ext cx="10078687" cy="7906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দেশে-বিদেশে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হার্ডওয়ার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ইঞ্জিনিয়ারের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420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461" y="131766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15021" y="518615"/>
            <a:ext cx="4298853" cy="546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balanced" dir="t">
                <a:rot lat="0" lon="0" rev="2100000"/>
              </a:lightRig>
            </a:scene3d>
            <a:flatTx/>
          </a:bodyPr>
          <a:lstStyle/>
          <a:p>
            <a:pPr algn="ctr"/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bn-BD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en-US" sz="20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বিএম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চিরিরবন্দর,দিনাজপুর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০১৭১৮৯১০৯৪৪</a:t>
            </a:r>
          </a:p>
          <a:p>
            <a:pPr algn="ctr"/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1933" y="872836"/>
            <a:ext cx="1804222" cy="2165067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602943" y="466299"/>
            <a:ext cx="4298853" cy="546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balanced" dir="t">
                <a:rot lat="0" lon="0" rev="2100000"/>
              </a:lightRig>
            </a:scene3d>
            <a:flatTx/>
          </a:bodyPr>
          <a:lstStyle/>
          <a:p>
            <a:pPr algn="ctr"/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20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b="1" u="sng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u="sng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000" b="1" u="sng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000" b="1" u="sng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0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en-US" sz="20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20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30।10।2019</a:t>
            </a:r>
            <a:endParaRPr lang="en-US" sz="1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E:\Six Math-2016\1st content\Capture-8 ic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956" y="872836"/>
            <a:ext cx="1768826" cy="2114667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3347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5624" y="-80963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DPHS\Desktop\code-1839406_1280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863" y="485898"/>
            <a:ext cx="10086109" cy="48010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298863" y="5608322"/>
            <a:ext cx="10086109" cy="8259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দক্ষতার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সহিত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789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DPHS\Desktop\Capturexdd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4649" y="648819"/>
            <a:ext cx="7848600" cy="3581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7546" y="4824186"/>
            <a:ext cx="1147776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4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কাজেই</a:t>
            </a:r>
            <a:r>
              <a:rPr lang="en-US" sz="24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4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কর্ম</a:t>
            </a:r>
            <a:r>
              <a:rPr lang="en-US" sz="24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4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সৃজন</a:t>
            </a:r>
            <a:r>
              <a:rPr lang="en-US" sz="24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ও </a:t>
            </a:r>
            <a:r>
              <a:rPr lang="en-US" sz="24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কর্ম</a:t>
            </a:r>
            <a:r>
              <a:rPr lang="en-US" sz="24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4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প্রাপ্তিতে</a:t>
            </a:r>
            <a:r>
              <a:rPr lang="bn-BD" sz="24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তথ্য ও যোগাযোগ প্রযুক্তির </a:t>
            </a:r>
            <a:r>
              <a:rPr lang="en-US" sz="24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গুরুত্ব</a:t>
            </a:r>
            <a:r>
              <a:rPr lang="en-US" sz="24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4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যে</a:t>
            </a:r>
            <a:r>
              <a:rPr lang="en-US" sz="24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4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অনেক</a:t>
            </a:r>
            <a:r>
              <a:rPr lang="en-US" sz="24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4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তা</a:t>
            </a:r>
            <a:r>
              <a:rPr lang="en-US" sz="24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4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আমরা</a:t>
            </a:r>
            <a:r>
              <a:rPr lang="en-US" sz="24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4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সকলেই</a:t>
            </a:r>
            <a:r>
              <a:rPr lang="en-US" sz="24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4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বুঝতে</a:t>
            </a:r>
            <a:r>
              <a:rPr lang="en-US" sz="24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4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পারি</a:t>
            </a:r>
            <a:r>
              <a:rPr lang="bn-BD" sz="2400" dirty="0">
                <a:ln w="0"/>
                <a:latin typeface="NikoshLightBAN" pitchFamily="2" charset="0"/>
                <a:cs typeface="NikoshLightBAN" pitchFamily="2" charset="0"/>
              </a:rPr>
              <a:t>।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5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8260" y="320722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235" y="4819094"/>
            <a:ext cx="1140952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কর্ম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সৃজন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ও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কর্ম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প্রাপ্তিতে</a:t>
            </a:r>
            <a:r>
              <a:rPr lang="bn-BD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তথ্য ও যোগাযোগ প্রযুক্তির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গুরুত্ব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উল্লেখ ক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রে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১টি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পোষ্টার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তৈরি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800" dirty="0">
                <a:ln w="0"/>
                <a:latin typeface="NikoshLightBAN" pitchFamily="2" charset="0"/>
                <a:cs typeface="NikoshLightBAN" pitchFamily="2" charset="0"/>
              </a:rPr>
              <a:t>।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80430" y="956660"/>
            <a:ext cx="4285397" cy="3378243"/>
            <a:chOff x="1368877" y="1273278"/>
            <a:chExt cx="2324100" cy="21320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8877" y="1273278"/>
              <a:ext cx="2324100" cy="19716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1429602" y="2762842"/>
              <a:ext cx="2202650" cy="642501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82880" rIns="0" bIns="91440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9038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461" y="320722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0764" y="1226739"/>
            <a:ext cx="8256757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কর্মীর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কর্মসংস্থান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Cross 9"/>
          <p:cNvSpPr/>
          <p:nvPr/>
        </p:nvSpPr>
        <p:spPr>
          <a:xfrm>
            <a:off x="4625286" y="440896"/>
            <a:ext cx="2941426" cy="676593"/>
          </a:xfrm>
          <a:prstGeom prst="plus">
            <a:avLst>
              <a:gd name="adj" fmla="val 0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u="sng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1315" y="1933552"/>
            <a:ext cx="8283915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60764" y="2649663"/>
            <a:ext cx="8284465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spc="-150" dirty="0">
                <a:latin typeface="NikoshBAN" pitchFamily="2" charset="0"/>
                <a:cs typeface="NikoshBAN" pitchFamily="2" charset="0"/>
              </a:rPr>
              <a:t>৩। বেকার যুবকদের কর্মসংস্থানে আইসিটি কি সৃষ্টি করেছে 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77158" y="4110100"/>
            <a:ext cx="3815611" cy="523220"/>
          </a:xfrm>
          <a:prstGeom prst="rect">
            <a:avLst/>
          </a:prstGeom>
          <a:solidFill>
            <a:schemeClr val="accent5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spc="-150" dirty="0">
                <a:latin typeface="NikoshBAN" pitchFamily="2" charset="0"/>
                <a:cs typeface="NikoshBAN" pitchFamily="2" charset="0"/>
              </a:rPr>
              <a:t>১। মোবাইল কোম্পানিতে 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4868" y="4816913"/>
            <a:ext cx="3760193" cy="523220"/>
          </a:xfrm>
          <a:prstGeom prst="rect">
            <a:avLst/>
          </a:prstGeom>
          <a:solidFill>
            <a:schemeClr val="accent5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spc="-150" dirty="0">
                <a:latin typeface="NikoshBAN" pitchFamily="2" charset="0"/>
                <a:cs typeface="NikoshBAN" pitchFamily="2" charset="0"/>
              </a:rPr>
              <a:t>২। কম্পিউটার 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4868" y="5476437"/>
            <a:ext cx="3746339" cy="523220"/>
          </a:xfrm>
          <a:prstGeom prst="rect">
            <a:avLst/>
          </a:prstGeom>
          <a:solidFill>
            <a:schemeClr val="accent5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spc="-150" dirty="0">
                <a:latin typeface="NikoshBAN" pitchFamily="2" charset="0"/>
                <a:cs typeface="NikoshBAN" pitchFamily="2" charset="0"/>
              </a:rPr>
              <a:t>৩। বিকাশ ও ফ্লেক্সিলোড 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46654" y="1250522"/>
            <a:ext cx="171924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spc="-150" dirty="0">
                <a:latin typeface="NikoshBAN" pitchFamily="2" charset="0"/>
                <a:cs typeface="NikoshBAN" pitchFamily="2" charset="0"/>
              </a:rPr>
              <a:t>এখানে ক্লিক করুন 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83681" y="1927041"/>
            <a:ext cx="171924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spc="-150" dirty="0">
                <a:latin typeface="NikoshBAN" pitchFamily="2" charset="0"/>
                <a:cs typeface="NikoshBAN" pitchFamily="2" charset="0"/>
              </a:rPr>
              <a:t>এখানে ক্লিক করুন 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83681" y="2649663"/>
            <a:ext cx="171924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spc="-150" dirty="0">
                <a:latin typeface="NikoshBAN" pitchFamily="2" charset="0"/>
                <a:cs typeface="NikoshBAN" pitchFamily="2" charset="0"/>
              </a:rPr>
              <a:t>এখানে ক্লিক করুন 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176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462" y="160361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1318" y="5251542"/>
            <a:ext cx="11081981" cy="11241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সৃজনে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1319" y="652520"/>
            <a:ext cx="11081981" cy="4465390"/>
            <a:chOff x="6777788" y="482407"/>
            <a:chExt cx="2871537" cy="2188604"/>
          </a:xfrm>
        </p:grpSpPr>
        <p:pic>
          <p:nvPicPr>
            <p:cNvPr id="11" name="Picture 2" descr="C:\Users\DPHS\Desktop\homework_header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77788" y="1034247"/>
              <a:ext cx="2871537" cy="16367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777788" y="482407"/>
              <a:ext cx="2871537" cy="473242"/>
            </a:xfrm>
            <a:prstGeom prst="rect">
              <a:avLst/>
            </a:prstGeom>
            <a:solidFill>
              <a:srgbClr val="D2F9C7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331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unched Tape 4"/>
          <p:cNvSpPr/>
          <p:nvPr/>
        </p:nvSpPr>
        <p:spPr>
          <a:xfrm>
            <a:off x="3732756" y="4994511"/>
            <a:ext cx="5179231" cy="1195388"/>
          </a:xfrm>
          <a:prstGeom prst="flowChartPunchedTap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756" y="984575"/>
            <a:ext cx="5179231" cy="38414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5842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4342" y="789808"/>
            <a:ext cx="5711294" cy="4543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প্রথমেই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342" y="4310054"/>
            <a:ext cx="5711295" cy="4543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4342" y="5480341"/>
            <a:ext cx="5711295" cy="476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827385"/>
              </p:ext>
            </p:extLst>
          </p:nvPr>
        </p:nvGraphicFramePr>
        <p:xfrm>
          <a:off x="1277938" y="2498725"/>
          <a:ext cx="9237662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Packager Shell Object" showAsIcon="1" r:id="rId3" imgW="4007160" imgH="488520" progId="Package">
                  <p:embed/>
                </p:oleObj>
              </mc:Choice>
              <mc:Fallback>
                <p:oleObj name="Packager Shell Object" showAsIcon="1" r:id="rId3" imgW="4007160" imgH="488520" progId="Package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2498725"/>
                        <a:ext cx="9237662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922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461" y="241322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3872" y="2519504"/>
            <a:ext cx="8077200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u="sng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তথ্য ও </a:t>
            </a:r>
            <a:r>
              <a:rPr lang="bn-BD" sz="4000" b="1" u="sng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যোগাযোগ</a:t>
            </a:r>
            <a:r>
              <a:rPr lang="bn-BD" sz="3600" b="1" u="sng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প্রযুক্তির </a:t>
            </a:r>
            <a:r>
              <a:rPr lang="en-US" sz="3600" b="1" u="sng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গুরুত্ব</a:t>
            </a:r>
            <a:r>
              <a:rPr lang="en-US" sz="3600" b="1" u="sng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2750819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461" y="241322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4441" y="1414040"/>
            <a:ext cx="3706091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শিক্ষার্থীর- - </a:t>
            </a:r>
            <a:endParaRPr lang="en-US" sz="320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5718" y="2632375"/>
            <a:ext cx="786122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তথ্য ও যোগাযোগ প্রযুক্তি কি তা বলতে পারবে।</a:t>
            </a:r>
            <a:endParaRPr lang="bn-BD" sz="2800" dirty="0">
              <a:ln w="0"/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8593" y="3820037"/>
            <a:ext cx="9501249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বাড়ীতে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বসে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কিভাবে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পরীক্ষার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ফলাফল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,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মোবাইলে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টাকা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তোলা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,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ট্রেনের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টিকিট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কাটা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এবং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চাকরীর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দরখাস্ত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করা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যায়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তা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bn-BD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ও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লিখতে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800" dirty="0">
                <a:ln w="0"/>
                <a:latin typeface="NikoshLightBAN" pitchFamily="2" charset="0"/>
                <a:cs typeface="NikoshLightBAN" pitchFamily="2" charset="0"/>
              </a:rPr>
              <a:t>পারবে।</a:t>
            </a:r>
            <a:endParaRPr lang="en-US" sz="2800" dirty="0">
              <a:ln w="0"/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5405" y="5338269"/>
            <a:ext cx="953588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কর্ম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সৃজন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ও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কর্ম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প্রাপ্তিতে</a:t>
            </a:r>
            <a:r>
              <a:rPr lang="bn-BD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তথ্য ও যোগাযোগ প্রযুক্তির </a:t>
            </a:r>
            <a:r>
              <a:rPr lang="en-US" sz="28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গুরুত্ব</a:t>
            </a:r>
            <a:r>
              <a:rPr lang="en-US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8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উল্লেখ করতে </a:t>
            </a:r>
            <a:r>
              <a:rPr lang="bn-BD" sz="2800" dirty="0">
                <a:ln w="0"/>
                <a:latin typeface="NikoshLightBAN" pitchFamily="2" charset="0"/>
                <a:cs typeface="NikoshLightBAN" pitchFamily="2" charset="0"/>
              </a:rPr>
              <a:t>পারবে।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424841" y="4012835"/>
            <a:ext cx="810228" cy="641643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6"/>
          </a:solidFill>
          <a:ln w="38100">
            <a:solidFill>
              <a:schemeClr val="accent5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369423" y="5219846"/>
            <a:ext cx="810228" cy="641643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6"/>
          </a:solidFill>
          <a:ln w="38100">
            <a:solidFill>
              <a:schemeClr val="accent5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1" name="Right Arrow 8"/>
          <p:cNvSpPr/>
          <p:nvPr/>
        </p:nvSpPr>
        <p:spPr>
          <a:xfrm>
            <a:off x="1525490" y="2582221"/>
            <a:ext cx="815928" cy="641643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6"/>
          </a:solidFill>
          <a:ln w="38100">
            <a:solidFill>
              <a:schemeClr val="accent5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18525" y="471961"/>
            <a:ext cx="2065948" cy="518466"/>
          </a:xfrm>
          <a:prstGeom prst="roundRect">
            <a:avLst>
              <a:gd name="adj" fmla="val 15378"/>
            </a:avLst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119667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:\Six Math-2016\New folder\Capture332445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736" y="461596"/>
            <a:ext cx="5410200" cy="30225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644735" y="3872194"/>
            <a:ext cx="4002973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4735" y="5278683"/>
            <a:ext cx="6837175" cy="838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আগামীকাল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জে,এস,সি’র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71061" y="4636571"/>
            <a:ext cx="1649083" cy="4237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খবর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8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xit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6178" y="320722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4999" y="4727863"/>
            <a:ext cx="8207992" cy="870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নাম,বয়স,পদবী,আয়ের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4999" y="3788755"/>
            <a:ext cx="8207992" cy="4205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কম্পিউটারকৃত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9" name="Picture 2" descr="C:\Users\DPHS\Desktop\A-Table-of-Compani-Employ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877232"/>
            <a:ext cx="8207992" cy="259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258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0302" y="1066798"/>
            <a:ext cx="5840680" cy="4651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আগামীকাল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জে,এস,সির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0303" y="5378912"/>
            <a:ext cx="5840680" cy="467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2" descr="C:\Users\DPHS\Desktop\A-Table-of-Compani-Employ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2968" y="2095005"/>
            <a:ext cx="5486400" cy="24513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Left Arrow 7"/>
          <p:cNvSpPr/>
          <p:nvPr/>
        </p:nvSpPr>
        <p:spPr>
          <a:xfrm>
            <a:off x="8330982" y="916378"/>
            <a:ext cx="1133651" cy="765959"/>
          </a:xfrm>
          <a:prstGeom prst="lef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খবর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454727" y="3085605"/>
            <a:ext cx="2053441" cy="835231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461" y="320722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7558" y="710012"/>
            <a:ext cx="9003544" cy="8391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E:\Six Math-2016\New folder\Capture332445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558" y="2048426"/>
            <a:ext cx="4228174" cy="35536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7" name="Picture 2" descr="C:\Users\DPHS\Desktop\imagesfggf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6852" y="2048425"/>
            <a:ext cx="4364250" cy="35536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274037" y="5764019"/>
            <a:ext cx="2365168" cy="3839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2797" y="5764019"/>
            <a:ext cx="2506810" cy="3839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1836</Words>
  <Application>Microsoft Office PowerPoint</Application>
  <PresentationFormat>Widescreen</PresentationFormat>
  <Paragraphs>116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Nikosh</vt:lpstr>
      <vt:lpstr>NikoshBAN</vt:lpstr>
      <vt:lpstr>NikoshLightBAN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DPHS</dc:creator>
  <cp:lastModifiedBy>USER</cp:lastModifiedBy>
  <cp:revision>280</cp:revision>
  <dcterms:created xsi:type="dcterms:W3CDTF">2018-06-15T15:47:34Z</dcterms:created>
  <dcterms:modified xsi:type="dcterms:W3CDTF">2019-10-29T01:57:54Z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9241909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