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av" ContentType="audio/wav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5"/>
  </p:notesMasterIdLst>
  <p:sldIdLst>
    <p:sldId id="302" r:id="rId2"/>
    <p:sldId id="262" r:id="rId3"/>
    <p:sldId id="280" r:id="rId4"/>
    <p:sldId id="266" r:id="rId5"/>
    <p:sldId id="257" r:id="rId6"/>
    <p:sldId id="258" r:id="rId7"/>
    <p:sldId id="260" r:id="rId8"/>
    <p:sldId id="267" r:id="rId9"/>
    <p:sldId id="269" r:id="rId10"/>
    <p:sldId id="271" r:id="rId11"/>
    <p:sldId id="273" r:id="rId12"/>
    <p:sldId id="283" r:id="rId13"/>
    <p:sldId id="282" r:id="rId14"/>
    <p:sldId id="275" r:id="rId15"/>
    <p:sldId id="276" r:id="rId16"/>
    <p:sldId id="277" r:id="rId17"/>
    <p:sldId id="278" r:id="rId18"/>
    <p:sldId id="304" r:id="rId19"/>
    <p:sldId id="284" r:id="rId20"/>
    <p:sldId id="285" r:id="rId21"/>
    <p:sldId id="286" r:id="rId22"/>
    <p:sldId id="287" r:id="rId23"/>
    <p:sldId id="297" r:id="rId24"/>
    <p:sldId id="289" r:id="rId25"/>
    <p:sldId id="290" r:id="rId26"/>
    <p:sldId id="291" r:id="rId27"/>
    <p:sldId id="292" r:id="rId28"/>
    <p:sldId id="293" r:id="rId29"/>
    <p:sldId id="294" r:id="rId30"/>
    <p:sldId id="298" r:id="rId31"/>
    <p:sldId id="299" r:id="rId32"/>
    <p:sldId id="300" r:id="rId33"/>
    <p:sldId id="301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856" y="-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515515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57109C5-099D-4053-BC37-2AA55B75C7C9}" type="datetimeFigureOut">
              <a:rPr lang="en-US" smtClean="0">
                <a:solidFill>
                  <a:prstClr val="black"/>
                </a:solidFill>
              </a:rPr>
              <a:pPr/>
              <a:t>29-Oct-19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CEE63A0-6422-4DC3-9010-0525233326CB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52727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57109C5-099D-4053-BC37-2AA55B75C7C9}" type="datetimeFigureOut">
              <a:rPr lang="en-US" smtClean="0">
                <a:solidFill>
                  <a:prstClr val="black"/>
                </a:solidFill>
              </a:rPr>
              <a:pPr/>
              <a:t>29-Oct-19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CEE63A0-6422-4DC3-9010-0525233326CB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3717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57109C5-099D-4053-BC37-2AA55B75C7C9}" type="datetimeFigureOut">
              <a:rPr lang="en-US" smtClean="0">
                <a:solidFill>
                  <a:prstClr val="black"/>
                </a:solidFill>
              </a:rPr>
              <a:pPr/>
              <a:t>29-Oct-19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CEE63A0-6422-4DC3-9010-0525233326CB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41447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57109C5-099D-4053-BC37-2AA55B75C7C9}" type="datetimeFigureOut">
              <a:rPr lang="en-US" smtClean="0">
                <a:solidFill>
                  <a:prstClr val="black"/>
                </a:solidFill>
              </a:rPr>
              <a:pPr/>
              <a:t>29-Oct-19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CEE63A0-6422-4DC3-9010-0525233326CB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87667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57109C5-099D-4053-BC37-2AA55B75C7C9}" type="datetimeFigureOut">
              <a:rPr lang="en-US" smtClean="0">
                <a:solidFill>
                  <a:prstClr val="black"/>
                </a:solidFill>
              </a:rPr>
              <a:pPr/>
              <a:t>29-Oct-19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CEE63A0-6422-4DC3-9010-0525233326CB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31248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57109C5-099D-4053-BC37-2AA55B75C7C9}" type="datetimeFigureOut">
              <a:rPr lang="en-US" smtClean="0">
                <a:solidFill>
                  <a:prstClr val="black"/>
                </a:solidFill>
              </a:rPr>
              <a:pPr/>
              <a:t>29-Oct-19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CEE63A0-6422-4DC3-9010-0525233326CB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0072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57109C5-099D-4053-BC37-2AA55B75C7C9}" type="datetimeFigureOut">
              <a:rPr lang="en-US" smtClean="0">
                <a:solidFill>
                  <a:prstClr val="black"/>
                </a:solidFill>
              </a:rPr>
              <a:pPr/>
              <a:t>29-Oct-19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CEE63A0-6422-4DC3-9010-0525233326CB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73552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57109C5-099D-4053-BC37-2AA55B75C7C9}" type="datetimeFigureOut">
              <a:rPr lang="en-US" smtClean="0">
                <a:solidFill>
                  <a:prstClr val="black"/>
                </a:solidFill>
              </a:rPr>
              <a:pPr/>
              <a:t>29-Oct-19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CEE63A0-6422-4DC3-9010-0525233326CB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7374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57109C5-099D-4053-BC37-2AA55B75C7C9}" type="datetimeFigureOut">
              <a:rPr lang="en-US" smtClean="0">
                <a:solidFill>
                  <a:prstClr val="black"/>
                </a:solidFill>
              </a:rPr>
              <a:pPr/>
              <a:t>29-Oct-19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CEE63A0-6422-4DC3-9010-0525233326CB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14255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57109C5-099D-4053-BC37-2AA55B75C7C9}" type="datetimeFigureOut">
              <a:rPr lang="en-US" smtClean="0">
                <a:solidFill>
                  <a:prstClr val="black"/>
                </a:solidFill>
              </a:rPr>
              <a:pPr/>
              <a:t>29-Oct-19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CEE63A0-6422-4DC3-9010-0525233326CB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55208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57109C5-099D-4053-BC37-2AA55B75C7C9}" type="datetimeFigureOut">
              <a:rPr lang="en-US" smtClean="0">
                <a:solidFill>
                  <a:prstClr val="black"/>
                </a:solidFill>
              </a:rPr>
              <a:pPr/>
              <a:t>29-Oct-19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CEE63A0-6422-4DC3-9010-0525233326CB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06886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" y="5445125"/>
            <a:ext cx="1352550" cy="1400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1437" y="-23813"/>
            <a:ext cx="1352550" cy="1400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7778750" y="0"/>
            <a:ext cx="1352550" cy="1400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7742238" y="5481637"/>
            <a:ext cx="1352550" cy="1400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05859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w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gif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10"/>
          <p:cNvSpPr txBox="1">
            <a:spLocks/>
          </p:cNvSpPr>
          <p:nvPr/>
        </p:nvSpPr>
        <p:spPr>
          <a:xfrm>
            <a:off x="1115518" y="1219199"/>
            <a:ext cx="3227882" cy="4114800"/>
          </a:xfrm>
          <a:prstGeom prst="rect">
            <a:avLst/>
          </a:prstGeom>
          <a:ln w="66675">
            <a:solidFill>
              <a:schemeClr val="tx1"/>
            </a:solidFill>
          </a:ln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bn-BD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শিক্ষক</a:t>
            </a:r>
            <a:endParaRPr lang="en-US" sz="3600" u="sng" dirty="0">
              <a:solidFill>
                <a:srgbClr val="0052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Content Placeholder 12"/>
          <p:cNvSpPr txBox="1">
            <a:spLocks/>
          </p:cNvSpPr>
          <p:nvPr/>
        </p:nvSpPr>
        <p:spPr>
          <a:xfrm>
            <a:off x="4544288" y="1219200"/>
            <a:ext cx="3325978" cy="4114800"/>
          </a:xfrm>
          <a:prstGeom prst="rect">
            <a:avLst/>
          </a:prstGeom>
          <a:ln w="66675">
            <a:solidFill>
              <a:schemeClr val="tx1"/>
            </a:solidFill>
          </a:ln>
        </p:spPr>
        <p:txBody>
          <a:bodyPr/>
          <a:lstStyle/>
          <a:p>
            <a:pPr marL="342900" lvl="0" indent="-342900" algn="ctr">
              <a:spcBef>
                <a:spcPct val="20000"/>
              </a:spcBef>
              <a:defRPr/>
            </a:pPr>
            <a:r>
              <a:rPr kumimoji="0" lang="bn-BD" sz="3600" b="1" i="0" strike="noStrike" kern="1200" normalizeH="0" baseline="0" noProof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10000"/>
                  </a:schemeClr>
                </a:solidFill>
                <a:uLnTx/>
                <a:uFillTx/>
                <a:latin typeface="NikoshBAN" pitchFamily="2" charset="0"/>
                <a:cs typeface="NikoshBAN" pitchFamily="2" charset="0"/>
              </a:rPr>
              <a:t>পাঠ </a:t>
            </a:r>
          </a:p>
          <a:p>
            <a:pPr marL="342900" lvl="0" indent="-342900" algn="ctr">
              <a:spcBef>
                <a:spcPct val="20000"/>
              </a:spcBef>
              <a:defRPr/>
            </a:pPr>
            <a:r>
              <a:rPr kumimoji="0" lang="bn-BD" sz="3200" b="1" i="0" u="none" strike="noStrike" kern="1200" cap="none" spc="0" normalizeH="0" baseline="0" noProof="0" dirty="0">
                <a:ln/>
                <a:solidFill>
                  <a:srgbClr val="FF0000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শ্রে</a:t>
            </a:r>
            <a:r>
              <a:rPr lang="en-US" sz="3200" b="1" dirty="0" err="1">
                <a:ln/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ণি</a:t>
            </a:r>
            <a:r>
              <a:rPr lang="en-US" sz="3200" b="1" dirty="0">
                <a:ln/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: </a:t>
            </a:r>
            <a:r>
              <a:rPr lang="bn-BD" sz="3200" b="1" dirty="0">
                <a:ln/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সপ্তম</a:t>
            </a:r>
            <a:endParaRPr kumimoji="0" lang="bn-BD" sz="3200" b="1" i="0" u="none" strike="noStrike" kern="1200" cap="none" spc="0" normalizeH="0" baseline="0" noProof="0" dirty="0">
              <a:ln/>
              <a:solidFill>
                <a:srgbClr val="FF0000"/>
              </a:solidFill>
              <a:effectLst/>
              <a:uLnTx/>
              <a:uFillTx/>
              <a:latin typeface="NikoshBAN" pitchFamily="2" charset="0"/>
              <a:cs typeface="NikoshBAN" pitchFamily="2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bn-BD" sz="2400" b="1" i="0" u="none" strike="noStrike" kern="1200" cap="none" spc="0" normalizeH="0" baseline="0" noProof="0" dirty="0">
                <a:ln/>
                <a:solidFill>
                  <a:srgbClr val="009900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বিষয়</a:t>
            </a:r>
            <a:r>
              <a:rPr kumimoji="0" lang="en-US" sz="2400" b="1" i="0" u="none" strike="noStrike" kern="1200" cap="none" spc="0" normalizeH="0" baseline="0" noProof="0" dirty="0">
                <a:ln/>
                <a:solidFill>
                  <a:srgbClr val="009900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:</a:t>
            </a:r>
            <a:r>
              <a:rPr kumimoji="0" lang="bn-BD" sz="2400" b="1" i="0" u="none" strike="noStrike" kern="1200" cap="none" spc="0" normalizeH="0" baseline="0" noProof="0" dirty="0">
                <a:ln/>
                <a:solidFill>
                  <a:srgbClr val="009900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noProof="0" dirty="0" err="1">
                <a:ln/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2400" b="1" noProof="0" dirty="0">
                <a:ln/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400" b="1" noProof="0" dirty="0" err="1">
                <a:ln/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যোগাযোগ</a:t>
            </a:r>
            <a:r>
              <a:rPr lang="en-US" sz="2400" b="1" noProof="0" dirty="0">
                <a:ln/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noProof="0" dirty="0" err="1">
                <a:ln/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প্রযুক্তি</a:t>
            </a:r>
            <a:endParaRPr lang="en-US" sz="2400" b="1" noProof="0" dirty="0">
              <a:ln/>
              <a:solidFill>
                <a:srgbClr val="009900"/>
              </a:solidFill>
              <a:latin typeface="NikoshBAN" pitchFamily="2" charset="0"/>
              <a:cs typeface="NikoshBAN" pitchFamily="2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/>
                <a:solidFill>
                  <a:srgbClr val="4F032E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অধ্যায়</a:t>
            </a:r>
            <a:r>
              <a:rPr kumimoji="0" lang="en-US" sz="3600" b="1" i="0" u="none" strike="noStrike" kern="1200" cap="none" spc="0" normalizeH="0" baseline="0" noProof="0" dirty="0">
                <a:ln/>
                <a:solidFill>
                  <a:srgbClr val="4F032E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 : </a:t>
            </a:r>
            <a:r>
              <a:rPr lang="en-US" sz="3600" b="1" dirty="0" err="1">
                <a:ln/>
                <a:solidFill>
                  <a:srgbClr val="4F032E"/>
                </a:solidFill>
                <a:latin typeface="NikoshBAN" pitchFamily="2" charset="0"/>
                <a:cs typeface="NikoshBAN" pitchFamily="2" charset="0"/>
              </a:rPr>
              <a:t>পঞ্চম</a:t>
            </a:r>
            <a:endParaRPr kumimoji="0" lang="en-US" sz="2400" b="1" i="0" u="none" strike="noStrike" kern="1200" cap="none" spc="0" normalizeH="0" noProof="0" dirty="0">
              <a:ln/>
              <a:solidFill>
                <a:srgbClr val="4F032E"/>
              </a:solidFill>
              <a:effectLst/>
              <a:uLnTx/>
              <a:uFillTx/>
              <a:latin typeface="NikoshBAN" pitchFamily="2" charset="0"/>
              <a:cs typeface="NikoshBAN" pitchFamily="2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3200" b="1" dirty="0" err="1">
                <a:ln/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3200" b="1" dirty="0">
                <a:ln/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      : </a:t>
            </a:r>
            <a:r>
              <a:rPr lang="bn-BD" sz="3200" b="1" dirty="0">
                <a:ln/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৫৫</a:t>
            </a:r>
            <a:endParaRPr lang="en-US" sz="3200" b="1" dirty="0">
              <a:ln/>
              <a:solidFill>
                <a:srgbClr val="FF0066"/>
              </a:solidFill>
              <a:latin typeface="NikoshBAN" pitchFamily="2" charset="0"/>
              <a:cs typeface="NikoshBAN" pitchFamily="2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3200" b="1" dirty="0" err="1">
                <a:ln/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3200" b="1" dirty="0">
                <a:ln/>
                <a:latin typeface="NikoshBAN" pitchFamily="2" charset="0"/>
                <a:cs typeface="NikoshBAN" pitchFamily="2" charset="0"/>
              </a:rPr>
              <a:t>     : ৫০ </a:t>
            </a:r>
            <a:r>
              <a:rPr lang="en-US" sz="3200" b="1" dirty="0" err="1">
                <a:ln/>
                <a:latin typeface="NikoshBAN" pitchFamily="2" charset="0"/>
                <a:cs typeface="NikoshBAN" pitchFamily="2" charset="0"/>
              </a:rPr>
              <a:t>মিনিট</a:t>
            </a:r>
            <a:endParaRPr lang="en-US" sz="3200" b="1" dirty="0">
              <a:ln/>
              <a:latin typeface="NikoshBAN" pitchFamily="2" charset="0"/>
              <a:cs typeface="NikoshBAN" pitchFamily="2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3200" b="1" dirty="0" err="1">
                <a:ln/>
                <a:solidFill>
                  <a:srgbClr val="003300"/>
                </a:solidFill>
                <a:latin typeface="NikoshBAN" pitchFamily="2" charset="0"/>
                <a:cs typeface="NikoshBAN" pitchFamily="2" charset="0"/>
              </a:rPr>
              <a:t>তারিখ</a:t>
            </a:r>
            <a:r>
              <a:rPr lang="en-US" sz="3200" b="1" dirty="0">
                <a:ln/>
                <a:solidFill>
                  <a:srgbClr val="003300"/>
                </a:solidFill>
                <a:latin typeface="NikoshBAN" pitchFamily="2" charset="0"/>
                <a:cs typeface="NikoshBAN" pitchFamily="2" charset="0"/>
              </a:rPr>
              <a:t>   : </a:t>
            </a:r>
            <a:r>
              <a:rPr lang="bn-IN" sz="3200" b="1" dirty="0">
                <a:ln/>
                <a:solidFill>
                  <a:srgbClr val="003300"/>
                </a:solidFill>
                <a:latin typeface="NikoshBAN" pitchFamily="2" charset="0"/>
                <a:cs typeface="NikoshBAN" pitchFamily="2" charset="0"/>
              </a:rPr>
              <a:t>২৯/১০/২০১৯</a:t>
            </a:r>
            <a:endParaRPr kumimoji="0" lang="bn-BD" sz="3200" b="1" i="0" u="none" strike="noStrike" kern="1200" cap="none" spc="0" normalizeH="0" baseline="0" noProof="0" dirty="0">
              <a:ln/>
              <a:solidFill>
                <a:srgbClr val="003300"/>
              </a:solidFill>
              <a:effectLst/>
              <a:uLnTx/>
              <a:uFillTx/>
              <a:latin typeface="NikoshBAN" pitchFamily="2" charset="0"/>
              <a:cs typeface="NikoshBAN" pitchFamily="2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US" sz="1100" b="1" u="sng" dirty="0">
              <a:ln/>
              <a:solidFill>
                <a:srgbClr val="4F032E"/>
              </a:solidFill>
              <a:latin typeface="NikoshBAN" pitchFamily="2" charset="0"/>
              <a:cs typeface="NikoshBAN" pitchFamily="2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US" sz="2800" b="1" u="sng" dirty="0">
              <a:ln/>
              <a:solidFill>
                <a:srgbClr val="4F032E"/>
              </a:solidFill>
              <a:latin typeface="NikoshBAN" pitchFamily="2" charset="0"/>
              <a:cs typeface="NikoshBAN" pitchFamily="2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US" sz="2800" b="1" u="sng" dirty="0">
              <a:ln/>
              <a:solidFill>
                <a:srgbClr val="4F032E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62000" y="3733799"/>
            <a:ext cx="393468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bn-IN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cs typeface="NikoshBAN" pitchFamily="2" charset="0"/>
              </a:rPr>
              <a:t>আবদুল জলিল</a:t>
            </a:r>
            <a:endParaRPr lang="en-US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anose="02000000000000000000" pitchFamily="2" charset="0"/>
              <a:cs typeface="NikoshBAN" pitchFamily="2" charset="0"/>
            </a:endParaRPr>
          </a:p>
          <a:p>
            <a:pPr algn="ctr">
              <a:defRPr/>
            </a:pPr>
            <a:r>
              <a:rPr lang="en-US" b="1" dirty="0" err="1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cs typeface="NikoshBAN" pitchFamily="2" charset="0"/>
              </a:rPr>
              <a:t>সিনিয়র</a:t>
            </a:r>
            <a:r>
              <a:rPr lang="en-US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cs typeface="NikoshBAN" pitchFamily="2" charset="0"/>
              </a:rPr>
              <a:t> </a:t>
            </a:r>
            <a:r>
              <a:rPr lang="en-US" b="1" dirty="0" err="1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cs typeface="NikoshBAN" pitchFamily="2" charset="0"/>
              </a:rPr>
              <a:t>সহকারী</a:t>
            </a:r>
            <a:r>
              <a:rPr lang="en-US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cs typeface="NikoshBAN" pitchFamily="2" charset="0"/>
              </a:rPr>
              <a:t> </a:t>
            </a:r>
            <a:r>
              <a:rPr lang="en-US" b="1" dirty="0" err="1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cs typeface="NikoshBAN" pitchFamily="2" charset="0"/>
              </a:rPr>
              <a:t>শিক্ষক</a:t>
            </a:r>
            <a:endParaRPr lang="en-US" b="1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anose="02000000000000000000" pitchFamily="2" charset="0"/>
              <a:cs typeface="NikoshBAN" pitchFamily="2" charset="0"/>
            </a:endParaRPr>
          </a:p>
          <a:p>
            <a:pPr algn="ctr">
              <a:defRPr/>
            </a:pPr>
            <a:r>
              <a:rPr lang="bn-IN" b="1" dirty="0">
                <a:ln w="1905"/>
                <a:solidFill>
                  <a:srgbClr val="0099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cs typeface="NikoshBAN" pitchFamily="2" charset="0"/>
              </a:rPr>
              <a:t>কূড়ালিয়া নূরীয়া দাখিল মাদ্রাসা</a:t>
            </a:r>
            <a:endParaRPr lang="en-US" b="1" dirty="0">
              <a:ln w="1905"/>
              <a:solidFill>
                <a:srgbClr val="0099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anose="02000000000000000000" pitchFamily="2" charset="0"/>
              <a:cs typeface="NikoshBAN" pitchFamily="2" charset="0"/>
            </a:endParaRPr>
          </a:p>
          <a:p>
            <a:pPr algn="ctr">
              <a:defRPr/>
            </a:pPr>
            <a:r>
              <a:rPr lang="en-US" b="1" dirty="0" err="1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cs typeface="NikoshBAN" pitchFamily="2" charset="0"/>
              </a:rPr>
              <a:t>jalilkuralia</a:t>
            </a:r>
            <a:r>
              <a:rPr lang="en-US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cs typeface="NikoshBAN" pitchFamily="2" charset="0"/>
              </a:rPr>
              <a:t>@.com</a:t>
            </a:r>
          </a:p>
          <a:p>
            <a:pPr algn="ctr">
              <a:defRPr/>
            </a:pPr>
            <a:r>
              <a:rPr lang="en-US" b="1" dirty="0">
                <a:ln w="1905"/>
                <a:solidFill>
                  <a:srgbClr val="FF00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cs typeface="NikoshBAN" pitchFamily="2" charset="0"/>
              </a:rPr>
              <a:t>Mob: 01710814140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505200" y="5715000"/>
            <a:ext cx="2133600" cy="381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614164" y="-76200"/>
            <a:ext cx="2334293" cy="8402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5400" b="1" u="sng" spc="150" dirty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5400" u="sng" dirty="0">
              <a:solidFill>
                <a:srgbClr val="FF0000"/>
              </a:solidFill>
            </a:endParaRPr>
          </a:p>
        </p:txBody>
      </p:sp>
      <p:grpSp>
        <p:nvGrpSpPr>
          <p:cNvPr id="13" name="Group 31"/>
          <p:cNvGrpSpPr/>
          <p:nvPr/>
        </p:nvGrpSpPr>
        <p:grpSpPr>
          <a:xfrm>
            <a:off x="533400" y="685800"/>
            <a:ext cx="7942768" cy="5130719"/>
            <a:chOff x="-6929" y="51954"/>
            <a:chExt cx="9150929" cy="6830291"/>
          </a:xfrm>
        </p:grpSpPr>
        <p:pic>
          <p:nvPicPr>
            <p:cNvPr id="14" name="Picture 13" descr="flowerruler.gif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6928" y="51954"/>
              <a:ext cx="9150928" cy="557645"/>
            </a:xfrm>
            <a:prstGeom prst="rect">
              <a:avLst/>
            </a:prstGeom>
          </p:spPr>
        </p:pic>
        <p:pic>
          <p:nvPicPr>
            <p:cNvPr id="15" name="Picture 14" descr="flowerruler.gif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6200000">
              <a:off x="-2946689" y="3277465"/>
              <a:ext cx="6451024" cy="557645"/>
            </a:xfrm>
            <a:prstGeom prst="rect">
              <a:avLst/>
            </a:prstGeom>
          </p:spPr>
        </p:pic>
        <p:pic>
          <p:nvPicPr>
            <p:cNvPr id="16" name="Picture 15" descr="flowerruler.gif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6929" y="6324600"/>
              <a:ext cx="8998527" cy="557645"/>
            </a:xfrm>
            <a:prstGeom prst="rect">
              <a:avLst/>
            </a:prstGeom>
          </p:spPr>
        </p:pic>
        <p:pic>
          <p:nvPicPr>
            <p:cNvPr id="17" name="Picture 16" descr="flowerruler.gif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6200000">
              <a:off x="5639665" y="3325956"/>
              <a:ext cx="6451024" cy="557645"/>
            </a:xfrm>
            <a:prstGeom prst="rect">
              <a:avLst/>
            </a:prstGeom>
          </p:spPr>
        </p:pic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8067112A-DD4E-4E7C-8D08-13B64CE6F08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263" y="1866687"/>
            <a:ext cx="1367197" cy="164533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204288899"/>
      </p:ext>
    </p:extLst>
  </p:cSld>
  <p:clrMapOvr>
    <a:masterClrMapping/>
  </p:clrMapOvr>
  <p:transition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0857451"/>
              </p:ext>
            </p:extLst>
          </p:nvPr>
        </p:nvGraphicFramePr>
        <p:xfrm>
          <a:off x="3886200" y="2124075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9" name="Packager Shell Object" showAsIcon="1" r:id="rId3" imgW="914400" imgH="771480" progId="Package">
                  <p:embed/>
                </p:oleObj>
              </mc:Choice>
              <mc:Fallback>
                <p:oleObj name="Packager Shell Object" showAsIcon="1" r:id="rId3" imgW="914400" imgH="771480" progId="Package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6200" y="2124075"/>
                        <a:ext cx="914400" cy="771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/>
          <p:cNvSpPr/>
          <p:nvPr/>
        </p:nvSpPr>
        <p:spPr>
          <a:xfrm>
            <a:off x="1219200" y="533400"/>
            <a:ext cx="6934200" cy="923330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ভিডিও</a:t>
            </a:r>
            <a:r>
              <a:rPr lang="en-US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টি</a:t>
            </a:r>
            <a:r>
              <a:rPr lang="en-US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মনোযোগ</a:t>
            </a:r>
            <a:r>
              <a:rPr lang="en-US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দিয়ে</a:t>
            </a:r>
            <a:r>
              <a:rPr lang="en-US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দেখ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258178" y="5004737"/>
            <a:ext cx="2627643" cy="830997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lvl="0" algn="ctr"/>
            <a:r>
              <a:rPr lang="bn-BD" sz="4800" b="1" spc="50" dirty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ইন্টারনেটের </a:t>
            </a:r>
            <a:endParaRPr lang="en-US" sz="4800" b="1" spc="50" dirty="0">
              <a:ln w="1143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62000" y="3858897"/>
            <a:ext cx="7772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8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US" sz="4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কার্যক্রমে</a:t>
            </a:r>
            <a:r>
              <a:rPr lang="en-US" sz="4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কিসের</a:t>
            </a:r>
            <a:r>
              <a:rPr lang="en-US" sz="4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4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দেখলাম</a:t>
            </a:r>
            <a:r>
              <a:rPr lang="bn-BD" sz="4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? </a:t>
            </a:r>
            <a:endParaRPr lang="en-US" sz="48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81000" y="457200"/>
            <a:ext cx="8382000" cy="6019800"/>
          </a:xfrm>
          <a:prstGeom prst="rect">
            <a:avLst/>
          </a:prstGeom>
          <a:noFill/>
          <a:ln w="152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209800" y="644604"/>
            <a:ext cx="5105400" cy="110799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600" b="1" spc="50" dirty="0" err="1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শিক্ষায়</a:t>
            </a:r>
            <a:r>
              <a:rPr lang="en-US" sz="6600" b="1" spc="50" dirty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b="1" spc="50" dirty="0" err="1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ইন্টারনেট</a:t>
            </a:r>
            <a:endParaRPr lang="en-US" sz="6600" b="1" spc="50" dirty="0">
              <a:ln w="11430"/>
              <a:solidFill>
                <a:schemeClr val="tx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50" name="Picture 2" descr="E:\MOTIAR\Motiar D. Content\Class Viii\Picture\পাঠ ৪৬ দৈন্ন্দিন সমস্যা\3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009" y="2362200"/>
            <a:ext cx="4887191" cy="31623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1093961" y="1580151"/>
                <a:ext cx="7897639" cy="3068049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3200" b="1" dirty="0">
                    <a:ln w="1905"/>
                    <a:solidFill>
                      <a:schemeClr val="tx1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NikoshBAN" pitchFamily="2" charset="0"/>
                    <a:cs typeface="NikoshBAN" pitchFamily="2" charset="0"/>
                  </a:rPr>
                  <a:t>এই </a:t>
                </a:r>
                <a:r>
                  <a:rPr lang="en-US" sz="3200" b="1" dirty="0" err="1">
                    <a:ln w="1905"/>
                    <a:solidFill>
                      <a:schemeClr val="tx1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NikoshBAN" pitchFamily="2" charset="0"/>
                    <a:cs typeface="NikoshBAN" pitchFamily="2" charset="0"/>
                  </a:rPr>
                  <a:t>পাঠ</a:t>
                </a:r>
                <a:r>
                  <a:rPr lang="en-US" sz="3200" b="1" dirty="0">
                    <a:ln w="1905"/>
                    <a:solidFill>
                      <a:schemeClr val="tx1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200" b="1" dirty="0" err="1">
                    <a:ln w="1905"/>
                    <a:solidFill>
                      <a:schemeClr val="tx1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NikoshBAN" pitchFamily="2" charset="0"/>
                    <a:cs typeface="NikoshBAN" pitchFamily="2" charset="0"/>
                  </a:rPr>
                  <a:t>শেষে</a:t>
                </a:r>
                <a:r>
                  <a:rPr lang="en-US" sz="3200" b="1" dirty="0">
                    <a:ln w="1905"/>
                    <a:solidFill>
                      <a:schemeClr val="tx1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200" b="1" dirty="0" err="1">
                    <a:ln w="1905"/>
                    <a:solidFill>
                      <a:schemeClr val="tx1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NikoshBAN" pitchFamily="2" charset="0"/>
                    <a:cs typeface="NikoshBAN" pitchFamily="2" charset="0"/>
                  </a:rPr>
                  <a:t>শিক্ষার্থীরা</a:t>
                </a:r>
                <a:r>
                  <a:rPr lang="en-US" sz="3200" b="1" dirty="0">
                    <a:ln w="1905"/>
                    <a:solidFill>
                      <a:schemeClr val="tx1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NikoshBAN" pitchFamily="2" charset="0"/>
                    <a:cs typeface="NikoshBAN" pitchFamily="2" charset="0"/>
                  </a:rPr>
                  <a:t>…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3200" b="1" i="1" dirty="0" smtClean="0">
                          <a:solidFill>
                            <a:schemeClr val="tx1"/>
                          </a:solidFill>
                          <a:latin typeface="Cambria Math"/>
                          <a:cs typeface="NikoshBAN" pitchFamily="2" charset="0"/>
                          <a:sym typeface="Wingdings 2" panose="05020102010507070707" pitchFamily="18" charset="2"/>
                        </a:rPr>
                        <m:t>১</m:t>
                      </m:r>
                      <m:r>
                        <a:rPr lang="en-US" sz="3200" b="1" i="1" dirty="0" smtClean="0">
                          <a:solidFill>
                            <a:schemeClr val="tx1"/>
                          </a:solidFill>
                          <a:latin typeface="Cambria Math"/>
                          <a:cs typeface="NikoshBAN" pitchFamily="2" charset="0"/>
                          <a:sym typeface="Wingdings 2" panose="05020102010507070707" pitchFamily="18" charset="2"/>
                        </a:rPr>
                        <m:t>।</m:t>
                      </m:r>
                      <m:r>
                        <a:rPr lang="bn-BD" sz="3200" b="1" i="1" dirty="0" smtClean="0">
                          <a:solidFill>
                            <a:schemeClr val="tx1"/>
                          </a:solidFill>
                          <a:latin typeface="Cambria Math"/>
                          <a:cs typeface="NikoshBAN" pitchFamily="2" charset="0"/>
                          <a:sym typeface="Wingdings 2" panose="05020102010507070707" pitchFamily="18" charset="2"/>
                        </a:rPr>
                        <m:t> </m:t>
                      </m:r>
                      <m:r>
                        <a:rPr lang="bn-BD" sz="3200" b="1" i="1" dirty="0" smtClean="0">
                          <a:solidFill>
                            <a:schemeClr val="tx1"/>
                          </a:solidFill>
                          <a:latin typeface="Cambria Math"/>
                          <a:cs typeface="NikoshBAN" pitchFamily="2" charset="0"/>
                          <a:sym typeface="Wingdings 2" panose="05020102010507070707" pitchFamily="18" charset="2"/>
                        </a:rPr>
                        <m:t>ইন্টারনেট</m:t>
                      </m:r>
                      <m:r>
                        <a:rPr lang="bn-BD" sz="3200" b="1" i="1" dirty="0" smtClean="0">
                          <a:solidFill>
                            <a:schemeClr val="tx1"/>
                          </a:solidFill>
                          <a:latin typeface="Cambria Math"/>
                          <a:cs typeface="NikoshBAN" pitchFamily="2" charset="0"/>
                          <a:sym typeface="Wingdings 2" panose="05020102010507070707" pitchFamily="18" charset="2"/>
                        </a:rPr>
                        <m:t> </m:t>
                      </m:r>
                      <m:r>
                        <a:rPr lang="bn-BD" sz="3200" b="1" i="1" dirty="0" smtClean="0">
                          <a:solidFill>
                            <a:schemeClr val="tx1"/>
                          </a:solidFill>
                          <a:latin typeface="Cambria Math"/>
                          <a:cs typeface="NikoshBAN" pitchFamily="2" charset="0"/>
                          <a:sym typeface="Wingdings 2" panose="05020102010507070707" pitchFamily="18" charset="2"/>
                        </a:rPr>
                        <m:t>ব্যবহারের</m:t>
                      </m:r>
                      <m:r>
                        <a:rPr lang="bn-BD" sz="3200" b="1" i="1" dirty="0" smtClean="0">
                          <a:solidFill>
                            <a:schemeClr val="tx1"/>
                          </a:solidFill>
                          <a:latin typeface="Cambria Math"/>
                          <a:cs typeface="NikoshBAN" pitchFamily="2" charset="0"/>
                          <a:sym typeface="Wingdings 2" panose="05020102010507070707" pitchFamily="18" charset="2"/>
                        </a:rPr>
                        <m:t> </m:t>
                      </m:r>
                      <m:r>
                        <a:rPr lang="en-US" sz="3200" b="1" i="1" dirty="0" smtClean="0">
                          <a:solidFill>
                            <a:schemeClr val="tx1"/>
                          </a:solidFill>
                          <a:latin typeface="Cambria Math"/>
                          <a:cs typeface="NikoshBAN" pitchFamily="2" charset="0"/>
                          <a:sym typeface="Wingdings 2" panose="05020102010507070707" pitchFamily="18" charset="2"/>
                        </a:rPr>
                        <m:t>ক্ষেত্রসমূহ</m:t>
                      </m:r>
                      <m:r>
                        <a:rPr lang="en-US" sz="3200" b="1" i="1" dirty="0" smtClean="0">
                          <a:solidFill>
                            <a:schemeClr val="tx1"/>
                          </a:solidFill>
                          <a:latin typeface="Cambria Math"/>
                          <a:cs typeface="NikoshBAN" pitchFamily="2" charset="0"/>
                          <a:sym typeface="Wingdings 2" panose="05020102010507070707" pitchFamily="18" charset="2"/>
                        </a:rPr>
                        <m:t> </m:t>
                      </m:r>
                      <m:r>
                        <a:rPr lang="en-US" sz="3200" b="1" i="1" dirty="0" smtClean="0">
                          <a:solidFill>
                            <a:schemeClr val="tx1"/>
                          </a:solidFill>
                          <a:latin typeface="Cambria Math"/>
                          <a:cs typeface="NikoshBAN" pitchFamily="2" charset="0"/>
                          <a:sym typeface="Wingdings 2" panose="05020102010507070707" pitchFamily="18" charset="2"/>
                        </a:rPr>
                        <m:t>চিহ্নিত</m:t>
                      </m:r>
                      <m:r>
                        <a:rPr lang="en-US" sz="3200" b="1" i="1" dirty="0" smtClean="0">
                          <a:solidFill>
                            <a:schemeClr val="tx1"/>
                          </a:solidFill>
                          <a:latin typeface="Cambria Math"/>
                          <a:cs typeface="NikoshBAN" pitchFamily="2" charset="0"/>
                          <a:sym typeface="Wingdings 2" panose="05020102010507070707" pitchFamily="18" charset="2"/>
                        </a:rPr>
                        <m:t> </m:t>
                      </m:r>
                      <m:r>
                        <a:rPr lang="en-US" sz="3200" b="1" i="1" dirty="0" smtClean="0">
                          <a:solidFill>
                            <a:schemeClr val="tx1"/>
                          </a:solidFill>
                          <a:latin typeface="Cambria Math"/>
                          <a:cs typeface="NikoshBAN" pitchFamily="2" charset="0"/>
                          <a:sym typeface="Wingdings 2" panose="05020102010507070707" pitchFamily="18" charset="2"/>
                        </a:rPr>
                        <m:t>করতে</m:t>
                      </m:r>
                      <m:r>
                        <a:rPr lang="bn-BD" sz="3200" b="1" i="1" dirty="0" smtClean="0">
                          <a:solidFill>
                            <a:schemeClr val="tx1"/>
                          </a:solidFill>
                          <a:latin typeface="Cambria Math"/>
                          <a:cs typeface="NikoshBAN" pitchFamily="2" charset="0"/>
                          <a:sym typeface="Wingdings 2" panose="05020102010507070707" pitchFamily="18" charset="2"/>
                        </a:rPr>
                        <m:t> </m:t>
                      </m:r>
                      <m:r>
                        <a:rPr lang="bn-BD" sz="3200" b="1" i="1" dirty="0" smtClean="0">
                          <a:solidFill>
                            <a:schemeClr val="tx1"/>
                          </a:solidFill>
                          <a:latin typeface="Cambria Math"/>
                          <a:cs typeface="NikoshBAN" pitchFamily="2" charset="0"/>
                          <a:sym typeface="Wingdings 2" panose="05020102010507070707" pitchFamily="18" charset="2"/>
                        </a:rPr>
                        <m:t>পারবে</m:t>
                      </m:r>
                      <m:r>
                        <a:rPr lang="en-US" sz="3200" b="1" i="1" dirty="0" smtClean="0">
                          <a:solidFill>
                            <a:schemeClr val="tx1"/>
                          </a:solidFill>
                          <a:latin typeface="Cambria Math"/>
                          <a:cs typeface="NikoshBAN" pitchFamily="2" charset="0"/>
                          <a:sym typeface="Wingdings 2" panose="05020102010507070707" pitchFamily="18" charset="2"/>
                        </a:rPr>
                        <m:t>;</m:t>
                      </m:r>
                    </m:oMath>
                  </m:oMathPara>
                </a14:m>
                <a:endParaRPr lang="bn-BD" sz="3200" b="1" i="1" dirty="0">
                  <a:solidFill>
                    <a:schemeClr val="tx1"/>
                  </a:solidFill>
                  <a:latin typeface="Cambria Math"/>
                  <a:cs typeface="NikoshBAN" pitchFamily="2" charset="0"/>
                  <a:sym typeface="Wingdings 2" panose="05020102010507070707" pitchFamily="18" charset="2"/>
                </a:endParaRPr>
              </a:p>
              <a:p>
                <a14:m>
                  <m:oMath xmlns:m="http://schemas.openxmlformats.org/officeDocument/2006/math">
                    <m:r>
                      <a:rPr lang="en-US" sz="3200" b="1" i="1" dirty="0" smtClean="0">
                        <a:solidFill>
                          <a:schemeClr val="tx1"/>
                        </a:solidFill>
                        <a:latin typeface="Cambria Math"/>
                        <a:cs typeface="NikoshBAN" pitchFamily="2" charset="0"/>
                        <a:sym typeface="Wingdings 2" panose="05020102010507070707" pitchFamily="18" charset="2"/>
                      </a:rPr>
                      <m:t>২</m:t>
                    </m:r>
                    <m:r>
                      <a:rPr lang="en-US" sz="3200" b="1" i="1" dirty="0" smtClean="0">
                        <a:solidFill>
                          <a:schemeClr val="tx1"/>
                        </a:solidFill>
                        <a:latin typeface="Cambria Math"/>
                        <a:cs typeface="NikoshBAN" pitchFamily="2" charset="0"/>
                        <a:sym typeface="Wingdings 2" panose="05020102010507070707" pitchFamily="18" charset="2"/>
                      </a:rPr>
                      <m:t>।</m:t>
                    </m:r>
                    <m:r>
                      <a:rPr lang="en-US" sz="3200" b="1" i="1" dirty="0" smtClean="0">
                        <a:solidFill>
                          <a:schemeClr val="tx1"/>
                        </a:solidFill>
                        <a:latin typeface="Cambria Math"/>
                        <a:cs typeface="NikoshBAN" pitchFamily="2" charset="0"/>
                        <a:sym typeface="Wingdings 2" panose="05020102010507070707" pitchFamily="18" charset="2"/>
                      </a:rPr>
                      <m:t> </m:t>
                    </m:r>
                  </m:oMath>
                </a14:m>
                <a:r>
                  <a:rPr lang="bn-BD" sz="3200" b="1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bn-BD" sz="3200" b="1" i="1" dirty="0">
                        <a:solidFill>
                          <a:schemeClr val="tx1"/>
                        </a:solidFill>
                        <a:latin typeface="Cambria Math"/>
                        <a:cs typeface="NikoshBAN" pitchFamily="2" charset="0"/>
                        <a:sym typeface="Wingdings 2" panose="05020102010507070707" pitchFamily="18" charset="2"/>
                      </a:rPr>
                      <m:t>শিক্ষায়</m:t>
                    </m:r>
                  </m:oMath>
                </a14:m>
                <a:r>
                  <a:rPr lang="bn-BD" sz="3200" b="1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bn-BD" sz="3200" b="1" i="1" dirty="0">
                        <a:solidFill>
                          <a:schemeClr val="tx1"/>
                        </a:solidFill>
                        <a:latin typeface="Cambria Math"/>
                        <a:cs typeface="NikoshBAN" pitchFamily="2" charset="0"/>
                        <a:sym typeface="Wingdings 2" panose="05020102010507070707" pitchFamily="18" charset="2"/>
                      </a:rPr>
                      <m:t>ইন্টারনেট</m:t>
                    </m:r>
                    <m:r>
                      <a:rPr lang="bn-BD" sz="3200" b="1" i="1" dirty="0">
                        <a:solidFill>
                          <a:schemeClr val="tx1"/>
                        </a:solidFill>
                        <a:latin typeface="Cambria Math"/>
                        <a:cs typeface="NikoshBAN" pitchFamily="2" charset="0"/>
                        <a:sym typeface="Wingdings 2" panose="05020102010507070707" pitchFamily="18" charset="2"/>
                      </a:rPr>
                      <m:t> </m:t>
                    </m:r>
                    <m:r>
                      <a:rPr lang="bn-BD" sz="3200" b="1" i="1" dirty="0">
                        <a:solidFill>
                          <a:schemeClr val="tx1"/>
                        </a:solidFill>
                        <a:latin typeface="Cambria Math"/>
                        <a:cs typeface="NikoshBAN" pitchFamily="2" charset="0"/>
                        <a:sym typeface="Wingdings 2" panose="05020102010507070707" pitchFamily="18" charset="2"/>
                      </a:rPr>
                      <m:t>ব্যবহার</m:t>
                    </m:r>
                    <m:r>
                      <a:rPr lang="bn-BD" sz="3200" b="1" i="1" dirty="0" smtClean="0">
                        <a:solidFill>
                          <a:schemeClr val="tx1"/>
                        </a:solidFill>
                        <a:latin typeface="Cambria Math"/>
                        <a:cs typeface="NikoshBAN" pitchFamily="2" charset="0"/>
                        <a:sym typeface="Wingdings 2" panose="05020102010507070707" pitchFamily="18" charset="2"/>
                      </a:rPr>
                      <m:t> </m:t>
                    </m:r>
                    <m:r>
                      <a:rPr lang="en-US" sz="3200" b="1" i="1" dirty="0" smtClean="0">
                        <a:solidFill>
                          <a:schemeClr val="tx1"/>
                        </a:solidFill>
                        <a:latin typeface="Cambria Math"/>
                        <a:cs typeface="NikoshBAN" pitchFamily="2" charset="0"/>
                        <a:sym typeface="Wingdings 2" panose="05020102010507070707" pitchFamily="18" charset="2"/>
                      </a:rPr>
                      <m:t>বর্ণনা</m:t>
                    </m:r>
                    <m:r>
                      <a:rPr lang="en-US" sz="3200" b="1" i="1" dirty="0" smtClean="0">
                        <a:solidFill>
                          <a:schemeClr val="tx1"/>
                        </a:solidFill>
                        <a:latin typeface="Cambria Math"/>
                        <a:cs typeface="NikoshBAN" pitchFamily="2" charset="0"/>
                        <a:sym typeface="Wingdings 2" panose="05020102010507070707" pitchFamily="18" charset="2"/>
                      </a:rPr>
                      <m:t> </m:t>
                    </m:r>
                    <m:r>
                      <a:rPr lang="bn-BD" sz="3200" b="1" i="1" dirty="0" smtClean="0">
                        <a:solidFill>
                          <a:schemeClr val="tx1"/>
                        </a:solidFill>
                        <a:latin typeface="Cambria Math"/>
                        <a:cs typeface="NikoshBAN" pitchFamily="2" charset="0"/>
                        <a:sym typeface="Wingdings 2" panose="05020102010507070707" pitchFamily="18" charset="2"/>
                      </a:rPr>
                      <m:t>করতে</m:t>
                    </m:r>
                    <m:r>
                      <a:rPr lang="bn-BD" sz="3200" b="1" i="1" dirty="0" smtClean="0">
                        <a:solidFill>
                          <a:schemeClr val="tx1"/>
                        </a:solidFill>
                        <a:latin typeface="Cambria Math"/>
                        <a:cs typeface="NikoshBAN" pitchFamily="2" charset="0"/>
                        <a:sym typeface="Wingdings 2" panose="05020102010507070707" pitchFamily="18" charset="2"/>
                      </a:rPr>
                      <m:t> </m:t>
                    </m:r>
                    <m:r>
                      <a:rPr lang="bn-BD" sz="3200" b="1" i="1" dirty="0" smtClean="0">
                        <a:solidFill>
                          <a:schemeClr val="tx1"/>
                        </a:solidFill>
                        <a:latin typeface="Cambria Math"/>
                        <a:cs typeface="NikoshBAN" pitchFamily="2" charset="0"/>
                        <a:sym typeface="Wingdings 2" panose="05020102010507070707" pitchFamily="18" charset="2"/>
                      </a:rPr>
                      <m:t>পারবে।</m:t>
                    </m:r>
                  </m:oMath>
                </a14:m>
                <a:endParaRPr lang="bn-BD" sz="3200" b="1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3961" y="1580151"/>
                <a:ext cx="7897639" cy="3068049"/>
              </a:xfrm>
              <a:prstGeom prst="rect">
                <a:avLst/>
              </a:prstGeom>
              <a:blipFill rotWithShape="1">
                <a:blip r:embed="rId2"/>
                <a:stretch>
                  <a:fillRect l="-1929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32"/>
          <p:cNvGrpSpPr/>
          <p:nvPr/>
        </p:nvGrpSpPr>
        <p:grpSpPr>
          <a:xfrm rot="16200000">
            <a:off x="4166044" y="-1244157"/>
            <a:ext cx="964316" cy="4114797"/>
            <a:chOff x="203347" y="240162"/>
            <a:chExt cx="11459562" cy="5591289"/>
          </a:xfrm>
        </p:grpSpPr>
        <p:sp>
          <p:nvSpPr>
            <p:cNvPr id="4" name="Rounded Rectangle 3"/>
            <p:cNvSpPr/>
            <p:nvPr/>
          </p:nvSpPr>
          <p:spPr>
            <a:xfrm>
              <a:off x="203347" y="240162"/>
              <a:ext cx="11158620" cy="5304822"/>
            </a:xfrm>
            <a:prstGeom prst="roundRect">
              <a:avLst/>
            </a:prstGeom>
            <a:noFill/>
            <a:ln w="101600" cmpd="sng">
              <a:solidFill>
                <a:srgbClr val="FF66FF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303661" y="335103"/>
              <a:ext cx="11158620" cy="5304822"/>
            </a:xfrm>
            <a:prstGeom prst="roundRect">
              <a:avLst/>
            </a:prstGeom>
            <a:noFill/>
            <a:ln w="101600">
              <a:solidFill>
                <a:srgbClr val="FEBEF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6" name="Rounded Rectangle 5"/>
            <p:cNvSpPr/>
            <p:nvPr/>
          </p:nvSpPr>
          <p:spPr>
            <a:xfrm>
              <a:off x="403975" y="430043"/>
              <a:ext cx="11158620" cy="5304822"/>
            </a:xfrm>
            <a:prstGeom prst="roundRect">
              <a:avLst/>
            </a:prstGeom>
            <a:noFill/>
            <a:ln w="101600">
              <a:solidFill>
                <a:srgbClr val="66CCFF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7" name="Rounded Rectangle 6"/>
            <p:cNvSpPr/>
            <p:nvPr/>
          </p:nvSpPr>
          <p:spPr>
            <a:xfrm>
              <a:off x="504289" y="526629"/>
              <a:ext cx="11158620" cy="5304822"/>
            </a:xfrm>
            <a:prstGeom prst="roundRect">
              <a:avLst/>
            </a:prstGeom>
            <a:noFill/>
            <a:ln w="101600">
              <a:solidFill>
                <a:srgbClr val="FFFF99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</p:grpSp>
      <p:grpSp>
        <p:nvGrpSpPr>
          <p:cNvPr id="8" name="Group 44"/>
          <p:cNvGrpSpPr/>
          <p:nvPr/>
        </p:nvGrpSpPr>
        <p:grpSpPr>
          <a:xfrm>
            <a:off x="609601" y="1905000"/>
            <a:ext cx="7848599" cy="2514600"/>
            <a:chOff x="203347" y="240162"/>
            <a:chExt cx="11459562" cy="5591289"/>
          </a:xfrm>
        </p:grpSpPr>
        <p:sp>
          <p:nvSpPr>
            <p:cNvPr id="9" name="Rounded Rectangle 8"/>
            <p:cNvSpPr/>
            <p:nvPr/>
          </p:nvSpPr>
          <p:spPr>
            <a:xfrm>
              <a:off x="203347" y="240162"/>
              <a:ext cx="11158620" cy="5304822"/>
            </a:xfrm>
            <a:prstGeom prst="roundRect">
              <a:avLst/>
            </a:prstGeom>
            <a:noFill/>
            <a:ln w="101600" cmpd="sng">
              <a:solidFill>
                <a:srgbClr val="FF66FF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303661" y="335103"/>
              <a:ext cx="11158620" cy="5304822"/>
            </a:xfrm>
            <a:prstGeom prst="roundRect">
              <a:avLst/>
            </a:prstGeom>
            <a:noFill/>
            <a:ln w="101600">
              <a:solidFill>
                <a:srgbClr val="FEBEF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403975" y="430043"/>
              <a:ext cx="11158620" cy="5304822"/>
            </a:xfrm>
            <a:prstGeom prst="roundRect">
              <a:avLst/>
            </a:prstGeom>
            <a:noFill/>
            <a:ln w="101600">
              <a:solidFill>
                <a:srgbClr val="66CCFF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504289" y="526629"/>
              <a:ext cx="11158620" cy="5304822"/>
            </a:xfrm>
            <a:prstGeom prst="roundRect">
              <a:avLst/>
            </a:prstGeom>
            <a:noFill/>
            <a:ln w="101600">
              <a:solidFill>
                <a:srgbClr val="FFFF99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2209800" y="457200"/>
            <a:ext cx="487680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800" b="1" dirty="0" err="1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4800" b="1" dirty="0">
              <a:ln w="11430"/>
              <a:solidFill>
                <a:srgbClr val="7030A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8548311"/>
      </p:ext>
    </p:extLst>
  </p:cSld>
  <p:clrMapOvr>
    <a:masterClrMapping/>
  </p:clrMapOvr>
  <p:transition>
    <p:cover dir="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F:\mobile\IMG_20150406_1202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793646"/>
            <a:ext cx="2971800" cy="341673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8" name="Rectangle 7"/>
          <p:cNvSpPr/>
          <p:nvPr/>
        </p:nvSpPr>
        <p:spPr>
          <a:xfrm>
            <a:off x="4038600" y="2286000"/>
            <a:ext cx="4876800" cy="2554545"/>
          </a:xfrm>
          <a:prstGeom prst="rect">
            <a:avLst/>
          </a:prstGeom>
          <a:ln/>
          <a:effectLst>
            <a:glow rad="2286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LightBAN" pitchFamily="2" charset="0"/>
                <a:cs typeface="NikoshLightBAN" pitchFamily="2" charset="0"/>
              </a:rPr>
              <a:t>মিতুল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LightBAN" pitchFamily="2" charset="0"/>
                <a:cs typeface="NikoshLightBAN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LightBAN" pitchFamily="2" charset="0"/>
                <a:cs typeface="NikoshLightBAN" pitchFamily="2" charset="0"/>
              </a:rPr>
              <a:t>সপ্তম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LightBAN" pitchFamily="2" charset="0"/>
                <a:cs typeface="NikoshLightBAN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LightBAN" pitchFamily="2" charset="0"/>
                <a:cs typeface="NikoshLightBAN" pitchFamily="2" charset="0"/>
              </a:rPr>
              <a:t>শ্রেণিতে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LightBAN" pitchFamily="2" charset="0"/>
                <a:cs typeface="NikoshLightBAN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LightBAN" pitchFamily="2" charset="0"/>
                <a:cs typeface="NikoshLightBAN" pitchFamily="2" charset="0"/>
              </a:rPr>
              <a:t>পড়ে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LightBAN" pitchFamily="2" charset="0"/>
                <a:cs typeface="NikoshLightBAN" pitchFamily="2" charset="0"/>
              </a:rPr>
              <a:t>।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LightBAN" pitchFamily="2" charset="0"/>
                <a:cs typeface="NikoshLightBAN" pitchFamily="2" charset="0"/>
              </a:rPr>
              <a:t>সে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LightBAN" pitchFamily="2" charset="0"/>
                <a:cs typeface="NikoshLightBAN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LightBAN" pitchFamily="2" charset="0"/>
                <a:cs typeface="NikoshLightBAN" pitchFamily="2" charset="0"/>
              </a:rPr>
              <a:t>তার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LightBAN" pitchFamily="2" charset="0"/>
                <a:cs typeface="NikoshLightBAN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LightBAN" pitchFamily="2" charset="0"/>
                <a:cs typeface="NikoshLightBAN" pitchFamily="2" charset="0"/>
              </a:rPr>
              <a:t>বাংলা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LightBAN" pitchFamily="2" charset="0"/>
                <a:cs typeface="NikoshLightBAN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LightBAN" pitchFamily="2" charset="0"/>
                <a:cs typeface="NikoshLightBAN" pitchFamily="2" charset="0"/>
              </a:rPr>
              <a:t>বইটি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LightBAN" pitchFamily="2" charset="0"/>
                <a:cs typeface="NikoshLightBAN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LightBAN" pitchFamily="2" charset="0"/>
                <a:cs typeface="NikoshLightBAN" pitchFamily="2" charset="0"/>
              </a:rPr>
              <a:t>হারিয়ে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LightBAN" pitchFamily="2" charset="0"/>
                <a:cs typeface="NikoshLightBAN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LightBAN" pitchFamily="2" charset="0"/>
                <a:cs typeface="NikoshLightBAN" pitchFamily="2" charset="0"/>
              </a:rPr>
              <a:t>ফেলেছে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LightBAN" pitchFamily="2" charset="0"/>
                <a:cs typeface="NikoshLightBAN" pitchFamily="2" charset="0"/>
              </a:rPr>
              <a:t>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95400" y="457200"/>
            <a:ext cx="6705600" cy="769441"/>
          </a:xfrm>
          <a:prstGeom prst="rect">
            <a:avLst/>
          </a:prstGeom>
          <a:ln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dirty="0" err="1">
                <a:ln w="190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LightBAN" pitchFamily="2" charset="0"/>
                <a:cs typeface="NikoshLightBAN" pitchFamily="2" charset="0"/>
              </a:rPr>
              <a:t>শিক্ষায়</a:t>
            </a:r>
            <a:r>
              <a:rPr lang="en-US" sz="4400" dirty="0">
                <a:ln w="190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LightBAN" pitchFamily="2" charset="0"/>
                <a:cs typeface="NikoshLightBAN" pitchFamily="2" charset="0"/>
              </a:rPr>
              <a:t> </a:t>
            </a:r>
            <a:r>
              <a:rPr lang="en-US" sz="4400" dirty="0" err="1">
                <a:ln w="190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LightBAN" pitchFamily="2" charset="0"/>
                <a:cs typeface="NikoshLightBAN" pitchFamily="2" charset="0"/>
              </a:rPr>
              <a:t>ইন্টারনেট</a:t>
            </a:r>
            <a:r>
              <a:rPr lang="en-US" sz="4400" dirty="0">
                <a:ln w="190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LightBAN" pitchFamily="2" charset="0"/>
                <a:cs typeface="NikoshLightBAN" pitchFamily="2" charset="0"/>
              </a:rPr>
              <a:t>: ঘটনা-১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1" name="Picture 3" descr="F:\mobile\IMG_20150406_12003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981200"/>
            <a:ext cx="3505200" cy="37338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7" name="Rectangle 6"/>
          <p:cNvSpPr/>
          <p:nvPr/>
        </p:nvSpPr>
        <p:spPr>
          <a:xfrm>
            <a:off x="4572000" y="3124200"/>
            <a:ext cx="3810000" cy="1938992"/>
          </a:xfrm>
          <a:prstGeom prst="rect">
            <a:avLst/>
          </a:prstGeom>
          <a:ln/>
          <a:effectLst>
            <a:glow rad="2286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4000" dirty="0" err="1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স্কুলের</a:t>
            </a:r>
            <a:r>
              <a:rPr lang="en-US" sz="40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লাইব্রেরি</a:t>
            </a:r>
            <a:r>
              <a:rPr lang="en-US" sz="40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40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তার</a:t>
            </a:r>
            <a:r>
              <a:rPr lang="en-US" sz="40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প্রিয়</a:t>
            </a:r>
            <a:r>
              <a:rPr lang="en-US" sz="40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গল্পের</a:t>
            </a:r>
            <a:r>
              <a:rPr lang="en-US" sz="40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বই</a:t>
            </a:r>
            <a:r>
              <a:rPr lang="en-US" sz="40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আনতে</a:t>
            </a:r>
            <a:r>
              <a:rPr lang="en-US" sz="40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গিয়েছিল</a:t>
            </a:r>
            <a:r>
              <a:rPr lang="en-US" sz="40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47800" y="457200"/>
            <a:ext cx="6400800" cy="769441"/>
          </a:xfrm>
          <a:prstGeom prst="rect">
            <a:avLst/>
          </a:prstGeom>
          <a:ln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dirty="0" err="1">
                <a:ln w="190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LightBAN" pitchFamily="2" charset="0"/>
                <a:cs typeface="NikoshLightBAN" pitchFamily="2" charset="0"/>
              </a:rPr>
              <a:t>শিক্ষায়</a:t>
            </a:r>
            <a:r>
              <a:rPr lang="en-US" sz="4400" dirty="0">
                <a:ln w="190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LightBAN" pitchFamily="2" charset="0"/>
                <a:cs typeface="NikoshLightBAN" pitchFamily="2" charset="0"/>
              </a:rPr>
              <a:t> </a:t>
            </a:r>
            <a:r>
              <a:rPr lang="en-US" sz="4400" dirty="0" err="1">
                <a:ln w="190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LightBAN" pitchFamily="2" charset="0"/>
                <a:cs typeface="NikoshLightBAN" pitchFamily="2" charset="0"/>
              </a:rPr>
              <a:t>ইন্টারনেট</a:t>
            </a:r>
            <a:r>
              <a:rPr lang="en-US" sz="4400" dirty="0">
                <a:ln w="190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LightBAN" pitchFamily="2" charset="0"/>
                <a:cs typeface="NikoshLightBAN" pitchFamily="2" charset="0"/>
              </a:rPr>
              <a:t>: ঘটনা-১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F:\mobile\IMG_20150406_12012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2209800"/>
            <a:ext cx="2819400" cy="3454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Rectangle 5"/>
          <p:cNvSpPr/>
          <p:nvPr/>
        </p:nvSpPr>
        <p:spPr>
          <a:xfrm>
            <a:off x="4572000" y="2971800"/>
            <a:ext cx="3810000" cy="1938992"/>
          </a:xfrm>
          <a:prstGeom prst="rect">
            <a:avLst/>
          </a:prstGeom>
          <a:ln/>
          <a:effectLst>
            <a:glow rad="2286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4000" dirty="0" err="1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গল্পের</a:t>
            </a:r>
            <a:r>
              <a:rPr lang="en-US" sz="40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বই</a:t>
            </a:r>
            <a:r>
              <a:rPr lang="en-US" sz="40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আনার</a:t>
            </a:r>
            <a:r>
              <a:rPr lang="en-US" sz="40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40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40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ফাঁকে</a:t>
            </a:r>
            <a:r>
              <a:rPr lang="en-US" sz="40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ব</a:t>
            </a:r>
            <a:r>
              <a:rPr lang="bn-BD" sz="40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</a:t>
            </a:r>
            <a:r>
              <a:rPr lang="en-US" sz="4000" dirty="0" err="1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টি</a:t>
            </a:r>
            <a:r>
              <a:rPr lang="en-US" sz="40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হাত</a:t>
            </a:r>
            <a:r>
              <a:rPr lang="en-US" sz="40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গলে</a:t>
            </a:r>
            <a:r>
              <a:rPr lang="en-US" sz="40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পড়ে</a:t>
            </a:r>
            <a:r>
              <a:rPr lang="en-US" sz="40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গিয়েছে</a:t>
            </a:r>
            <a:endParaRPr lang="en-US" sz="4000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24000" y="457200"/>
            <a:ext cx="6324600" cy="769441"/>
          </a:xfrm>
          <a:prstGeom prst="rect">
            <a:avLst/>
          </a:prstGeom>
          <a:ln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dirty="0" err="1">
                <a:ln w="190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LightBAN" pitchFamily="2" charset="0"/>
                <a:cs typeface="NikoshLightBAN" pitchFamily="2" charset="0"/>
              </a:rPr>
              <a:t>শিক্ষায়</a:t>
            </a:r>
            <a:r>
              <a:rPr lang="en-US" sz="4400" dirty="0">
                <a:ln w="190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LightBAN" pitchFamily="2" charset="0"/>
                <a:cs typeface="NikoshLightBAN" pitchFamily="2" charset="0"/>
              </a:rPr>
              <a:t> </a:t>
            </a:r>
            <a:r>
              <a:rPr lang="en-US" sz="4400" dirty="0" err="1">
                <a:ln w="190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LightBAN" pitchFamily="2" charset="0"/>
                <a:cs typeface="NikoshLightBAN" pitchFamily="2" charset="0"/>
              </a:rPr>
              <a:t>ইন্টারনেট</a:t>
            </a:r>
            <a:r>
              <a:rPr lang="en-US" sz="4400" dirty="0">
                <a:ln w="190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LightBAN" pitchFamily="2" charset="0"/>
                <a:cs typeface="NikoshLightBAN" pitchFamily="2" charset="0"/>
              </a:rPr>
              <a:t>: ঘটনা-১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F:\mobile\IMG_20150406_1202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2286000"/>
            <a:ext cx="3048000" cy="3505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Rectangle 5"/>
          <p:cNvSpPr/>
          <p:nvPr/>
        </p:nvSpPr>
        <p:spPr>
          <a:xfrm>
            <a:off x="4724400" y="3276600"/>
            <a:ext cx="3810000" cy="707886"/>
          </a:xfrm>
          <a:prstGeom prst="rect">
            <a:avLst/>
          </a:prstGeom>
          <a:ln/>
          <a:effectLst>
            <a:glow rad="2286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4000" dirty="0" err="1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মিতুলের</a:t>
            </a:r>
            <a:r>
              <a:rPr lang="en-US" sz="40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মন</a:t>
            </a:r>
            <a:r>
              <a:rPr lang="en-US" sz="40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খুব</a:t>
            </a:r>
            <a:r>
              <a:rPr lang="en-US" sz="40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খারাপ</a:t>
            </a:r>
            <a:r>
              <a:rPr lang="en-US" sz="40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71600" y="457200"/>
            <a:ext cx="6477000" cy="769441"/>
          </a:xfrm>
          <a:prstGeom prst="rect">
            <a:avLst/>
          </a:prstGeom>
          <a:ln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dirty="0" err="1">
                <a:ln w="190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LightBAN" pitchFamily="2" charset="0"/>
                <a:cs typeface="NikoshLightBAN" pitchFamily="2" charset="0"/>
              </a:rPr>
              <a:t>শিক্ষায়</a:t>
            </a:r>
            <a:r>
              <a:rPr lang="en-US" sz="4400" dirty="0">
                <a:ln w="190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LightBAN" pitchFamily="2" charset="0"/>
                <a:cs typeface="NikoshLightBAN" pitchFamily="2" charset="0"/>
              </a:rPr>
              <a:t> </a:t>
            </a:r>
            <a:r>
              <a:rPr lang="en-US" sz="4400" dirty="0" err="1">
                <a:ln w="190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LightBAN" pitchFamily="2" charset="0"/>
                <a:cs typeface="NikoshLightBAN" pitchFamily="2" charset="0"/>
              </a:rPr>
              <a:t>ইন্টারনেট</a:t>
            </a:r>
            <a:r>
              <a:rPr lang="en-US" sz="4400" dirty="0">
                <a:ln w="190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LightBAN" pitchFamily="2" charset="0"/>
                <a:cs typeface="NikoshLightBAN" pitchFamily="2" charset="0"/>
              </a:rPr>
              <a:t>: ঘটনা-১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F:\mobile\IMG_20150406_12203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05000"/>
            <a:ext cx="3810000" cy="2895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457200" y="5229761"/>
            <a:ext cx="8305800" cy="1323439"/>
          </a:xfrm>
          <a:prstGeom prst="rect">
            <a:avLst/>
          </a:prstGeom>
          <a:ln>
            <a:noFill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মিতুলের</a:t>
            </a:r>
            <a:r>
              <a:rPr lang="en-US" sz="40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ভাই</a:t>
            </a:r>
            <a:r>
              <a:rPr lang="en-US" sz="40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NCTB</a:t>
            </a:r>
            <a:r>
              <a:rPr lang="en-US" sz="40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40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ওয়েবসাইটে</a:t>
            </a:r>
            <a:r>
              <a:rPr lang="en-US" sz="40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প্রবেশ</a:t>
            </a:r>
            <a:r>
              <a:rPr lang="en-US" sz="40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40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বইটি</a:t>
            </a:r>
            <a:r>
              <a:rPr lang="en-US" sz="40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ডাউনলোড</a:t>
            </a:r>
            <a:r>
              <a:rPr lang="en-US" sz="40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40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নিল</a:t>
            </a:r>
            <a:r>
              <a:rPr lang="en-US" sz="40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2000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66800" y="457201"/>
            <a:ext cx="7086600" cy="762000"/>
          </a:xfrm>
          <a:prstGeom prst="rect">
            <a:avLst/>
          </a:prstGeom>
          <a:ln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dirty="0" err="1">
                <a:ln w="190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LightBAN" pitchFamily="2" charset="0"/>
                <a:cs typeface="NikoshLightBAN" pitchFamily="2" charset="0"/>
              </a:rPr>
              <a:t>শিক্ষায়</a:t>
            </a:r>
            <a:r>
              <a:rPr lang="en-US" sz="4400" dirty="0">
                <a:ln w="190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LightBAN" pitchFamily="2" charset="0"/>
                <a:cs typeface="NikoshLightBAN" pitchFamily="2" charset="0"/>
              </a:rPr>
              <a:t> </a:t>
            </a:r>
            <a:r>
              <a:rPr lang="en-US" sz="4400" dirty="0" err="1">
                <a:ln w="190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LightBAN" pitchFamily="2" charset="0"/>
                <a:cs typeface="NikoshLightBAN" pitchFamily="2" charset="0"/>
              </a:rPr>
              <a:t>ইন্টারনেট</a:t>
            </a:r>
            <a:r>
              <a:rPr lang="en-US" sz="4400" dirty="0">
                <a:ln w="190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LightBAN" pitchFamily="2" charset="0"/>
                <a:cs typeface="NikoshLightBAN" pitchFamily="2" charset="0"/>
              </a:rPr>
              <a:t>: ঘটনা-১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1" y="1905000"/>
            <a:ext cx="3929062" cy="2895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F:\mobile\IMG_20150406_13253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905000"/>
            <a:ext cx="2667000" cy="3657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Rectangle 4"/>
          <p:cNvSpPr/>
          <p:nvPr/>
        </p:nvSpPr>
        <p:spPr>
          <a:xfrm>
            <a:off x="4572000" y="2743200"/>
            <a:ext cx="3810000" cy="1938992"/>
          </a:xfrm>
          <a:prstGeom prst="rect">
            <a:avLst/>
          </a:prstGeom>
          <a:ln/>
          <a:effectLst>
            <a:glow rad="2286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4000" dirty="0" err="1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কয়েক</a:t>
            </a:r>
            <a:r>
              <a:rPr lang="en-US" sz="40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ঘন্টার</a:t>
            </a:r>
            <a:r>
              <a:rPr lang="en-US" sz="40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মধ্যে</a:t>
            </a:r>
            <a:r>
              <a:rPr lang="en-US" sz="40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মিতুল</a:t>
            </a:r>
            <a:r>
              <a:rPr lang="en-US" sz="40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তার</a:t>
            </a:r>
            <a:r>
              <a:rPr lang="en-US" sz="40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প্রিয়</a:t>
            </a:r>
            <a:r>
              <a:rPr lang="en-US" sz="40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বাংলা</a:t>
            </a:r>
            <a:r>
              <a:rPr lang="en-US" sz="40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বই</a:t>
            </a:r>
            <a:r>
              <a:rPr lang="en-US" sz="40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পেয়ে</a:t>
            </a:r>
            <a:r>
              <a:rPr lang="en-US" sz="40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গেল</a:t>
            </a:r>
            <a:r>
              <a:rPr lang="en-US" sz="40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95400" y="457200"/>
            <a:ext cx="6858000" cy="769441"/>
          </a:xfrm>
          <a:prstGeom prst="rect">
            <a:avLst/>
          </a:prstGeom>
          <a:ln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dirty="0" err="1">
                <a:ln w="190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LightBAN" pitchFamily="2" charset="0"/>
                <a:cs typeface="NikoshLightBAN" pitchFamily="2" charset="0"/>
              </a:rPr>
              <a:t>শিক্ষায়</a:t>
            </a:r>
            <a:r>
              <a:rPr lang="en-US" sz="4400" dirty="0">
                <a:ln w="190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LightBAN" pitchFamily="2" charset="0"/>
                <a:cs typeface="NikoshLightBAN" pitchFamily="2" charset="0"/>
              </a:rPr>
              <a:t> </a:t>
            </a:r>
            <a:r>
              <a:rPr lang="en-US" sz="4400" dirty="0" err="1">
                <a:ln w="190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LightBAN" pitchFamily="2" charset="0"/>
                <a:cs typeface="NikoshLightBAN" pitchFamily="2" charset="0"/>
              </a:rPr>
              <a:t>ইন্টারনেট</a:t>
            </a:r>
            <a:r>
              <a:rPr lang="en-US" sz="4400" dirty="0">
                <a:ln w="190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LightBAN" pitchFamily="2" charset="0"/>
                <a:cs typeface="NikoshLightBAN" pitchFamily="2" charset="0"/>
              </a:rPr>
              <a:t>: ঘটনা-১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323975"/>
            <a:ext cx="3848100" cy="416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3" descr="E:\MOTIAR\Motiar D. Content\Class Viii\Picture\পাঠ ৫৫\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09114" y="1327738"/>
            <a:ext cx="1822336" cy="2043721"/>
          </a:xfrm>
          <a:prstGeom prst="rect">
            <a:avLst/>
          </a:prstGeom>
          <a:noFill/>
        </p:spPr>
      </p:pic>
      <p:sp>
        <p:nvSpPr>
          <p:cNvPr id="15" name="Rectangle 14"/>
          <p:cNvSpPr/>
          <p:nvPr/>
        </p:nvSpPr>
        <p:spPr>
          <a:xfrm>
            <a:off x="5166360" y="3838575"/>
            <a:ext cx="3291840" cy="2560320"/>
          </a:xfrm>
          <a:prstGeom prst="rect">
            <a:avLst/>
          </a:prstGeom>
          <a:ln w="3175"/>
          <a:effectLst>
            <a:glow rad="2286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bn-BD" sz="40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আকাশ তার বিজ্ঞান বইয়ে পড়েছে প্লুটো নাকি আর গ্রহ নয়</a:t>
            </a:r>
            <a:r>
              <a:rPr lang="en-US" sz="40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,</a:t>
            </a:r>
            <a:r>
              <a:rPr lang="bn-BD" sz="40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শুনে সে অবাক হল।</a:t>
            </a:r>
            <a:endParaRPr lang="en-US" sz="4000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122" name="Picture 2" descr="E:\Motiar D. Content\Class Viii\Picture\পাঠ ৫৫\s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1424" y="1353987"/>
            <a:ext cx="1950376" cy="204372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371600" y="304801"/>
            <a:ext cx="6477000" cy="7620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dirty="0" err="1">
                <a:ln w="190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LightBAN" pitchFamily="2" charset="0"/>
                <a:cs typeface="NikoshLightBAN" pitchFamily="2" charset="0"/>
              </a:rPr>
              <a:t>শিক্ষায়</a:t>
            </a:r>
            <a:r>
              <a:rPr lang="en-US" sz="4400" dirty="0">
                <a:ln w="190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LightBAN" pitchFamily="2" charset="0"/>
                <a:cs typeface="NikoshLightBAN" pitchFamily="2" charset="0"/>
              </a:rPr>
              <a:t> </a:t>
            </a:r>
            <a:r>
              <a:rPr lang="en-US" sz="4400" dirty="0" err="1">
                <a:ln w="190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LightBAN" pitchFamily="2" charset="0"/>
                <a:cs typeface="NikoshLightBAN" pitchFamily="2" charset="0"/>
              </a:rPr>
              <a:t>ইন্টারনেট</a:t>
            </a:r>
            <a:r>
              <a:rPr lang="en-US" sz="4400" dirty="0">
                <a:ln w="190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LightBAN" pitchFamily="2" charset="0"/>
                <a:cs typeface="NikoshLightBAN" pitchFamily="2" charset="0"/>
              </a:rPr>
              <a:t>: </a:t>
            </a:r>
            <a:r>
              <a:rPr lang="en-US" sz="4400" dirty="0" err="1">
                <a:ln w="190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LightBAN" pitchFamily="2" charset="0"/>
                <a:cs typeface="NikoshLightBAN" pitchFamily="2" charset="0"/>
              </a:rPr>
              <a:t>ঘটনা</a:t>
            </a:r>
            <a:r>
              <a:rPr lang="en-US" sz="4400" dirty="0">
                <a:ln w="190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LightBAN" pitchFamily="2" charset="0"/>
                <a:cs typeface="NikoshLightBAN" pitchFamily="2" charset="0"/>
              </a:rPr>
              <a:t>-</a:t>
            </a:r>
            <a:r>
              <a:rPr lang="bn-IN" sz="4400" dirty="0">
                <a:ln w="190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LightBAN" pitchFamily="2" charset="0"/>
                <a:cs typeface="NikoshLightBAN" pitchFamily="2" charset="0"/>
              </a:rPr>
              <a:t>২</a:t>
            </a:r>
            <a:endParaRPr lang="en-US" sz="4400" dirty="0">
              <a:ln w="1905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LightBAN" pitchFamily="2" charset="0"/>
              <a:cs typeface="NikoshLight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E:\Model Content 3\New folder\6.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838200"/>
            <a:ext cx="4501140" cy="4038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E:\Model Content 3\New folder\ban-sep12-03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27" r="35908"/>
          <a:stretch/>
        </p:blipFill>
        <p:spPr bwMode="auto">
          <a:xfrm>
            <a:off x="1905000" y="838200"/>
            <a:ext cx="1828800" cy="33528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5257800" y="1418591"/>
            <a:ext cx="3581400" cy="2554545"/>
          </a:xfrm>
          <a:prstGeom prst="rect">
            <a:avLst/>
          </a:prstGeom>
          <a:ln w="3175"/>
          <a:effectLst>
            <a:glow rad="2286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perspectiveFront"/>
            <a:lightRig rig="threePt" dir="t"/>
          </a:scene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bn-BD" sz="40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সে বাসায় তার বড় ভাই ও মা-বাবাকে জিজ্ঞেস করল, কেউ উত্তর দিতে পারল না।</a:t>
            </a:r>
            <a:endParaRPr lang="en-US" sz="4000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9892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2491" y="1066799"/>
            <a:ext cx="5010510" cy="411471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152400" y="1676399"/>
            <a:ext cx="3352800" cy="1938992"/>
          </a:xfrm>
          <a:prstGeom prst="rect">
            <a:avLst/>
          </a:prstGeom>
          <a:ln/>
          <a:effectLst>
            <a:glow rad="228600">
              <a:schemeClr val="accent6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bn-BD" sz="40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তার শিক্ষকের কাছ থেকেও সঠিক উত্তর জানতে পারল না।  </a:t>
            </a:r>
            <a:endParaRPr lang="en-US" sz="4000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814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038600" y="4114800"/>
            <a:ext cx="4724400" cy="2554545"/>
          </a:xfrm>
          <a:prstGeom prst="rect">
            <a:avLst/>
          </a:prstGeom>
          <a:ln/>
          <a:effectLst>
            <a:glow rad="228600">
              <a:schemeClr val="accent6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bn-BD" sz="40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তার হঠাৎ ইন্টানেটের কথা মনে পড়ায় সে ইন্টারনেটে একটু খোঁজাখুজি করে উত্তর পেয়ে গেল।  </a:t>
            </a:r>
            <a:endParaRPr lang="en-US" sz="4000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838200"/>
            <a:ext cx="3352800" cy="4724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3" name="Picture 2" descr="E:\MOTIAR\Motiar D. Content\Class Viii\Picture\পাঠ ৫৫\১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38600" y="838200"/>
            <a:ext cx="4724400" cy="304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821" y="1905000"/>
            <a:ext cx="4236820" cy="34480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4800600" y="2476907"/>
            <a:ext cx="4236820" cy="2554545"/>
          </a:xfrm>
          <a:prstGeom prst="rect">
            <a:avLst/>
          </a:prstGeom>
          <a:ln/>
          <a:effectLst>
            <a:glow rad="228600">
              <a:schemeClr val="accent6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4000" dirty="0" err="1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প্রিয়াংকা</a:t>
            </a:r>
            <a:r>
              <a:rPr lang="en-US" sz="40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কম্পিউটার</a:t>
            </a:r>
            <a:r>
              <a:rPr lang="en-US" sz="40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প্রোগ্রামিং</a:t>
            </a:r>
            <a:r>
              <a:rPr lang="en-US" sz="40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0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0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হঠা</a:t>
            </a:r>
            <a:r>
              <a:rPr lang="en-US" sz="40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ৎ </a:t>
            </a:r>
            <a:r>
              <a:rPr lang="en-US" sz="4000" dirty="0" err="1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সে</a:t>
            </a:r>
            <a:r>
              <a:rPr lang="en-US" sz="40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একটা</a:t>
            </a:r>
            <a:r>
              <a:rPr lang="en-US" sz="40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জায়</a:t>
            </a:r>
            <a:r>
              <a:rPr lang="bn-BD" sz="40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গা</a:t>
            </a:r>
            <a:r>
              <a:rPr lang="en-US" sz="40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য় </a:t>
            </a:r>
            <a:r>
              <a:rPr lang="en-US" sz="4000" dirty="0" err="1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আটকে</a:t>
            </a:r>
            <a:r>
              <a:rPr lang="en-US" sz="40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গেল</a:t>
            </a:r>
            <a:r>
              <a:rPr lang="en-US" sz="40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95400" y="457200"/>
            <a:ext cx="6629400" cy="769441"/>
          </a:xfrm>
          <a:prstGeom prst="rect">
            <a:avLst/>
          </a:prstGeom>
          <a:ln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dirty="0" err="1">
                <a:ln w="190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LightBAN" pitchFamily="2" charset="0"/>
                <a:cs typeface="NikoshLightBAN" pitchFamily="2" charset="0"/>
              </a:rPr>
              <a:t>শিক্ষায়</a:t>
            </a:r>
            <a:r>
              <a:rPr lang="en-US" sz="4400" dirty="0">
                <a:ln w="190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LightBAN" pitchFamily="2" charset="0"/>
                <a:cs typeface="NikoshLightBAN" pitchFamily="2" charset="0"/>
              </a:rPr>
              <a:t> </a:t>
            </a:r>
            <a:r>
              <a:rPr lang="en-US" sz="4400" dirty="0" err="1">
                <a:ln w="190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LightBAN" pitchFamily="2" charset="0"/>
                <a:cs typeface="NikoshLightBAN" pitchFamily="2" charset="0"/>
              </a:rPr>
              <a:t>ইন্টারনেট</a:t>
            </a:r>
            <a:r>
              <a:rPr lang="en-US" sz="4400" dirty="0">
                <a:ln w="190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LightBAN" pitchFamily="2" charset="0"/>
                <a:cs typeface="NikoshLightBAN" pitchFamily="2" charset="0"/>
              </a:rPr>
              <a:t>: </a:t>
            </a:r>
            <a:r>
              <a:rPr lang="en-US" sz="4400" dirty="0" err="1">
                <a:ln w="190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LightBAN" pitchFamily="2" charset="0"/>
                <a:cs typeface="NikoshLightBAN" pitchFamily="2" charset="0"/>
              </a:rPr>
              <a:t>ঘটনা</a:t>
            </a:r>
            <a:r>
              <a:rPr lang="en-US" sz="4400" dirty="0">
                <a:ln w="190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LightBAN" pitchFamily="2" charset="0"/>
                <a:cs typeface="NikoshLightBAN" pitchFamily="2" charset="0"/>
              </a:rPr>
              <a:t>-</a:t>
            </a:r>
            <a:r>
              <a:rPr lang="bn-BD" sz="4400" dirty="0">
                <a:ln w="190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LightBAN" pitchFamily="2" charset="0"/>
                <a:cs typeface="NikoshLightBAN" pitchFamily="2" charset="0"/>
              </a:rPr>
              <a:t>৩</a:t>
            </a:r>
            <a:endParaRPr lang="en-US" sz="4400" dirty="0">
              <a:ln w="1905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LightBAN" pitchFamily="2" charset="0"/>
              <a:cs typeface="NikoshLight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029200" y="1447800"/>
            <a:ext cx="3810000" cy="3785652"/>
          </a:xfrm>
          <a:prstGeom prst="rect">
            <a:avLst/>
          </a:prstGeom>
          <a:ln/>
          <a:effectLst>
            <a:glow rad="228600">
              <a:schemeClr val="accent6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4000" dirty="0" err="1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কিন্তু</a:t>
            </a:r>
            <a:r>
              <a:rPr lang="en-US" sz="40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প্রোগ্রামিং এ</a:t>
            </a:r>
            <a:r>
              <a:rPr lang="en-US" sz="40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</a:t>
            </a:r>
            <a:r>
              <a:rPr lang="bn-BD" sz="40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একটা বিশেষ ফাংশন  </a:t>
            </a:r>
            <a:r>
              <a:rPr lang="en-US" sz="4000" dirty="0" err="1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প্রয়োজন</a:t>
            </a:r>
            <a:r>
              <a:rPr lang="en-US" sz="40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</a:t>
            </a:r>
            <a:r>
              <a:rPr lang="en-US" sz="4000" dirty="0" err="1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সেটি</a:t>
            </a:r>
            <a:r>
              <a:rPr lang="en-US" sz="40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দিতে না পারলে সে তার হোমওয়ার্ক জমা দিতে পারবে না। </a:t>
            </a:r>
            <a:endParaRPr lang="en-US" sz="4000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074" name="Picture 2" descr="E:\Model Content 3\New folder\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371600"/>
            <a:ext cx="4572820" cy="3278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E:\Model Content 3\New folder\format-of-c-programmin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820" y="2122960"/>
            <a:ext cx="2819400" cy="18838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5" name="Minus 4"/>
          <p:cNvSpPr/>
          <p:nvPr/>
        </p:nvSpPr>
        <p:spPr>
          <a:xfrm>
            <a:off x="1447800" y="4267200"/>
            <a:ext cx="2057400" cy="383026"/>
          </a:xfrm>
          <a:prstGeom prst="mathMinus">
            <a:avLst/>
          </a:prstGeom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94" t="26416" r="14453" b="6249"/>
          <a:stretch/>
        </p:blipFill>
        <p:spPr bwMode="auto">
          <a:xfrm>
            <a:off x="245854" y="1447800"/>
            <a:ext cx="4592846" cy="410981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36352" y="1371600"/>
            <a:ext cx="4402347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dirty="0">
                <a:ln w="11430"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Computer language Forum</a:t>
            </a:r>
          </a:p>
        </p:txBody>
      </p:sp>
      <p:sp>
        <p:nvSpPr>
          <p:cNvPr id="8" name="Rectangle 7"/>
          <p:cNvSpPr/>
          <p:nvPr/>
        </p:nvSpPr>
        <p:spPr>
          <a:xfrm>
            <a:off x="5029200" y="1700748"/>
            <a:ext cx="3810000" cy="3785652"/>
          </a:xfrm>
          <a:prstGeom prst="rect">
            <a:avLst/>
          </a:prstGeom>
          <a:ln/>
          <a:effectLst>
            <a:glow rad="228600">
              <a:schemeClr val="accent6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bn-BD" sz="40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ইন্টারনেটে অনেক </a:t>
            </a:r>
            <a:r>
              <a:rPr lang="en-US" sz="4000" dirty="0" err="1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খোঁজার</a:t>
            </a:r>
            <a:r>
              <a:rPr lang="en-US" sz="40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পরে</a:t>
            </a:r>
            <a:r>
              <a:rPr lang="en-US" sz="40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4000" dirty="0" err="1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সে</a:t>
            </a:r>
            <a:r>
              <a:rPr lang="en-US" sz="40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প্রশ্নটি কম্পিউটা</a:t>
            </a:r>
            <a:r>
              <a:rPr lang="en-US" sz="4000" dirty="0" err="1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রের</a:t>
            </a:r>
            <a:r>
              <a:rPr lang="bn-BD" sz="40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ল্যাংগুয়েজ ফোরামে রাখল</a:t>
            </a:r>
            <a:r>
              <a:rPr lang="en-US" sz="40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।</a:t>
            </a:r>
            <a:r>
              <a:rPr lang="bn-BD" sz="40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কিছুক্ষণের মধ্যে উত্তরটি পেয়ে গেল।</a:t>
            </a:r>
            <a:endParaRPr lang="en-US" sz="4000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62200" y="742175"/>
            <a:ext cx="4419600" cy="923330"/>
          </a:xfrm>
          <a:prstGeom prst="rect">
            <a:avLst/>
          </a:prstGeom>
          <a:solidFill>
            <a:srgbClr val="FFFFCC"/>
          </a:solidFill>
          <a:ln w="76200">
            <a:solidFill>
              <a:srgbClr val="7030A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dirty="0" err="1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জোড়ায়</a:t>
            </a:r>
            <a:r>
              <a:rPr lang="en-US" sz="5400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5400" dirty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8600" y="3505200"/>
            <a:ext cx="8686800" cy="1569660"/>
          </a:xfrm>
          <a:prstGeom prst="rect">
            <a:avLst/>
          </a:prstGeom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bn-BD" sz="4800" b="1" dirty="0">
                <a:latin typeface="NikoshBAN" pitchFamily="2" charset="0"/>
                <a:cs typeface="NikoshBAN" pitchFamily="2" charset="0"/>
              </a:rPr>
              <a:t>তোম</a:t>
            </a:r>
            <a:r>
              <a:rPr lang="en-US" sz="4800" b="1" dirty="0" err="1">
                <a:latin typeface="NikoshBAN" pitchFamily="2" charset="0"/>
                <a:cs typeface="NikoshBAN" pitchFamily="2" charset="0"/>
              </a:rPr>
              <a:t>রা</a:t>
            </a:r>
            <a:r>
              <a:rPr lang="bn-BD" sz="4800" b="1" dirty="0">
                <a:latin typeface="NikoshBAN" pitchFamily="2" charset="0"/>
                <a:cs typeface="NikoshBAN" pitchFamily="2" charset="0"/>
              </a:rPr>
              <a:t> কোন কোন কাজে ইন্টারনেট ব্যবহার কর</a:t>
            </a:r>
            <a:r>
              <a:rPr lang="en-US" sz="4800" b="1" dirty="0" err="1">
                <a:latin typeface="NikoshBAN" pitchFamily="2" charset="0"/>
                <a:cs typeface="NikoshBAN" pitchFamily="2" charset="0"/>
              </a:rPr>
              <a:t>তে</a:t>
            </a:r>
            <a:r>
              <a:rPr lang="en-US" sz="48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latin typeface="NikoshBAN" pitchFamily="2" charset="0"/>
                <a:cs typeface="NikoshBAN" pitchFamily="2" charset="0"/>
              </a:rPr>
              <a:t>পার</a:t>
            </a:r>
            <a:r>
              <a:rPr lang="en-US" sz="48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latin typeface="NikoshBAN" pitchFamily="2" charset="0"/>
                <a:cs typeface="NikoshBAN" pitchFamily="2" charset="0"/>
              </a:rPr>
              <a:t>তার</a:t>
            </a:r>
            <a:r>
              <a:rPr lang="en-US" sz="48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48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latin typeface="NikoshBAN" pitchFamily="2" charset="0"/>
                <a:cs typeface="NikoshBAN" pitchFamily="2" charset="0"/>
              </a:rPr>
              <a:t>তালিকা</a:t>
            </a:r>
            <a:r>
              <a:rPr lang="en-US" sz="48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latin typeface="NikoshBAN" pitchFamily="2" charset="0"/>
                <a:cs typeface="NikoshBAN" pitchFamily="2" charset="0"/>
              </a:rPr>
              <a:t>তৈরি</a:t>
            </a:r>
            <a:r>
              <a:rPr lang="en-US" sz="48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800" b="1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1961705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005548"/>
            <a:ext cx="4095750" cy="37856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4572000" y="2005548"/>
            <a:ext cx="4419600" cy="3785652"/>
          </a:xfrm>
          <a:prstGeom prst="rect">
            <a:avLst/>
          </a:prstGeom>
          <a:ln/>
          <a:effectLst>
            <a:glow rad="228600">
              <a:schemeClr val="accent6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4000" dirty="0" err="1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রতন</a:t>
            </a:r>
            <a:r>
              <a:rPr lang="en-US" sz="40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ইংরেজি</a:t>
            </a:r>
            <a:r>
              <a:rPr lang="en-US" sz="40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পরীক্ষা</a:t>
            </a:r>
            <a:r>
              <a:rPr lang="en-US" sz="40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দেবে</a:t>
            </a:r>
            <a:r>
              <a:rPr lang="en-US" sz="40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সে</a:t>
            </a:r>
            <a:r>
              <a:rPr lang="en-US" sz="40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তার</a:t>
            </a:r>
            <a:r>
              <a:rPr lang="en-US" sz="40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প্রস্তুতি</a:t>
            </a:r>
            <a:r>
              <a:rPr lang="en-US" sz="40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যাচাই</a:t>
            </a:r>
            <a:r>
              <a:rPr lang="en-US" sz="40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0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চায়</a:t>
            </a:r>
            <a:r>
              <a:rPr lang="en-US" sz="40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4000" dirty="0" err="1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বিষয়টি</a:t>
            </a:r>
            <a:r>
              <a:rPr lang="en-US" sz="40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সে</a:t>
            </a:r>
            <a:r>
              <a:rPr lang="en-US" sz="40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বন্ধুকে</a:t>
            </a:r>
            <a:r>
              <a:rPr lang="en-US" sz="40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বললে</a:t>
            </a:r>
            <a:r>
              <a:rPr lang="en-US" sz="40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সে</a:t>
            </a:r>
            <a:r>
              <a:rPr lang="en-US" sz="40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(</a:t>
            </a:r>
            <a:r>
              <a:rPr lang="en-US" sz="4000" dirty="0" err="1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বন্ধু</a:t>
            </a:r>
            <a:r>
              <a:rPr lang="en-US" sz="40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)</a:t>
            </a:r>
            <a:r>
              <a:rPr lang="bn-BD" sz="40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অনলাইনে পরীক্ষা</a:t>
            </a:r>
            <a:r>
              <a:rPr lang="en-US" sz="40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bn-BD" sz="40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দেওয়ার কথা </a:t>
            </a:r>
            <a:r>
              <a:rPr lang="en-US" sz="4000" dirty="0" err="1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40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95400" y="457201"/>
            <a:ext cx="6781800" cy="762000"/>
          </a:xfrm>
          <a:prstGeom prst="rect">
            <a:avLst/>
          </a:prstGeom>
          <a:ln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dirty="0" err="1">
                <a:ln w="190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LightBAN" pitchFamily="2" charset="0"/>
                <a:cs typeface="NikoshLightBAN" pitchFamily="2" charset="0"/>
              </a:rPr>
              <a:t>শিক্ষায়</a:t>
            </a:r>
            <a:r>
              <a:rPr lang="en-US" sz="4400" dirty="0">
                <a:ln w="190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LightBAN" pitchFamily="2" charset="0"/>
                <a:cs typeface="NikoshLightBAN" pitchFamily="2" charset="0"/>
              </a:rPr>
              <a:t> </a:t>
            </a:r>
            <a:r>
              <a:rPr lang="en-US" sz="4400" dirty="0" err="1">
                <a:ln w="190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LightBAN" pitchFamily="2" charset="0"/>
                <a:cs typeface="NikoshLightBAN" pitchFamily="2" charset="0"/>
              </a:rPr>
              <a:t>ইন্টারনেট</a:t>
            </a:r>
            <a:r>
              <a:rPr lang="en-US" sz="4400" dirty="0">
                <a:ln w="190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LightBAN" pitchFamily="2" charset="0"/>
                <a:cs typeface="NikoshLightBAN" pitchFamily="2" charset="0"/>
              </a:rPr>
              <a:t>: </a:t>
            </a:r>
            <a:r>
              <a:rPr lang="en-US" sz="4400" dirty="0" err="1">
                <a:ln w="190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LightBAN" pitchFamily="2" charset="0"/>
                <a:cs typeface="NikoshLightBAN" pitchFamily="2" charset="0"/>
              </a:rPr>
              <a:t>ঘটনা</a:t>
            </a:r>
            <a:r>
              <a:rPr lang="en-US" sz="4400" dirty="0">
                <a:ln w="190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LightBAN" pitchFamily="2" charset="0"/>
                <a:cs typeface="NikoshLightBAN" pitchFamily="2" charset="0"/>
              </a:rPr>
              <a:t>-</a:t>
            </a:r>
            <a:r>
              <a:rPr lang="bn-BD" sz="4400" dirty="0">
                <a:ln w="190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LightBAN" pitchFamily="2" charset="0"/>
                <a:cs typeface="NikoshLightBAN" pitchFamily="2" charset="0"/>
              </a:rPr>
              <a:t>৪</a:t>
            </a:r>
            <a:endParaRPr lang="en-US" sz="4400" dirty="0">
              <a:ln w="1905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LightBAN" pitchFamily="2" charset="0"/>
              <a:cs typeface="NikoshLight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5334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E:\Model Content 3\New folder\article-0-04C996C700000514-495_634x40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9" t="37901" r="38619" b="5443"/>
          <a:stretch/>
        </p:blipFill>
        <p:spPr bwMode="auto">
          <a:xfrm>
            <a:off x="685800" y="1848029"/>
            <a:ext cx="4267200" cy="3307338"/>
          </a:xfrm>
          <a:prstGeom prst="round2DiagRect">
            <a:avLst>
              <a:gd name="adj1" fmla="val 33311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E:\Model Content 3\New folder\jee-mains-201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1472">
            <a:off x="2830480" y="2227804"/>
            <a:ext cx="1626202" cy="138335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5257800" y="1981200"/>
            <a:ext cx="3581400" cy="2554545"/>
          </a:xfrm>
          <a:prstGeom prst="rect">
            <a:avLst/>
          </a:prstGeom>
          <a:ln/>
          <a:effectLst>
            <a:glow rad="228600">
              <a:schemeClr val="accent6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bn-BD" sz="40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সে একটা ওয়েবসাইটে দেখল সত্যিই অনলাইনে পরীক্ষার দেওয়ার ব্যবস্থা আছে।</a:t>
            </a:r>
            <a:endParaRPr lang="en-US" sz="4000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9946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E:\MOTIAR\Motiar D. Content\Class Viii\Picture\পাঠ ৫৭\editing-student-authorisation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352800"/>
            <a:ext cx="3657600" cy="3200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E:\Motiar D. Content\Class Viii\Picture\পাঠ ৫৫\s 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04721"/>
            <a:ext cx="3657600" cy="281947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/>
        </p:spPr>
      </p:pic>
      <p:pic>
        <p:nvPicPr>
          <p:cNvPr id="4100" name="Picture 4" descr="E:\Motiar D. Content\Class Viii\Picture\পাঠ ৫৭\NCHEC_ExamRegistratio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304721"/>
            <a:ext cx="4114800" cy="281947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/>
        </p:spPr>
      </p:pic>
      <p:sp>
        <p:nvSpPr>
          <p:cNvPr id="5" name="Rectangle 4"/>
          <p:cNvSpPr/>
          <p:nvPr/>
        </p:nvSpPr>
        <p:spPr>
          <a:xfrm>
            <a:off x="4495800" y="3352800"/>
            <a:ext cx="4495800" cy="3170099"/>
          </a:xfrm>
          <a:prstGeom prst="rect">
            <a:avLst/>
          </a:prstGeom>
          <a:ln/>
          <a:effectLst>
            <a:glow rad="228600">
              <a:schemeClr val="accent6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bn-BD" sz="40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সে অনলাইনে পরীক্ষা দিয়ে দেখল তার প্রস্তুতি ভালো। আর সে যে প্রশ্নগুলোর ভুল উত্তর দিয়েছে তার সঠিক উত্তরও সে পেয়ে গেল।</a:t>
            </a:r>
            <a:endParaRPr lang="en-US" sz="4000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2180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E:\Motiar D. Content\Class VII\Picture\55\smiling-indian-woman-work-2187356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36"/>
          <a:stretch/>
        </p:blipFill>
        <p:spPr bwMode="auto">
          <a:xfrm>
            <a:off x="333555" y="1905000"/>
            <a:ext cx="3657600" cy="3853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RAFI\Desktop\Motiar\New folder\optical_fibre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3426" y="1219200"/>
            <a:ext cx="3962400" cy="239829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4572000" y="4038600"/>
            <a:ext cx="4343400" cy="2554545"/>
          </a:xfrm>
          <a:prstGeom prst="rect">
            <a:avLst/>
          </a:prstGeom>
          <a:ln/>
          <a:effectLst>
            <a:glow rad="228600">
              <a:schemeClr val="accent6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bn-BD" sz="40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শুক্লা ইউনিভার্সিটিতে ফাইবার অপটিক্স পড়ায়। বয়স কম হওয়ায় তার অভিজ্ঞতা কম।</a:t>
            </a:r>
            <a:endParaRPr lang="en-US" sz="4000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71600" y="228600"/>
            <a:ext cx="6477000" cy="769441"/>
          </a:xfrm>
          <a:prstGeom prst="rect">
            <a:avLst/>
          </a:prstGeom>
          <a:ln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dirty="0" err="1">
                <a:ln w="190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LightBAN" pitchFamily="2" charset="0"/>
                <a:cs typeface="NikoshLightBAN" pitchFamily="2" charset="0"/>
              </a:rPr>
              <a:t>শিক্ষায়</a:t>
            </a:r>
            <a:r>
              <a:rPr lang="en-US" sz="4400" dirty="0">
                <a:ln w="190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LightBAN" pitchFamily="2" charset="0"/>
                <a:cs typeface="NikoshLightBAN" pitchFamily="2" charset="0"/>
              </a:rPr>
              <a:t> </a:t>
            </a:r>
            <a:r>
              <a:rPr lang="en-US" sz="4400" dirty="0" err="1">
                <a:ln w="190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LightBAN" pitchFamily="2" charset="0"/>
                <a:cs typeface="NikoshLightBAN" pitchFamily="2" charset="0"/>
              </a:rPr>
              <a:t>ইন্টারনেট</a:t>
            </a:r>
            <a:r>
              <a:rPr lang="en-US" sz="4400" dirty="0">
                <a:ln w="190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LightBAN" pitchFamily="2" charset="0"/>
                <a:cs typeface="NikoshLightBAN" pitchFamily="2" charset="0"/>
              </a:rPr>
              <a:t>: </a:t>
            </a:r>
            <a:r>
              <a:rPr lang="en-US" sz="4400" dirty="0" err="1">
                <a:ln w="190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LightBAN" pitchFamily="2" charset="0"/>
                <a:cs typeface="NikoshLightBAN" pitchFamily="2" charset="0"/>
              </a:rPr>
              <a:t>ঘটনা</a:t>
            </a:r>
            <a:r>
              <a:rPr lang="en-US" sz="4400" dirty="0">
                <a:ln w="190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LightBAN" pitchFamily="2" charset="0"/>
                <a:cs typeface="NikoshLightBAN" pitchFamily="2" charset="0"/>
              </a:rPr>
              <a:t>-</a:t>
            </a:r>
            <a:r>
              <a:rPr lang="bn-BD" sz="4400" dirty="0">
                <a:ln w="190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LightBAN" pitchFamily="2" charset="0"/>
                <a:cs typeface="NikoshLightBAN" pitchFamily="2" charset="0"/>
              </a:rPr>
              <a:t>৫</a:t>
            </a:r>
            <a:endParaRPr lang="en-US" sz="4400" dirty="0">
              <a:ln w="1905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LightBAN" pitchFamily="2" charset="0"/>
              <a:cs typeface="NikoshLight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6889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E:\Motiar D. Content\Class VII\Picture\55\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22"/>
          <a:stretch/>
        </p:blipFill>
        <p:spPr bwMode="auto">
          <a:xfrm>
            <a:off x="457200" y="1371599"/>
            <a:ext cx="3429000" cy="4343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4267200" y="2819400"/>
            <a:ext cx="4507302" cy="2308324"/>
          </a:xfrm>
          <a:prstGeom prst="rect">
            <a:avLst/>
          </a:prstGeom>
          <a:ln/>
          <a:effectLst>
            <a:glow rad="228600">
              <a:schemeClr val="accent6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bn-BD" sz="36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সে সব সময় ভাবত একজন অভিজ্ঞ শিক্ষকের সাথে পরিচয় থাকলে তার কাছ থেকে সে শিখে নিতে পারত</a:t>
            </a:r>
            <a:r>
              <a:rPr lang="en-US" sz="36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ো</a:t>
            </a:r>
            <a:r>
              <a:rPr lang="bn-BD" sz="36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 </a:t>
            </a:r>
            <a:endParaRPr lang="en-US" sz="3600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3946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995" y="381000"/>
            <a:ext cx="3671770" cy="2819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101" name="Picture 5" descr="E:\Motiar D. Content\Class VII\Picture\55\indian-woman-talking-cellphone-2213935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505200"/>
            <a:ext cx="3661565" cy="313714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/>
        </p:spPr>
      </p:pic>
      <p:sp>
        <p:nvSpPr>
          <p:cNvPr id="5" name="Rectangle 4"/>
          <p:cNvSpPr/>
          <p:nvPr/>
        </p:nvSpPr>
        <p:spPr>
          <a:xfrm>
            <a:off x="4421038" y="996821"/>
            <a:ext cx="4419600" cy="3170099"/>
          </a:xfrm>
          <a:prstGeom prst="rect">
            <a:avLst/>
          </a:prstGeom>
          <a:ln/>
          <a:effectLst>
            <a:glow rad="228600">
              <a:schemeClr val="accent6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bn-BD" sz="40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ইন্টারনেটে একটা বড় ওয়েবসাইটে খোঁজার পর একজন বড় প্রফেসরের লেকচার নোট পেয়ে </a:t>
            </a:r>
            <a:r>
              <a:rPr lang="en-US" sz="4000" dirty="0" err="1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যায়</a:t>
            </a:r>
            <a:r>
              <a:rPr lang="bn-BD" sz="40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সে ডাউনলোড করে নিল।</a:t>
            </a:r>
            <a:endParaRPr lang="en-US" sz="4000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0370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E:\Motiar D. Content\Class VII\Picture\55\indian-man-using-computer-home-young-guy-start-his-new-online-business-laptop-asian-internet-indoor-relaxed-54923238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58" r="13952" b="10264"/>
          <a:stretch/>
        </p:blipFill>
        <p:spPr bwMode="auto">
          <a:xfrm>
            <a:off x="637353" y="2542639"/>
            <a:ext cx="3629847" cy="3200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/>
        </p:spPr>
      </p:pic>
      <p:sp>
        <p:nvSpPr>
          <p:cNvPr id="3" name="TextBox 2"/>
          <p:cNvSpPr txBox="1"/>
          <p:nvPr/>
        </p:nvSpPr>
        <p:spPr>
          <a:xfrm>
            <a:off x="1295400" y="228600"/>
            <a:ext cx="6553200" cy="769441"/>
          </a:xfrm>
          <a:prstGeom prst="rect">
            <a:avLst/>
          </a:prstGeom>
          <a:ln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dirty="0" err="1">
                <a:ln w="190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LightBAN" pitchFamily="2" charset="0"/>
                <a:cs typeface="NikoshLightBAN" pitchFamily="2" charset="0"/>
              </a:rPr>
              <a:t>শিক্ষায়</a:t>
            </a:r>
            <a:r>
              <a:rPr lang="en-US" sz="4400" dirty="0">
                <a:ln w="190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LightBAN" pitchFamily="2" charset="0"/>
                <a:cs typeface="NikoshLightBAN" pitchFamily="2" charset="0"/>
              </a:rPr>
              <a:t> </a:t>
            </a:r>
            <a:r>
              <a:rPr lang="en-US" sz="4400" dirty="0" err="1">
                <a:ln w="190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LightBAN" pitchFamily="2" charset="0"/>
                <a:cs typeface="NikoshLightBAN" pitchFamily="2" charset="0"/>
              </a:rPr>
              <a:t>ইন্টারনেট</a:t>
            </a:r>
            <a:r>
              <a:rPr lang="en-US" sz="4400" dirty="0">
                <a:ln w="190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LightBAN" pitchFamily="2" charset="0"/>
                <a:cs typeface="NikoshLightBAN" pitchFamily="2" charset="0"/>
              </a:rPr>
              <a:t>: </a:t>
            </a:r>
            <a:r>
              <a:rPr lang="en-US" sz="4400" dirty="0" err="1">
                <a:ln w="190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LightBAN" pitchFamily="2" charset="0"/>
                <a:cs typeface="NikoshLightBAN" pitchFamily="2" charset="0"/>
              </a:rPr>
              <a:t>ঘটনা</a:t>
            </a:r>
            <a:r>
              <a:rPr lang="en-US" sz="4400" dirty="0">
                <a:ln w="190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LightBAN" pitchFamily="2" charset="0"/>
                <a:cs typeface="NikoshLightBAN" pitchFamily="2" charset="0"/>
              </a:rPr>
              <a:t>-</a:t>
            </a:r>
            <a:r>
              <a:rPr lang="bn-BD" sz="4400" dirty="0">
                <a:ln w="190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LightBAN" pitchFamily="2" charset="0"/>
                <a:cs typeface="NikoshLightBAN" pitchFamily="2" charset="0"/>
              </a:rPr>
              <a:t>৬</a:t>
            </a:r>
            <a:endParaRPr lang="en-US" sz="4400" dirty="0">
              <a:ln w="1905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LightBAN" pitchFamily="2" charset="0"/>
              <a:cs typeface="NikoshLight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484298" y="2819400"/>
            <a:ext cx="4507302" cy="1323439"/>
          </a:xfrm>
          <a:prstGeom prst="rect">
            <a:avLst/>
          </a:prstGeom>
          <a:ln/>
          <a:effectLst>
            <a:glow rad="228600">
              <a:schemeClr val="accent6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perspectiveLeft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bn-BD" sz="40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রাজিব পদার্থ বিজ্ঞান নিয়ে পাশ করেছে।</a:t>
            </a:r>
            <a:endParaRPr lang="en-US" sz="4000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5265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E:\Motiar D. Content\Class VII\Picture\55\Worried-Indian-Man-@-Comput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429000"/>
            <a:ext cx="3810000" cy="2819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/>
        </p:spPr>
      </p:pic>
      <p:pic>
        <p:nvPicPr>
          <p:cNvPr id="6148" name="Picture 4" descr="E:\Motiar D. Content\Class VII\Picture\55\NSO-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525780"/>
            <a:ext cx="4131733" cy="2598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E:\Motiar D. Content\Class VII\Picture\55\0291db28b5ecfe9ba9acc0f6b504038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525780"/>
            <a:ext cx="3810000" cy="2598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4555067" y="3352800"/>
            <a:ext cx="4284133" cy="3170099"/>
          </a:xfrm>
          <a:prstGeom prst="rect">
            <a:avLst/>
          </a:prstGeom>
          <a:ln/>
          <a:effectLst>
            <a:glow rad="228600">
              <a:schemeClr val="accent6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bn-BD" sz="40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তার খুব দুঃখ  বিশ্ববিদ্যালয়ে এস্ট্রোফিজিক্সের উপর কোন কোর্স ছিল না- তার খুব শখ বিষয়টি পড়ার। </a:t>
            </a:r>
            <a:endParaRPr lang="en-US" sz="4000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0541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Motiar D. Content\Class VII\Picture\55\rnichol_mast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403"/>
          <a:stretch/>
        </p:blipFill>
        <p:spPr bwMode="auto">
          <a:xfrm>
            <a:off x="381000" y="1066800"/>
            <a:ext cx="3714750" cy="355839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/>
        </p:spPr>
      </p:pic>
      <p:sp>
        <p:nvSpPr>
          <p:cNvPr id="5" name="Rectangle 4"/>
          <p:cNvSpPr/>
          <p:nvPr/>
        </p:nvSpPr>
        <p:spPr>
          <a:xfrm>
            <a:off x="4481422" y="1455099"/>
            <a:ext cx="4189562" cy="3170099"/>
          </a:xfrm>
          <a:prstGeom prst="rect">
            <a:avLst/>
          </a:prstGeom>
          <a:ln/>
          <a:effectLst>
            <a:glow rad="228600">
              <a:schemeClr val="accent6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isometricOffAxis2Left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bn-BD" sz="40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হঠাৎ করে খবর পেল খুব বড় একটা বিশ্ববিদ্যালয়ের একজন বড় প্রফেসর এস্ট্রোফিজিক্সের উপর কোর্স দিচ্ছেন।</a:t>
            </a:r>
            <a:endParaRPr lang="en-US" sz="4000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901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106" y="364870"/>
            <a:ext cx="3927894" cy="271188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78" name="Picture 6" descr="E:\Motiar D. Content\Class VII\Picture\55\27147854-Young-Asian-Indian-businessman-using-a-notebook-computer-or-laptop-during-office-break-at-cafe-relax-Stock-Phot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505198"/>
            <a:ext cx="3962400" cy="29289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2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079" name="Picture 7" descr="E:\Motiar D. Content\Class VII\Picture\55\young_asian_indian_businessman_using_laptop_notebook_cg6p1187261c_th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64870"/>
            <a:ext cx="3924300" cy="26087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10" name="Rectangle 9"/>
          <p:cNvSpPr/>
          <p:nvPr/>
        </p:nvSpPr>
        <p:spPr>
          <a:xfrm>
            <a:off x="4582064" y="3498897"/>
            <a:ext cx="4343400" cy="3170099"/>
          </a:xfrm>
          <a:prstGeom prst="rect">
            <a:avLst/>
          </a:prstGeom>
          <a:ln/>
          <a:effectLst>
            <a:glow rad="228600">
              <a:schemeClr val="accent6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bn-BD" sz="40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রাজিব অনলাইনে পুরো কোর্সটি করতে পারবে জেনে খুবই  খুশি। সে তখন</a:t>
            </a:r>
            <a:r>
              <a:rPr lang="en-US" sz="40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</a:t>
            </a:r>
            <a:r>
              <a:rPr lang="bn-BD" sz="40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কোর্সটিতে রেজিস্ট্রেশন করে ফেলল।  </a:t>
            </a:r>
            <a:endParaRPr lang="en-US" sz="4000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8581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32958" y="2590800"/>
            <a:ext cx="8610600" cy="193899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000" dirty="0">
                <a:latin typeface="NikoshBAN" pitchFamily="2" charset="0"/>
                <a:cs typeface="NikoshBAN" pitchFamily="2" charset="0"/>
              </a:rPr>
              <a:t>বাংলাদেশের সকল ছাত্রছাত্রীর যদি একটি করে ল্যাপটপ থাকতো তখন শিক্ষার ব্যাপারে আর কী কী করা যেতে পারে সেটি নিয়ে সবাই মিলে একটি রচন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া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লে</a:t>
            </a:r>
            <a:r>
              <a:rPr lang="bn-BD" sz="4000" dirty="0">
                <a:latin typeface="NikoshBAN" pitchFamily="2" charset="0"/>
                <a:cs typeface="NikoshBAN" pitchFamily="2" charset="0"/>
              </a:rPr>
              <a:t>খ।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2620272" y="739007"/>
            <a:ext cx="4237728" cy="752569"/>
            <a:chOff x="2794176" y="-5470458"/>
            <a:chExt cx="3276599" cy="2068757"/>
          </a:xfrm>
        </p:grpSpPr>
        <p:sp>
          <p:nvSpPr>
            <p:cNvPr id="7" name="Rounded Rectangle 6"/>
            <p:cNvSpPr/>
            <p:nvPr/>
          </p:nvSpPr>
          <p:spPr>
            <a:xfrm>
              <a:off x="2794176" y="-5470458"/>
              <a:ext cx="3276599" cy="2008721"/>
            </a:xfrm>
            <a:prstGeom prst="roundRect">
              <a:avLst/>
            </a:prstGeom>
            <a:solidFill>
              <a:srgbClr val="FF99FF"/>
            </a:solidFill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3343428" y="-5377239"/>
              <a:ext cx="2297787" cy="1975538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wrap="squar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>
                <a:buNone/>
              </a:pPr>
              <a:r>
                <a:rPr lang="bn-BD" sz="4400" b="1" spc="50" dirty="0">
                  <a:ln w="11430"/>
                  <a:solidFill>
                    <a:schemeClr val="tx1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দলগত কাজ </a:t>
              </a:r>
              <a:endParaRPr lang="en-US" sz="4400" b="1" cap="none" spc="50" dirty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endParaRPr>
            </a:p>
          </p:txBody>
        </p:sp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63" y="283654"/>
            <a:ext cx="1752600" cy="169718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37951461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743200" y="1143000"/>
            <a:ext cx="3200400" cy="10668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52400"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33400" y="2448580"/>
            <a:ext cx="7162800" cy="52322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(১)  মিতুলের ভাই কোথা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য়</a:t>
            </a:r>
            <a:r>
              <a:rPr lang="bn-BD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থেকে বই ডাউনলোড করে দিলেন? 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90600" y="3124200"/>
            <a:ext cx="1981200" cy="52322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(ক) 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NAEM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19600" y="3124200"/>
            <a:ext cx="2514600" cy="52322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(খ) 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NTRCA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90600" y="3896380"/>
            <a:ext cx="1981200" cy="52322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(গ) 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NAPE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19600" y="3896380"/>
            <a:ext cx="2514600" cy="52322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(ঘ) 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NCTB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9600" y="4658380"/>
            <a:ext cx="7086600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(</a:t>
            </a:r>
            <a:r>
              <a:rPr lang="bn-BD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২)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শুক্লা</a:t>
            </a:r>
            <a:r>
              <a:rPr lang="en-US" sz="28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</a:t>
            </a:r>
            <a:r>
              <a:rPr lang="bn-BD" sz="28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সমস্যার সমাধা</a:t>
            </a:r>
            <a:r>
              <a:rPr lang="en-US" sz="2800" dirty="0" err="1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নে</a:t>
            </a:r>
            <a:r>
              <a:rPr lang="en-US" sz="28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কোনটি</a:t>
            </a:r>
            <a:r>
              <a:rPr lang="en-US" sz="28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সাহায্য</a:t>
            </a:r>
            <a:r>
              <a:rPr lang="bn-BD" sz="28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কর</a:t>
            </a:r>
            <a:r>
              <a:rPr lang="en-US" sz="2800" dirty="0" err="1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ছে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419600" y="6029980"/>
            <a:ext cx="2971800" cy="52322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bn-BD" sz="2800" b="1" dirty="0">
                <a:latin typeface="NikoshBAN" pitchFamily="2" charset="0"/>
                <a:cs typeface="NikoshBAN" pitchFamily="2" charset="0"/>
              </a:rPr>
              <a:t>(ঘ) শিক্ষক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419600" y="5257800"/>
            <a:ext cx="2971800" cy="52322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bn-BD" sz="2800" b="1" dirty="0">
                <a:latin typeface="NikoshBAN" pitchFamily="2" charset="0"/>
                <a:cs typeface="NikoshBAN" pitchFamily="2" charset="0"/>
              </a:rPr>
              <a:t>(খ)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পত্রিকা</a:t>
            </a:r>
            <a:r>
              <a:rPr lang="bn-BD" sz="28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90600" y="6029980"/>
            <a:ext cx="3086100" cy="52322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bn-BD" sz="2800" b="1" dirty="0">
                <a:latin typeface="NikoshBAN" pitchFamily="2" charset="0"/>
                <a:cs typeface="NikoshBAN" pitchFamily="2" charset="0"/>
              </a:rPr>
              <a:t>(গ</a:t>
            </a:r>
            <a:r>
              <a:rPr lang="en-US" sz="2800" b="1" dirty="0">
                <a:latin typeface="NikoshBAN" pitchFamily="2" charset="0"/>
                <a:cs typeface="NikoshBAN" pitchFamily="2" charset="0"/>
              </a:rPr>
              <a:t>)</a:t>
            </a:r>
            <a:r>
              <a:rPr lang="bn-BD" sz="2800" b="1" dirty="0">
                <a:latin typeface="NikoshBAN" pitchFamily="2" charset="0"/>
                <a:cs typeface="NikoshBAN" pitchFamily="2" charset="0"/>
              </a:rPr>
              <a:t> ইন্টারনেট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990600" y="5257800"/>
            <a:ext cx="3086100" cy="52322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bn-BD" sz="2800" b="1" dirty="0">
                <a:latin typeface="NikoshBAN" pitchFamily="2" charset="0"/>
                <a:cs typeface="NikoshBAN" pitchFamily="2" charset="0"/>
              </a:rPr>
              <a:t>(ক)</a:t>
            </a:r>
            <a:r>
              <a:rPr lang="en-US" sz="28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b="1" dirty="0">
                <a:latin typeface="NikoshBAN" pitchFamily="2" charset="0"/>
                <a:cs typeface="NikoshBAN" pitchFamily="2" charset="0"/>
              </a:rPr>
              <a:t>বই 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048000" y="1219200"/>
            <a:ext cx="2514600" cy="822305"/>
          </a:xfrm>
          <a:prstGeom prst="ellipse">
            <a:avLst/>
          </a:prstGeom>
          <a:blipFill>
            <a:blip r:embed="rId4"/>
            <a:tile tx="0" ty="0" sx="100000" sy="100000" flip="none" algn="tl"/>
          </a:blipFill>
          <a:ln w="38100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dirty="0">
                <a:solidFill>
                  <a:srgbClr val="0206BE"/>
                </a:solidFill>
                <a:latin typeface="NikoshBAN" pitchFamily="2" charset="0"/>
                <a:cs typeface="NikoshBAN" pitchFamily="2" charset="0"/>
              </a:rPr>
              <a:t>সঠিক উত্তর </a:t>
            </a:r>
            <a:endParaRPr lang="en-US" sz="3200" dirty="0">
              <a:solidFill>
                <a:srgbClr val="0206BE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048000" y="1219200"/>
            <a:ext cx="2514600" cy="822305"/>
          </a:xfrm>
          <a:prstGeom prst="ellipse">
            <a:avLst/>
          </a:prstGeom>
          <a:blipFill>
            <a:blip r:embed="rId4"/>
            <a:tile tx="0" ty="0" sx="100000" sy="100000" flip="none" algn="tl"/>
          </a:blipFill>
          <a:ln w="38100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dirty="0">
                <a:solidFill>
                  <a:srgbClr val="0206BE"/>
                </a:solidFill>
                <a:latin typeface="NikoshBAN" pitchFamily="2" charset="0"/>
                <a:cs typeface="NikoshBAN" pitchFamily="2" charset="0"/>
              </a:rPr>
              <a:t>সঠিক উত্তর </a:t>
            </a:r>
            <a:endParaRPr lang="en-US" sz="3200" dirty="0">
              <a:solidFill>
                <a:srgbClr val="0206BE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971800" y="1381780"/>
            <a:ext cx="2895600" cy="523220"/>
          </a:xfrm>
          <a:prstGeom prst="homePlate">
            <a:avLst>
              <a:gd name="adj" fmla="val 83064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2800" dirty="0">
                <a:latin typeface="NikoshBAN" pitchFamily="2" charset="0"/>
                <a:cs typeface="NikoshBAN" pitchFamily="2" charset="0"/>
              </a:rPr>
              <a:t>আবার চেষ্টা কর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971800" y="1381780"/>
            <a:ext cx="2895600" cy="523220"/>
          </a:xfrm>
          <a:prstGeom prst="homePlate">
            <a:avLst>
              <a:gd name="adj" fmla="val 83064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2800" dirty="0">
                <a:latin typeface="NikoshBAN" pitchFamily="2" charset="0"/>
                <a:cs typeface="NikoshBAN" pitchFamily="2" charset="0"/>
              </a:rPr>
              <a:t>আবার চেষ্টা কর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971800" y="1371600"/>
            <a:ext cx="2895600" cy="523220"/>
          </a:xfrm>
          <a:prstGeom prst="homePlate">
            <a:avLst>
              <a:gd name="adj" fmla="val 83064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2800" dirty="0">
                <a:latin typeface="NikoshBAN" pitchFamily="2" charset="0"/>
                <a:cs typeface="NikoshBAN" pitchFamily="2" charset="0"/>
              </a:rPr>
              <a:t>আবার চেষ্টা কর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971800" y="1381780"/>
            <a:ext cx="2895600" cy="523220"/>
          </a:xfrm>
          <a:prstGeom prst="homePlate">
            <a:avLst>
              <a:gd name="adj" fmla="val 83064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2800" dirty="0">
                <a:latin typeface="NikoshBAN" pitchFamily="2" charset="0"/>
                <a:cs typeface="NikoshBAN" pitchFamily="2" charset="0"/>
              </a:rPr>
              <a:t>আবার চেষ্টা কর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971800" y="1371600"/>
            <a:ext cx="2895600" cy="523220"/>
          </a:xfrm>
          <a:prstGeom prst="homePlate">
            <a:avLst>
              <a:gd name="adj" fmla="val 978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2800" dirty="0">
                <a:latin typeface="NikoshBAN" pitchFamily="2" charset="0"/>
                <a:cs typeface="NikoshBAN" pitchFamily="2" charset="0"/>
              </a:rPr>
              <a:t>আবার চেষ্টা কর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985655" y="1371600"/>
            <a:ext cx="2895600" cy="523220"/>
          </a:xfrm>
          <a:prstGeom prst="homePlate">
            <a:avLst>
              <a:gd name="adj" fmla="val 6274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2800" dirty="0">
                <a:latin typeface="NikoshBAN" pitchFamily="2" charset="0"/>
                <a:cs typeface="NikoshBAN" pitchFamily="2" charset="0"/>
              </a:rPr>
              <a:t>আবার চেষ্টা কর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134100" y="101025"/>
            <a:ext cx="1752600" cy="737175"/>
          </a:xfrm>
          <a:prstGeom prst="rect">
            <a:avLst/>
          </a:prstGeom>
          <a:noFill/>
          <a:ln>
            <a:solidFill>
              <a:srgbClr val="1008B8"/>
            </a:solidFill>
          </a:ln>
        </p:spPr>
        <p:txBody>
          <a:bodyPr wrap="square" rtlCol="0">
            <a:prstTxWarp prst="textDeflate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BD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 </a:t>
            </a:r>
            <a:endParaRPr lang="en-US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5655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16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ntr" presetSubtype="16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3" presetClass="entr" presetSubtype="16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3" presetClass="entr" presetSubtype="16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3" presetClass="entr" presetSubtype="16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3" presetClass="entr" presetSubtype="16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3" presetClass="entr" presetSubtype="16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3" presetClass="entr" presetSubtype="16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38400" y="951071"/>
            <a:ext cx="4343400" cy="990124"/>
          </a:xfrm>
          <a:prstGeom prst="downArrowCallout">
            <a:avLst>
              <a:gd name="adj1" fmla="val 12324"/>
              <a:gd name="adj2" fmla="val 235735"/>
              <a:gd name="adj3" fmla="val 25000"/>
              <a:gd name="adj4" fmla="val 64977"/>
            </a:avLst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b="1" dirty="0">
                <a:latin typeface="NikoshBAN" pitchFamily="2" charset="0"/>
                <a:cs typeface="NikoshBAN" pitchFamily="2" charset="0"/>
              </a:rPr>
              <a:t>নিচের প্রশ্নগুলোর উত্তর দাও 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14400" y="3995678"/>
            <a:ext cx="75438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bn-BD" sz="3200" b="1" dirty="0">
                <a:latin typeface="NikoshBAN" pitchFamily="2" charset="0"/>
                <a:cs typeface="NikoshBAN" pitchFamily="2" charset="0"/>
              </a:rPr>
              <a:t>১। মিতু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লের</a:t>
            </a:r>
            <a:r>
              <a:rPr lang="bn-BD" sz="3200" b="1" dirty="0">
                <a:latin typeface="NikoshBAN" pitchFamily="2" charset="0"/>
                <a:cs typeface="NikoshBAN" pitchFamily="2" charset="0"/>
              </a:rPr>
              <a:t> মন খারাপ কেন?</a:t>
            </a:r>
          </a:p>
          <a:p>
            <a:pPr lvl="0"/>
            <a:r>
              <a:rPr lang="bn-BD" sz="32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২।</a:t>
            </a:r>
            <a:r>
              <a:rPr lang="en-US" sz="32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প্রিয়াংকা</a:t>
            </a:r>
            <a:r>
              <a:rPr lang="bn-BD" sz="32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তার সমস্যার সমাধান কোথায় পেল? </a:t>
            </a:r>
          </a:p>
          <a:p>
            <a:pPr lvl="0"/>
            <a:r>
              <a:rPr lang="en-US" sz="3600" b="1" dirty="0">
                <a:latin typeface="NikoshBAN" pitchFamily="2" charset="0"/>
                <a:cs typeface="NikoshBAN" pitchFamily="2" charset="0"/>
              </a:rPr>
              <a:t>3</a:t>
            </a:r>
            <a:r>
              <a:rPr lang="bn-BD" sz="3600" b="1" dirty="0">
                <a:latin typeface="NikoshBAN" pitchFamily="2" charset="0"/>
                <a:cs typeface="NikoshBAN" pitchFamily="2" charset="0"/>
              </a:rPr>
              <a:t>। রাজিবের মনে কষ্ট কেন?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4700" y="1955979"/>
            <a:ext cx="2514600" cy="200642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134100" y="101025"/>
            <a:ext cx="1752600" cy="737175"/>
          </a:xfrm>
          <a:prstGeom prst="rect">
            <a:avLst/>
          </a:prstGeom>
          <a:noFill/>
          <a:ln>
            <a:solidFill>
              <a:srgbClr val="1008B8"/>
            </a:solidFill>
          </a:ln>
        </p:spPr>
        <p:txBody>
          <a:bodyPr wrap="square" rtlCol="0">
            <a:prstTxWarp prst="textDeflate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BD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 </a:t>
            </a:r>
            <a:endParaRPr lang="en-US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7130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457200" y="609600"/>
            <a:ext cx="8229600" cy="808038"/>
          </a:xfrm>
          <a:prstGeom prst="rect">
            <a:avLst/>
          </a:prstGeo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n-BD" sz="6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বাড়</a:t>
            </a:r>
            <a:r>
              <a:rPr lang="en-US" sz="6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ি</a:t>
            </a:r>
            <a:r>
              <a:rPr lang="bn-BD" sz="6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র কাজ</a:t>
            </a:r>
            <a:endParaRPr lang="en-US" sz="6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/>
          <a:p>
            <a:pPr>
              <a:defRPr/>
            </a:pPr>
            <a:fld id="{4314E328-9D49-4C26-9C76-0AEC5AD2229D}" type="datetime1">
              <a:rPr lang="en-US" smtClean="0"/>
              <a:t>29-Oct-19</a:t>
            </a:fld>
            <a:endParaRPr lang="en-US"/>
          </a:p>
        </p:txBody>
      </p:sp>
      <p:sp>
        <p:nvSpPr>
          <p:cNvPr id="4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/>
          <a:p>
            <a:pPr>
              <a:defRPr/>
            </a:pPr>
            <a:fld id="{463BC71B-8898-4C26-9424-9A1CA4487239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  <p:sp>
        <p:nvSpPr>
          <p:cNvPr id="5" name="Text Placeholder 7"/>
          <p:cNvSpPr txBox="1">
            <a:spLocks/>
          </p:cNvSpPr>
          <p:nvPr/>
        </p:nvSpPr>
        <p:spPr>
          <a:xfrm>
            <a:off x="255917" y="4293897"/>
            <a:ext cx="8632166" cy="2123658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bn-BD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তুমি ইন্টারনে</a:t>
            </a:r>
            <a:r>
              <a:rPr lang="bn-IN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টের</a:t>
            </a:r>
            <a:r>
              <a:rPr lang="bn-BD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কীভাবে আর্ন্তজাতিক গণিত অলিম্পিয়ার্ডে অংশগ্রহণ করবে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ধাপসমূহ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লিখে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আনবে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50" name="Picture 2" descr="C:\Users\jes\Desktop\index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4" r="24860" b="7270"/>
          <a:stretch/>
        </p:blipFill>
        <p:spPr bwMode="auto">
          <a:xfrm>
            <a:off x="2743201" y="1600200"/>
            <a:ext cx="3733800" cy="2402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0157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03120" y="304800"/>
            <a:ext cx="5105400" cy="134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88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ধন্যবাদ</a:t>
            </a:r>
            <a:endParaRPr lang="en-US" sz="8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itchFamily="2" charset="0"/>
              <a:cs typeface="Nikosh" pitchFamily="2" charset="0"/>
            </a:endParaRPr>
          </a:p>
        </p:txBody>
      </p:sp>
      <p:pic>
        <p:nvPicPr>
          <p:cNvPr id="2050" name="Picture 2" descr="C:\Users\RAFI\Desktop\New folder\searchi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9748" y="1981200"/>
            <a:ext cx="4332144" cy="2921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690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909</TotalTime>
  <Words>649</Words>
  <Application>Microsoft Office PowerPoint</Application>
  <PresentationFormat>On-screen Show (4:3)</PresentationFormat>
  <Paragraphs>91</Paragraphs>
  <Slides>33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1" baseType="lpstr">
      <vt:lpstr>Arial</vt:lpstr>
      <vt:lpstr>Calibri</vt:lpstr>
      <vt:lpstr>Cambria Math</vt:lpstr>
      <vt:lpstr>Nikosh</vt:lpstr>
      <vt:lpstr>NikoshBAN</vt:lpstr>
      <vt:lpstr>NikoshLightBAN</vt:lpstr>
      <vt:lpstr>1_Office Theme</vt:lpstr>
      <vt:lpstr>Packager Shell Object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Motiar</dc:creator>
  <cp:lastModifiedBy>User</cp:lastModifiedBy>
  <cp:revision>120</cp:revision>
  <dcterms:created xsi:type="dcterms:W3CDTF">2015-04-05T17:35:32Z</dcterms:created>
  <dcterms:modified xsi:type="dcterms:W3CDTF">2019-10-29T16:19:13Z</dcterms:modified>
</cp:coreProperties>
</file>