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8" r:id="rId3"/>
    <p:sldId id="256" r:id="rId4"/>
    <p:sldId id="257" r:id="rId5"/>
    <p:sldId id="259" r:id="rId6"/>
    <p:sldId id="267" r:id="rId7"/>
    <p:sldId id="260" r:id="rId8"/>
    <p:sldId id="261" r:id="rId9"/>
    <p:sldId id="264" r:id="rId10"/>
    <p:sldId id="282" r:id="rId11"/>
    <p:sldId id="262" r:id="rId12"/>
    <p:sldId id="283" r:id="rId13"/>
    <p:sldId id="263" r:id="rId14"/>
    <p:sldId id="265" r:id="rId15"/>
    <p:sldId id="284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3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0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2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8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2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9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9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4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1E09-2903-4AC3-8EBC-301910082B7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0E54-FE30-406E-B644-5307599F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4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ajumder895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1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9546" y="1302326"/>
            <a:ext cx="6574575" cy="42040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4740" y="180387"/>
            <a:ext cx="7484188" cy="70788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1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790071" y="123310"/>
            <a:ext cx="2653145" cy="63768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024" y="5345636"/>
            <a:ext cx="11011244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 দলিল বা চুক্তিপত্রের মাধ্যমে কোম্পানি বিনিয়োগকারীদের থেকে ঋণ মূলধন সংস্থান করে, তাকে বন্ড বলে।  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5139941" y="4491382"/>
            <a:ext cx="1953409" cy="854254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4824" y="1007214"/>
            <a:ext cx="3463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8321" y="1591989"/>
            <a:ext cx="4296641" cy="28644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86359" y="433003"/>
            <a:ext cx="1988459" cy="4432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5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87190" y="152400"/>
            <a:ext cx="3304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বন্ডের বৈশিষ্ট্য</a:t>
            </a:r>
            <a:endParaRPr lang="en-US" sz="3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426463" y="1447800"/>
            <a:ext cx="2011188" cy="5105400"/>
            <a:chOff x="2426463" y="1447800"/>
            <a:chExt cx="2011188" cy="5105400"/>
          </a:xfrm>
        </p:grpSpPr>
        <p:sp>
          <p:nvSpPr>
            <p:cNvPr id="5" name="Freeform 4"/>
            <p:cNvSpPr/>
            <p:nvPr/>
          </p:nvSpPr>
          <p:spPr>
            <a:xfrm>
              <a:off x="2426463" y="1447800"/>
              <a:ext cx="2011188" cy="5105400"/>
            </a:xfrm>
            <a:custGeom>
              <a:avLst/>
              <a:gdLst>
                <a:gd name="connsiteX0" fmla="*/ 0 w 2011188"/>
                <a:gd name="connsiteY0" fmla="*/ 201119 h 5105400"/>
                <a:gd name="connsiteX1" fmla="*/ 201119 w 2011188"/>
                <a:gd name="connsiteY1" fmla="*/ 0 h 5105400"/>
                <a:gd name="connsiteX2" fmla="*/ 1810069 w 2011188"/>
                <a:gd name="connsiteY2" fmla="*/ 0 h 5105400"/>
                <a:gd name="connsiteX3" fmla="*/ 2011188 w 2011188"/>
                <a:gd name="connsiteY3" fmla="*/ 201119 h 5105400"/>
                <a:gd name="connsiteX4" fmla="*/ 2011188 w 2011188"/>
                <a:gd name="connsiteY4" fmla="*/ 4904281 h 5105400"/>
                <a:gd name="connsiteX5" fmla="*/ 1810069 w 2011188"/>
                <a:gd name="connsiteY5" fmla="*/ 5105400 h 5105400"/>
                <a:gd name="connsiteX6" fmla="*/ 201119 w 2011188"/>
                <a:gd name="connsiteY6" fmla="*/ 5105400 h 5105400"/>
                <a:gd name="connsiteX7" fmla="*/ 0 w 2011188"/>
                <a:gd name="connsiteY7" fmla="*/ 4904281 h 5105400"/>
                <a:gd name="connsiteX8" fmla="*/ 0 w 2011188"/>
                <a:gd name="connsiteY8" fmla="*/ 201119 h 510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1188" h="5105400">
                  <a:moveTo>
                    <a:pt x="0" y="201119"/>
                  </a:moveTo>
                  <a:cubicBezTo>
                    <a:pt x="0" y="90044"/>
                    <a:pt x="90044" y="0"/>
                    <a:pt x="201119" y="0"/>
                  </a:cubicBezTo>
                  <a:lnTo>
                    <a:pt x="1810069" y="0"/>
                  </a:lnTo>
                  <a:cubicBezTo>
                    <a:pt x="1921144" y="0"/>
                    <a:pt x="2011188" y="90044"/>
                    <a:pt x="2011188" y="201119"/>
                  </a:cubicBezTo>
                  <a:lnTo>
                    <a:pt x="2011188" y="4904281"/>
                  </a:lnTo>
                  <a:cubicBezTo>
                    <a:pt x="2011188" y="5015356"/>
                    <a:pt x="1921144" y="5105400"/>
                    <a:pt x="1810069" y="5105400"/>
                  </a:cubicBezTo>
                  <a:lnTo>
                    <a:pt x="201119" y="5105400"/>
                  </a:lnTo>
                  <a:cubicBezTo>
                    <a:pt x="90044" y="5105400"/>
                    <a:pt x="0" y="5015356"/>
                    <a:pt x="0" y="4904281"/>
                  </a:cubicBezTo>
                  <a:lnTo>
                    <a:pt x="0" y="20111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2212848" rIns="170688" bIns="119176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u="sng" kern="1200" dirty="0" smtClean="0">
                  <a:latin typeface="NikoshBAN" pitchFamily="2" charset="0"/>
                  <a:cs typeface="NikoshBAN" pitchFamily="2" charset="0"/>
                </a:rPr>
                <a:t>জামানতঃ</a:t>
              </a:r>
              <a:r>
                <a:rPr lang="bn-BD" sz="2400" kern="1200" dirty="0" smtClean="0">
                  <a:latin typeface="NikoshBAN" pitchFamily="2" charset="0"/>
                  <a:cs typeface="NikoshBAN" pitchFamily="2" charset="0"/>
                </a:rPr>
                <a:t> বন্ডের বিপরীতে কোম্পানির স্থায়ী সম্পত্তি বা দলিল পত্রাদি জমা রাখতে হয়।</a:t>
              </a:r>
              <a:endParaRPr lang="en-US" sz="2400" kern="1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582009" y="1530153"/>
              <a:ext cx="1700098" cy="1700098"/>
            </a:xfrm>
            <a:prstGeom prst="ellipse">
              <a:avLst/>
            </a:prstGeom>
            <a:blipFill rotWithShape="0"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5" name="Group 14"/>
          <p:cNvGrpSpPr/>
          <p:nvPr/>
        </p:nvGrpSpPr>
        <p:grpSpPr>
          <a:xfrm>
            <a:off x="4497988" y="1447800"/>
            <a:ext cx="2011188" cy="5105400"/>
            <a:chOff x="4497988" y="1447800"/>
            <a:chExt cx="2011188" cy="5105400"/>
          </a:xfrm>
        </p:grpSpPr>
        <p:sp>
          <p:nvSpPr>
            <p:cNvPr id="7" name="Freeform 6"/>
            <p:cNvSpPr/>
            <p:nvPr/>
          </p:nvSpPr>
          <p:spPr>
            <a:xfrm>
              <a:off x="4497988" y="1447800"/>
              <a:ext cx="2011188" cy="5105400"/>
            </a:xfrm>
            <a:custGeom>
              <a:avLst/>
              <a:gdLst>
                <a:gd name="connsiteX0" fmla="*/ 0 w 2011188"/>
                <a:gd name="connsiteY0" fmla="*/ 201119 h 5105400"/>
                <a:gd name="connsiteX1" fmla="*/ 201119 w 2011188"/>
                <a:gd name="connsiteY1" fmla="*/ 0 h 5105400"/>
                <a:gd name="connsiteX2" fmla="*/ 1810069 w 2011188"/>
                <a:gd name="connsiteY2" fmla="*/ 0 h 5105400"/>
                <a:gd name="connsiteX3" fmla="*/ 2011188 w 2011188"/>
                <a:gd name="connsiteY3" fmla="*/ 201119 h 5105400"/>
                <a:gd name="connsiteX4" fmla="*/ 2011188 w 2011188"/>
                <a:gd name="connsiteY4" fmla="*/ 4904281 h 5105400"/>
                <a:gd name="connsiteX5" fmla="*/ 1810069 w 2011188"/>
                <a:gd name="connsiteY5" fmla="*/ 5105400 h 5105400"/>
                <a:gd name="connsiteX6" fmla="*/ 201119 w 2011188"/>
                <a:gd name="connsiteY6" fmla="*/ 5105400 h 5105400"/>
                <a:gd name="connsiteX7" fmla="*/ 0 w 2011188"/>
                <a:gd name="connsiteY7" fmla="*/ 4904281 h 5105400"/>
                <a:gd name="connsiteX8" fmla="*/ 0 w 2011188"/>
                <a:gd name="connsiteY8" fmla="*/ 201119 h 510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1188" h="5105400">
                  <a:moveTo>
                    <a:pt x="0" y="201119"/>
                  </a:moveTo>
                  <a:cubicBezTo>
                    <a:pt x="0" y="90044"/>
                    <a:pt x="90044" y="0"/>
                    <a:pt x="201119" y="0"/>
                  </a:cubicBezTo>
                  <a:lnTo>
                    <a:pt x="1810069" y="0"/>
                  </a:lnTo>
                  <a:cubicBezTo>
                    <a:pt x="1921144" y="0"/>
                    <a:pt x="2011188" y="90044"/>
                    <a:pt x="2011188" y="201119"/>
                  </a:cubicBezTo>
                  <a:lnTo>
                    <a:pt x="2011188" y="4904281"/>
                  </a:lnTo>
                  <a:cubicBezTo>
                    <a:pt x="2011188" y="5015356"/>
                    <a:pt x="1921144" y="5105400"/>
                    <a:pt x="1810069" y="5105400"/>
                  </a:cubicBezTo>
                  <a:lnTo>
                    <a:pt x="201119" y="5105400"/>
                  </a:lnTo>
                  <a:cubicBezTo>
                    <a:pt x="90044" y="5105400"/>
                    <a:pt x="0" y="5015356"/>
                    <a:pt x="0" y="4904281"/>
                  </a:cubicBezTo>
                  <a:lnTo>
                    <a:pt x="0" y="20111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2212848" rIns="170688" bIns="1191768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n-BD" sz="2400" u="sng" kern="1200" smtClean="0">
                  <a:latin typeface="NikoshBAN" pitchFamily="2" charset="0"/>
                  <a:cs typeface="NikoshBAN" pitchFamily="2" charset="0"/>
                </a:rPr>
                <a:t>পরিপক্কতার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bn-BD" sz="2400" u="sng" kern="1200" smtClean="0">
                <a:latin typeface="NikoshBAN" pitchFamily="2" charset="0"/>
                <a:cs typeface="NikoshBAN" pitchFamily="2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bn-BD" sz="2400" u="sng" kern="1200" smtClean="0">
                <a:latin typeface="NikoshBAN" pitchFamily="2" charset="0"/>
                <a:cs typeface="NikoshBAN" pitchFamily="2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n-BD" sz="2400" u="sng" kern="1200" smtClean="0">
                  <a:latin typeface="NikoshBAN" pitchFamily="2" charset="0"/>
                  <a:cs typeface="NikoshBAN" pitchFamily="2" charset="0"/>
                </a:rPr>
                <a:t>তারিখঃ </a:t>
              </a:r>
              <a:r>
                <a:rPr lang="bn-BD" sz="2400" kern="1200" smtClean="0">
                  <a:latin typeface="NikoshBAN" pitchFamily="2" charset="0"/>
                  <a:cs typeface="NikoshBAN" pitchFamily="2" charset="0"/>
                </a:rPr>
                <a:t>নির্দিষ্ট পরিপক্কতার তারিখে বিনিয়োগকারী বন্ডে উল্লিখিত লিখিত মূল্য ফেরত পায়।</a:t>
              </a:r>
              <a:endParaRPr lang="en-US" sz="2400" kern="1200" smtClean="0">
                <a:latin typeface="NikoshBAN" pitchFamily="2" charset="0"/>
                <a:cs typeface="NikoshBAN" pitchFamily="2" charset="0"/>
              </a:endParaRPr>
            </a:p>
            <a:p>
              <a:pPr lvl="0" algn="ctr">
                <a:spcBef>
                  <a:spcPct val="0"/>
                </a:spcBef>
              </a:pPr>
              <a:endParaRPr lang="en-US" sz="2400" kern="1200" smtClean="0"/>
            </a:p>
            <a:p>
              <a:pPr lvl="0" algn="ctr">
                <a:spcBef>
                  <a:spcPct val="0"/>
                </a:spcBef>
              </a:pPr>
              <a:endParaRPr lang="en-US" sz="2400" kern="1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653533" y="1530153"/>
              <a:ext cx="1700098" cy="1700098"/>
            </a:xfrm>
            <a:prstGeom prst="ellipse">
              <a:avLst/>
            </a:prstGeom>
            <a:blipFill rotWithShape="0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6" name="Group 15"/>
          <p:cNvGrpSpPr/>
          <p:nvPr/>
        </p:nvGrpSpPr>
        <p:grpSpPr>
          <a:xfrm>
            <a:off x="6569512" y="1447800"/>
            <a:ext cx="2011188" cy="5105400"/>
            <a:chOff x="6569512" y="1447800"/>
            <a:chExt cx="2011188" cy="5105400"/>
          </a:xfrm>
        </p:grpSpPr>
        <p:sp>
          <p:nvSpPr>
            <p:cNvPr id="9" name="Freeform 8"/>
            <p:cNvSpPr/>
            <p:nvPr/>
          </p:nvSpPr>
          <p:spPr>
            <a:xfrm>
              <a:off x="6569512" y="1447800"/>
              <a:ext cx="2011188" cy="5105400"/>
            </a:xfrm>
            <a:custGeom>
              <a:avLst/>
              <a:gdLst>
                <a:gd name="connsiteX0" fmla="*/ 0 w 2011188"/>
                <a:gd name="connsiteY0" fmla="*/ 201119 h 5105400"/>
                <a:gd name="connsiteX1" fmla="*/ 201119 w 2011188"/>
                <a:gd name="connsiteY1" fmla="*/ 0 h 5105400"/>
                <a:gd name="connsiteX2" fmla="*/ 1810069 w 2011188"/>
                <a:gd name="connsiteY2" fmla="*/ 0 h 5105400"/>
                <a:gd name="connsiteX3" fmla="*/ 2011188 w 2011188"/>
                <a:gd name="connsiteY3" fmla="*/ 201119 h 5105400"/>
                <a:gd name="connsiteX4" fmla="*/ 2011188 w 2011188"/>
                <a:gd name="connsiteY4" fmla="*/ 4904281 h 5105400"/>
                <a:gd name="connsiteX5" fmla="*/ 1810069 w 2011188"/>
                <a:gd name="connsiteY5" fmla="*/ 5105400 h 5105400"/>
                <a:gd name="connsiteX6" fmla="*/ 201119 w 2011188"/>
                <a:gd name="connsiteY6" fmla="*/ 5105400 h 5105400"/>
                <a:gd name="connsiteX7" fmla="*/ 0 w 2011188"/>
                <a:gd name="connsiteY7" fmla="*/ 4904281 h 5105400"/>
                <a:gd name="connsiteX8" fmla="*/ 0 w 2011188"/>
                <a:gd name="connsiteY8" fmla="*/ 201119 h 510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1188" h="5105400">
                  <a:moveTo>
                    <a:pt x="0" y="201119"/>
                  </a:moveTo>
                  <a:cubicBezTo>
                    <a:pt x="0" y="90044"/>
                    <a:pt x="90044" y="0"/>
                    <a:pt x="201119" y="0"/>
                  </a:cubicBezTo>
                  <a:lnTo>
                    <a:pt x="1810069" y="0"/>
                  </a:lnTo>
                  <a:cubicBezTo>
                    <a:pt x="1921144" y="0"/>
                    <a:pt x="2011188" y="90044"/>
                    <a:pt x="2011188" y="201119"/>
                  </a:cubicBezTo>
                  <a:lnTo>
                    <a:pt x="2011188" y="4904281"/>
                  </a:lnTo>
                  <a:cubicBezTo>
                    <a:pt x="2011188" y="5015356"/>
                    <a:pt x="1921144" y="5105400"/>
                    <a:pt x="1810069" y="5105400"/>
                  </a:cubicBezTo>
                  <a:lnTo>
                    <a:pt x="201119" y="5105400"/>
                  </a:lnTo>
                  <a:cubicBezTo>
                    <a:pt x="90044" y="5105400"/>
                    <a:pt x="0" y="5015356"/>
                    <a:pt x="0" y="4904281"/>
                  </a:cubicBezTo>
                  <a:lnTo>
                    <a:pt x="0" y="20111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2212848" rIns="170688" bIns="1191768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bn-BD" sz="2400" u="sng" kern="1200" dirty="0" smtClean="0">
                <a:latin typeface="NikoshBAN" pitchFamily="2" charset="0"/>
                <a:cs typeface="NikoshBAN" pitchFamily="2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bn-BD" sz="2400" u="sng" kern="1200" dirty="0" smtClean="0">
                <a:latin typeface="NikoshBAN" pitchFamily="2" charset="0"/>
                <a:cs typeface="NikoshBAN" pitchFamily="2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bn-BD" sz="2400" u="sng" kern="1200" dirty="0" smtClean="0">
                <a:latin typeface="NikoshBAN" pitchFamily="2" charset="0"/>
                <a:cs typeface="NikoshBAN" pitchFamily="2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n-BD" sz="2400" u="sng" kern="1200" dirty="0" smtClean="0">
                  <a:latin typeface="NikoshBAN" pitchFamily="2" charset="0"/>
                  <a:cs typeface="NikoshBAN" pitchFamily="2" charset="0"/>
                </a:rPr>
                <a:t>ঋণদাতাঃ</a:t>
              </a:r>
              <a:r>
                <a:rPr lang="bn-BD" sz="2400" kern="1200" dirty="0" smtClean="0">
                  <a:latin typeface="NikoshBAN" pitchFamily="2" charset="0"/>
                  <a:cs typeface="NikoshBAN" pitchFamily="2" charset="0"/>
                </a:rPr>
                <a:t> বন্ড মালিকরা কোম্পানির </a:t>
              </a:r>
              <a:r>
                <a:rPr lang="bn-BD" sz="2400" u="none" kern="1200" dirty="0" smtClean="0">
                  <a:latin typeface="NikoshBAN" pitchFamily="2" charset="0"/>
                  <a:cs typeface="NikoshBAN" pitchFamily="2" charset="0"/>
                </a:rPr>
                <a:t>ঋণদাতা ফলে </a:t>
              </a:r>
              <a:r>
                <a:rPr lang="bn-BD" sz="2400" kern="1200" dirty="0" smtClean="0">
                  <a:latin typeface="NikoshBAN" pitchFamily="2" charset="0"/>
                  <a:cs typeface="NikoshBAN" pitchFamily="2" charset="0"/>
                </a:rPr>
                <a:t>এদের ভোটাধিকার থাকেনা।</a:t>
              </a:r>
              <a:endParaRPr lang="en-US" sz="2400" kern="1200" dirty="0" smtClean="0">
                <a:latin typeface="NikoshBAN" pitchFamily="2" charset="0"/>
                <a:cs typeface="NikoshBAN" pitchFamily="2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 dirty="0" smtClean="0"/>
            </a:p>
            <a:p>
              <a:pPr lvl="0" algn="ctr">
                <a:spcBef>
                  <a:spcPct val="0"/>
                </a:spcBef>
              </a:pPr>
              <a:endParaRPr lang="en-US" sz="2400" kern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725058" y="1476956"/>
              <a:ext cx="1700098" cy="1700098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7" name="Group 16"/>
          <p:cNvGrpSpPr/>
          <p:nvPr/>
        </p:nvGrpSpPr>
        <p:grpSpPr>
          <a:xfrm>
            <a:off x="8641037" y="1447800"/>
            <a:ext cx="2011188" cy="5105400"/>
            <a:chOff x="8641037" y="1447800"/>
            <a:chExt cx="2011188" cy="5105400"/>
          </a:xfrm>
        </p:grpSpPr>
        <p:sp>
          <p:nvSpPr>
            <p:cNvPr id="11" name="Freeform 10"/>
            <p:cNvSpPr/>
            <p:nvPr/>
          </p:nvSpPr>
          <p:spPr>
            <a:xfrm>
              <a:off x="8641037" y="1447800"/>
              <a:ext cx="2011188" cy="5105400"/>
            </a:xfrm>
            <a:custGeom>
              <a:avLst/>
              <a:gdLst>
                <a:gd name="connsiteX0" fmla="*/ 0 w 2011188"/>
                <a:gd name="connsiteY0" fmla="*/ 201119 h 5105400"/>
                <a:gd name="connsiteX1" fmla="*/ 201119 w 2011188"/>
                <a:gd name="connsiteY1" fmla="*/ 0 h 5105400"/>
                <a:gd name="connsiteX2" fmla="*/ 1810069 w 2011188"/>
                <a:gd name="connsiteY2" fmla="*/ 0 h 5105400"/>
                <a:gd name="connsiteX3" fmla="*/ 2011188 w 2011188"/>
                <a:gd name="connsiteY3" fmla="*/ 201119 h 5105400"/>
                <a:gd name="connsiteX4" fmla="*/ 2011188 w 2011188"/>
                <a:gd name="connsiteY4" fmla="*/ 4904281 h 5105400"/>
                <a:gd name="connsiteX5" fmla="*/ 1810069 w 2011188"/>
                <a:gd name="connsiteY5" fmla="*/ 5105400 h 5105400"/>
                <a:gd name="connsiteX6" fmla="*/ 201119 w 2011188"/>
                <a:gd name="connsiteY6" fmla="*/ 5105400 h 5105400"/>
                <a:gd name="connsiteX7" fmla="*/ 0 w 2011188"/>
                <a:gd name="connsiteY7" fmla="*/ 4904281 h 5105400"/>
                <a:gd name="connsiteX8" fmla="*/ 0 w 2011188"/>
                <a:gd name="connsiteY8" fmla="*/ 201119 h 510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1188" h="5105400">
                  <a:moveTo>
                    <a:pt x="0" y="201119"/>
                  </a:moveTo>
                  <a:cubicBezTo>
                    <a:pt x="0" y="90044"/>
                    <a:pt x="90044" y="0"/>
                    <a:pt x="201119" y="0"/>
                  </a:cubicBezTo>
                  <a:lnTo>
                    <a:pt x="1810069" y="0"/>
                  </a:lnTo>
                  <a:cubicBezTo>
                    <a:pt x="1921144" y="0"/>
                    <a:pt x="2011188" y="90044"/>
                    <a:pt x="2011188" y="201119"/>
                  </a:cubicBezTo>
                  <a:lnTo>
                    <a:pt x="2011188" y="4904281"/>
                  </a:lnTo>
                  <a:cubicBezTo>
                    <a:pt x="2011188" y="5015356"/>
                    <a:pt x="1921144" y="5105400"/>
                    <a:pt x="1810069" y="5105400"/>
                  </a:cubicBezTo>
                  <a:lnTo>
                    <a:pt x="201119" y="5105400"/>
                  </a:lnTo>
                  <a:cubicBezTo>
                    <a:pt x="90044" y="5105400"/>
                    <a:pt x="0" y="5015356"/>
                    <a:pt x="0" y="4904281"/>
                  </a:cubicBezTo>
                  <a:lnTo>
                    <a:pt x="0" y="20111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2212848" rIns="170688" bIns="1191768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bn-BD" sz="2400" u="sng" kern="1200" smtClean="0">
                <a:latin typeface="NikoshBAN" pitchFamily="2" charset="0"/>
                <a:cs typeface="NikoshBAN" pitchFamily="2" charset="0"/>
              </a:endParaRPr>
            </a:p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bn-BD" sz="2400" u="sng" kern="1200" smtClean="0">
                  <a:latin typeface="NikoshBAN" pitchFamily="2" charset="0"/>
                  <a:cs typeface="NikoshBAN" pitchFamily="2" charset="0"/>
                </a:rPr>
                <a:t>রূপান্তর যোগ্যতাঃ</a:t>
              </a:r>
              <a:r>
                <a:rPr lang="bn-BD" sz="2400" kern="1200" smtClean="0">
                  <a:latin typeface="NikoshBAN" pitchFamily="2" charset="0"/>
                  <a:cs typeface="NikoshBAN" pitchFamily="2" charset="0"/>
                </a:rPr>
                <a:t> বন্ড মালিকরা শর্ত অনুসারে ধারণকৃত বন্ডকে সাধারণ শেয়ারে রূপান্তর করতে পারে।</a:t>
              </a:r>
              <a:endParaRPr lang="en-US" sz="2400" kern="1200" smtClean="0">
                <a:latin typeface="NikoshBAN" pitchFamily="2" charset="0"/>
                <a:cs typeface="NikoshBAN" pitchFamily="2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8796582" y="1530153"/>
              <a:ext cx="1700098" cy="1700098"/>
            </a:xfrm>
            <a:prstGeom prst="ellipse">
              <a:avLst/>
            </a:prstGeom>
            <a:blipFill rotWithShape="0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669366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27311" y="540179"/>
            <a:ext cx="1857028" cy="4432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৭ মিনিট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3929" y="171979"/>
            <a:ext cx="279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kern="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BD" sz="3600" kern="0" dirty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kern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66654" y="4837192"/>
            <a:ext cx="4862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বন্ডের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বৈশিষ্ট্য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6907" y="1455718"/>
            <a:ext cx="5032662" cy="274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69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232" y="80462"/>
            <a:ext cx="4367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n w="0"/>
                <a:latin typeface="NikoshBAN" pitchFamily="2" charset="0"/>
                <a:cs typeface="NikoshBAN" pitchFamily="2" charset="0"/>
              </a:rPr>
              <a:t> বন্ডের</a:t>
            </a:r>
            <a:r>
              <a:rPr lang="en-US" sz="3600" dirty="0" smtClean="0">
                <a:ln w="0"/>
                <a:latin typeface="NikoshBAN" pitchFamily="2" charset="0"/>
                <a:cs typeface="NikoshBAN" pitchFamily="2" charset="0"/>
              </a:rPr>
              <a:t> সুবিধা ও </a:t>
            </a:r>
            <a:r>
              <a:rPr lang="en-US" sz="3600" dirty="0" err="1" smtClean="0">
                <a:ln w="0"/>
                <a:latin typeface="NikoshBAN" pitchFamily="2" charset="0"/>
                <a:cs typeface="NikoshBAN" pitchFamily="2" charset="0"/>
              </a:rPr>
              <a:t>অসুবিধা</a:t>
            </a:r>
            <a:endParaRPr lang="en-US" sz="3600" dirty="0">
              <a:ln w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151329" y="1344052"/>
            <a:ext cx="3109575" cy="953523"/>
          </a:xfrm>
          <a:custGeom>
            <a:avLst/>
            <a:gdLst>
              <a:gd name="connsiteX0" fmla="*/ 0 w 1907046"/>
              <a:gd name="connsiteY0" fmla="*/ 95352 h 953523"/>
              <a:gd name="connsiteX1" fmla="*/ 95352 w 1907046"/>
              <a:gd name="connsiteY1" fmla="*/ 0 h 953523"/>
              <a:gd name="connsiteX2" fmla="*/ 1811694 w 1907046"/>
              <a:gd name="connsiteY2" fmla="*/ 0 h 953523"/>
              <a:gd name="connsiteX3" fmla="*/ 1907046 w 1907046"/>
              <a:gd name="connsiteY3" fmla="*/ 95352 h 953523"/>
              <a:gd name="connsiteX4" fmla="*/ 1907046 w 1907046"/>
              <a:gd name="connsiteY4" fmla="*/ 858171 h 953523"/>
              <a:gd name="connsiteX5" fmla="*/ 1811694 w 1907046"/>
              <a:gd name="connsiteY5" fmla="*/ 953523 h 953523"/>
              <a:gd name="connsiteX6" fmla="*/ 95352 w 1907046"/>
              <a:gd name="connsiteY6" fmla="*/ 953523 h 953523"/>
              <a:gd name="connsiteX7" fmla="*/ 0 w 1907046"/>
              <a:gd name="connsiteY7" fmla="*/ 858171 h 953523"/>
              <a:gd name="connsiteX8" fmla="*/ 0 w 1907046"/>
              <a:gd name="connsiteY8" fmla="*/ 95352 h 95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046" h="953523">
                <a:moveTo>
                  <a:pt x="0" y="95352"/>
                </a:moveTo>
                <a:cubicBezTo>
                  <a:pt x="0" y="42691"/>
                  <a:pt x="42691" y="0"/>
                  <a:pt x="95352" y="0"/>
                </a:cubicBezTo>
                <a:lnTo>
                  <a:pt x="1811694" y="0"/>
                </a:lnTo>
                <a:cubicBezTo>
                  <a:pt x="1864355" y="0"/>
                  <a:pt x="1907046" y="42691"/>
                  <a:pt x="1907046" y="95352"/>
                </a:cubicBezTo>
                <a:lnTo>
                  <a:pt x="1907046" y="858171"/>
                </a:lnTo>
                <a:cubicBezTo>
                  <a:pt x="1907046" y="910832"/>
                  <a:pt x="1864355" y="953523"/>
                  <a:pt x="1811694" y="953523"/>
                </a:cubicBezTo>
                <a:lnTo>
                  <a:pt x="95352" y="953523"/>
                </a:lnTo>
                <a:cubicBezTo>
                  <a:pt x="42691" y="953523"/>
                  <a:pt x="0" y="910832"/>
                  <a:pt x="0" y="858171"/>
                </a:cubicBezTo>
                <a:lnTo>
                  <a:pt x="0" y="95352"/>
                </a:lnTo>
                <a:close/>
              </a:path>
            </a:pathLst>
          </a:custGeom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893" tIns="95238" rIns="128893" bIns="95238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kern="1200" dirty="0" smtClean="0">
                <a:latin typeface="NikoshBAN" pitchFamily="2" charset="0"/>
                <a:cs typeface="NikoshBAN" pitchFamily="2" charset="0"/>
              </a:rPr>
              <a:t>সুবিধা</a:t>
            </a:r>
            <a:endParaRPr lang="en-US" sz="32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462287" y="2297575"/>
            <a:ext cx="310957" cy="5279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27932"/>
                </a:lnTo>
                <a:lnTo>
                  <a:pt x="190704" y="527932"/>
                </a:lnTo>
              </a:path>
            </a:pathLst>
          </a:custGeom>
          <a:noFill/>
        </p:spPr>
        <p:style>
          <a:lnRef idx="2">
            <a:schemeClr val="accent3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773245" y="2535956"/>
            <a:ext cx="2487660" cy="579103"/>
          </a:xfrm>
          <a:custGeom>
            <a:avLst/>
            <a:gdLst>
              <a:gd name="connsiteX0" fmla="*/ 0 w 1525637"/>
              <a:gd name="connsiteY0" fmla="*/ 57910 h 579103"/>
              <a:gd name="connsiteX1" fmla="*/ 57910 w 1525637"/>
              <a:gd name="connsiteY1" fmla="*/ 0 h 579103"/>
              <a:gd name="connsiteX2" fmla="*/ 1467727 w 1525637"/>
              <a:gd name="connsiteY2" fmla="*/ 0 h 579103"/>
              <a:gd name="connsiteX3" fmla="*/ 1525637 w 1525637"/>
              <a:gd name="connsiteY3" fmla="*/ 57910 h 579103"/>
              <a:gd name="connsiteX4" fmla="*/ 1525637 w 1525637"/>
              <a:gd name="connsiteY4" fmla="*/ 521193 h 579103"/>
              <a:gd name="connsiteX5" fmla="*/ 1467727 w 1525637"/>
              <a:gd name="connsiteY5" fmla="*/ 579103 h 579103"/>
              <a:gd name="connsiteX6" fmla="*/ 57910 w 1525637"/>
              <a:gd name="connsiteY6" fmla="*/ 579103 h 579103"/>
              <a:gd name="connsiteX7" fmla="*/ 0 w 1525637"/>
              <a:gd name="connsiteY7" fmla="*/ 521193 h 579103"/>
              <a:gd name="connsiteX8" fmla="*/ 0 w 1525637"/>
              <a:gd name="connsiteY8" fmla="*/ 57910 h 57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5637" h="579103">
                <a:moveTo>
                  <a:pt x="0" y="57910"/>
                </a:moveTo>
                <a:cubicBezTo>
                  <a:pt x="0" y="25927"/>
                  <a:pt x="25927" y="0"/>
                  <a:pt x="57910" y="0"/>
                </a:cubicBezTo>
                <a:lnTo>
                  <a:pt x="1467727" y="0"/>
                </a:lnTo>
                <a:cubicBezTo>
                  <a:pt x="1499710" y="0"/>
                  <a:pt x="1525637" y="25927"/>
                  <a:pt x="1525637" y="57910"/>
                </a:cubicBezTo>
                <a:lnTo>
                  <a:pt x="1525637" y="521193"/>
                </a:lnTo>
                <a:cubicBezTo>
                  <a:pt x="1525637" y="553176"/>
                  <a:pt x="1499710" y="579103"/>
                  <a:pt x="1467727" y="579103"/>
                </a:cubicBezTo>
                <a:lnTo>
                  <a:pt x="57910" y="579103"/>
                </a:lnTo>
                <a:cubicBezTo>
                  <a:pt x="25927" y="579103"/>
                  <a:pt x="0" y="553176"/>
                  <a:pt x="0" y="521193"/>
                </a:cubicBezTo>
                <a:lnTo>
                  <a:pt x="0" y="5791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921" tIns="57601" rIns="77921" bIns="57601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itchFamily="2" charset="0"/>
                <a:cs typeface="NikoshBAN" pitchFamily="2" charset="0"/>
              </a:rPr>
              <a:t>সুদের হার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62287" y="2297575"/>
            <a:ext cx="310957" cy="137992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379929"/>
                </a:lnTo>
                <a:lnTo>
                  <a:pt x="190704" y="1379929"/>
                </a:lnTo>
              </a:path>
            </a:pathLst>
          </a:custGeom>
          <a:noFill/>
        </p:spPr>
        <p:style>
          <a:lnRef idx="2">
            <a:schemeClr val="accent3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2773245" y="3353440"/>
            <a:ext cx="2487660" cy="648128"/>
          </a:xfrm>
          <a:custGeom>
            <a:avLst/>
            <a:gdLst>
              <a:gd name="connsiteX0" fmla="*/ 0 w 1525637"/>
              <a:gd name="connsiteY0" fmla="*/ 64813 h 648128"/>
              <a:gd name="connsiteX1" fmla="*/ 64813 w 1525637"/>
              <a:gd name="connsiteY1" fmla="*/ 0 h 648128"/>
              <a:gd name="connsiteX2" fmla="*/ 1460824 w 1525637"/>
              <a:gd name="connsiteY2" fmla="*/ 0 h 648128"/>
              <a:gd name="connsiteX3" fmla="*/ 1525637 w 1525637"/>
              <a:gd name="connsiteY3" fmla="*/ 64813 h 648128"/>
              <a:gd name="connsiteX4" fmla="*/ 1525637 w 1525637"/>
              <a:gd name="connsiteY4" fmla="*/ 583315 h 648128"/>
              <a:gd name="connsiteX5" fmla="*/ 1460824 w 1525637"/>
              <a:gd name="connsiteY5" fmla="*/ 648128 h 648128"/>
              <a:gd name="connsiteX6" fmla="*/ 64813 w 1525637"/>
              <a:gd name="connsiteY6" fmla="*/ 648128 h 648128"/>
              <a:gd name="connsiteX7" fmla="*/ 0 w 1525637"/>
              <a:gd name="connsiteY7" fmla="*/ 583315 h 648128"/>
              <a:gd name="connsiteX8" fmla="*/ 0 w 1525637"/>
              <a:gd name="connsiteY8" fmla="*/ 64813 h 64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5637" h="648128">
                <a:moveTo>
                  <a:pt x="0" y="64813"/>
                </a:moveTo>
                <a:cubicBezTo>
                  <a:pt x="0" y="29018"/>
                  <a:pt x="29018" y="0"/>
                  <a:pt x="64813" y="0"/>
                </a:cubicBezTo>
                <a:lnTo>
                  <a:pt x="1460824" y="0"/>
                </a:lnTo>
                <a:cubicBezTo>
                  <a:pt x="1496619" y="0"/>
                  <a:pt x="1525637" y="29018"/>
                  <a:pt x="1525637" y="64813"/>
                </a:cubicBezTo>
                <a:lnTo>
                  <a:pt x="1525637" y="583315"/>
                </a:lnTo>
                <a:cubicBezTo>
                  <a:pt x="1525637" y="619110"/>
                  <a:pt x="1496619" y="648128"/>
                  <a:pt x="1460824" y="648128"/>
                </a:cubicBezTo>
                <a:lnTo>
                  <a:pt x="64813" y="648128"/>
                </a:lnTo>
                <a:cubicBezTo>
                  <a:pt x="29018" y="648128"/>
                  <a:pt x="0" y="619110"/>
                  <a:pt x="0" y="583315"/>
                </a:cubicBezTo>
                <a:lnTo>
                  <a:pt x="0" y="6481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9943" tIns="59623" rIns="79943" bIns="59623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itchFamily="2" charset="0"/>
                <a:cs typeface="NikoshBAN" pitchFamily="2" charset="0"/>
              </a:rPr>
              <a:t>ঝুঁকি কম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462287" y="2297575"/>
            <a:ext cx="310957" cy="28183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18357"/>
                </a:lnTo>
                <a:lnTo>
                  <a:pt x="190704" y="2818357"/>
                </a:lnTo>
              </a:path>
            </a:pathLst>
          </a:custGeom>
          <a:noFill/>
        </p:spPr>
        <p:style>
          <a:lnRef idx="2">
            <a:schemeClr val="accent3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2773245" y="4239950"/>
            <a:ext cx="2487660" cy="1751965"/>
          </a:xfrm>
          <a:custGeom>
            <a:avLst/>
            <a:gdLst>
              <a:gd name="connsiteX0" fmla="*/ 0 w 1525637"/>
              <a:gd name="connsiteY0" fmla="*/ 152564 h 1751965"/>
              <a:gd name="connsiteX1" fmla="*/ 152564 w 1525637"/>
              <a:gd name="connsiteY1" fmla="*/ 0 h 1751965"/>
              <a:gd name="connsiteX2" fmla="*/ 1373073 w 1525637"/>
              <a:gd name="connsiteY2" fmla="*/ 0 h 1751965"/>
              <a:gd name="connsiteX3" fmla="*/ 1525637 w 1525637"/>
              <a:gd name="connsiteY3" fmla="*/ 152564 h 1751965"/>
              <a:gd name="connsiteX4" fmla="*/ 1525637 w 1525637"/>
              <a:gd name="connsiteY4" fmla="*/ 1599401 h 1751965"/>
              <a:gd name="connsiteX5" fmla="*/ 1373073 w 1525637"/>
              <a:gd name="connsiteY5" fmla="*/ 1751965 h 1751965"/>
              <a:gd name="connsiteX6" fmla="*/ 152564 w 1525637"/>
              <a:gd name="connsiteY6" fmla="*/ 1751965 h 1751965"/>
              <a:gd name="connsiteX7" fmla="*/ 0 w 1525637"/>
              <a:gd name="connsiteY7" fmla="*/ 1599401 h 1751965"/>
              <a:gd name="connsiteX8" fmla="*/ 0 w 1525637"/>
              <a:gd name="connsiteY8" fmla="*/ 152564 h 175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5637" h="1751965">
                <a:moveTo>
                  <a:pt x="0" y="152564"/>
                </a:moveTo>
                <a:cubicBezTo>
                  <a:pt x="0" y="68305"/>
                  <a:pt x="68305" y="0"/>
                  <a:pt x="152564" y="0"/>
                </a:cubicBezTo>
                <a:lnTo>
                  <a:pt x="1373073" y="0"/>
                </a:lnTo>
                <a:cubicBezTo>
                  <a:pt x="1457332" y="0"/>
                  <a:pt x="1525637" y="68305"/>
                  <a:pt x="1525637" y="152564"/>
                </a:cubicBezTo>
                <a:lnTo>
                  <a:pt x="1525637" y="1599401"/>
                </a:lnTo>
                <a:cubicBezTo>
                  <a:pt x="1525637" y="1683660"/>
                  <a:pt x="1457332" y="1751965"/>
                  <a:pt x="1373073" y="1751965"/>
                </a:cubicBezTo>
                <a:lnTo>
                  <a:pt x="152564" y="1751965"/>
                </a:lnTo>
                <a:cubicBezTo>
                  <a:pt x="68305" y="1751965"/>
                  <a:pt x="0" y="1683660"/>
                  <a:pt x="0" y="1599401"/>
                </a:cubicBezTo>
                <a:lnTo>
                  <a:pt x="0" y="15256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929" tIns="81514" rIns="99929" bIns="81514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smtClean="0">
                <a:latin typeface="NikoshBAN" pitchFamily="2" charset="0"/>
                <a:cs typeface="NikoshBAN" pitchFamily="2" charset="0"/>
              </a:rPr>
              <a:t>মুনাফা এবং সম্পদের উপর অধিকার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038298" y="1344052"/>
            <a:ext cx="3109575" cy="953523"/>
          </a:xfrm>
          <a:custGeom>
            <a:avLst/>
            <a:gdLst>
              <a:gd name="connsiteX0" fmla="*/ 0 w 1907046"/>
              <a:gd name="connsiteY0" fmla="*/ 95352 h 953523"/>
              <a:gd name="connsiteX1" fmla="*/ 95352 w 1907046"/>
              <a:gd name="connsiteY1" fmla="*/ 0 h 953523"/>
              <a:gd name="connsiteX2" fmla="*/ 1811694 w 1907046"/>
              <a:gd name="connsiteY2" fmla="*/ 0 h 953523"/>
              <a:gd name="connsiteX3" fmla="*/ 1907046 w 1907046"/>
              <a:gd name="connsiteY3" fmla="*/ 95352 h 953523"/>
              <a:gd name="connsiteX4" fmla="*/ 1907046 w 1907046"/>
              <a:gd name="connsiteY4" fmla="*/ 858171 h 953523"/>
              <a:gd name="connsiteX5" fmla="*/ 1811694 w 1907046"/>
              <a:gd name="connsiteY5" fmla="*/ 953523 h 953523"/>
              <a:gd name="connsiteX6" fmla="*/ 95352 w 1907046"/>
              <a:gd name="connsiteY6" fmla="*/ 953523 h 953523"/>
              <a:gd name="connsiteX7" fmla="*/ 0 w 1907046"/>
              <a:gd name="connsiteY7" fmla="*/ 858171 h 953523"/>
              <a:gd name="connsiteX8" fmla="*/ 0 w 1907046"/>
              <a:gd name="connsiteY8" fmla="*/ 95352 h 95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046" h="953523">
                <a:moveTo>
                  <a:pt x="0" y="95352"/>
                </a:moveTo>
                <a:cubicBezTo>
                  <a:pt x="0" y="42691"/>
                  <a:pt x="42691" y="0"/>
                  <a:pt x="95352" y="0"/>
                </a:cubicBezTo>
                <a:lnTo>
                  <a:pt x="1811694" y="0"/>
                </a:lnTo>
                <a:cubicBezTo>
                  <a:pt x="1864355" y="0"/>
                  <a:pt x="1907046" y="42691"/>
                  <a:pt x="1907046" y="95352"/>
                </a:cubicBezTo>
                <a:lnTo>
                  <a:pt x="1907046" y="858171"/>
                </a:lnTo>
                <a:cubicBezTo>
                  <a:pt x="1907046" y="910832"/>
                  <a:pt x="1864355" y="953523"/>
                  <a:pt x="1811694" y="953523"/>
                </a:cubicBezTo>
                <a:lnTo>
                  <a:pt x="95352" y="953523"/>
                </a:lnTo>
                <a:cubicBezTo>
                  <a:pt x="42691" y="953523"/>
                  <a:pt x="0" y="910832"/>
                  <a:pt x="0" y="858171"/>
                </a:cubicBezTo>
                <a:lnTo>
                  <a:pt x="0" y="95352"/>
                </a:lnTo>
                <a:close/>
              </a:path>
            </a:pathLst>
          </a:custGeom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893" tIns="95238" rIns="128893" bIns="95238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kern="1200" dirty="0" smtClean="0">
                <a:latin typeface="NikoshBAN" pitchFamily="2" charset="0"/>
                <a:cs typeface="NikoshBAN" pitchFamily="2" charset="0"/>
              </a:rPr>
              <a:t>অসুবিধা</a:t>
            </a:r>
            <a:endParaRPr lang="en-US" sz="32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349257" y="2297575"/>
            <a:ext cx="310957" cy="71514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15142"/>
                </a:lnTo>
                <a:lnTo>
                  <a:pt x="190704" y="715142"/>
                </a:lnTo>
              </a:path>
            </a:pathLst>
          </a:custGeom>
          <a:noFill/>
        </p:spPr>
        <p:style>
          <a:lnRef idx="2">
            <a:schemeClr val="accent3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6660215" y="2535956"/>
            <a:ext cx="2487660" cy="953523"/>
          </a:xfrm>
          <a:custGeom>
            <a:avLst/>
            <a:gdLst>
              <a:gd name="connsiteX0" fmla="*/ 0 w 1525637"/>
              <a:gd name="connsiteY0" fmla="*/ 95352 h 953523"/>
              <a:gd name="connsiteX1" fmla="*/ 95352 w 1525637"/>
              <a:gd name="connsiteY1" fmla="*/ 0 h 953523"/>
              <a:gd name="connsiteX2" fmla="*/ 1430285 w 1525637"/>
              <a:gd name="connsiteY2" fmla="*/ 0 h 953523"/>
              <a:gd name="connsiteX3" fmla="*/ 1525637 w 1525637"/>
              <a:gd name="connsiteY3" fmla="*/ 95352 h 953523"/>
              <a:gd name="connsiteX4" fmla="*/ 1525637 w 1525637"/>
              <a:gd name="connsiteY4" fmla="*/ 858171 h 953523"/>
              <a:gd name="connsiteX5" fmla="*/ 1430285 w 1525637"/>
              <a:gd name="connsiteY5" fmla="*/ 953523 h 953523"/>
              <a:gd name="connsiteX6" fmla="*/ 95352 w 1525637"/>
              <a:gd name="connsiteY6" fmla="*/ 953523 h 953523"/>
              <a:gd name="connsiteX7" fmla="*/ 0 w 1525637"/>
              <a:gd name="connsiteY7" fmla="*/ 858171 h 953523"/>
              <a:gd name="connsiteX8" fmla="*/ 0 w 1525637"/>
              <a:gd name="connsiteY8" fmla="*/ 95352 h 95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5637" h="953523">
                <a:moveTo>
                  <a:pt x="0" y="95352"/>
                </a:moveTo>
                <a:cubicBezTo>
                  <a:pt x="0" y="42691"/>
                  <a:pt x="42691" y="0"/>
                  <a:pt x="95352" y="0"/>
                </a:cubicBezTo>
                <a:lnTo>
                  <a:pt x="1430285" y="0"/>
                </a:lnTo>
                <a:cubicBezTo>
                  <a:pt x="1482946" y="0"/>
                  <a:pt x="1525637" y="42691"/>
                  <a:pt x="1525637" y="95352"/>
                </a:cubicBezTo>
                <a:lnTo>
                  <a:pt x="1525637" y="858171"/>
                </a:lnTo>
                <a:cubicBezTo>
                  <a:pt x="1525637" y="910832"/>
                  <a:pt x="1482946" y="953523"/>
                  <a:pt x="1430285" y="953523"/>
                </a:cubicBezTo>
                <a:lnTo>
                  <a:pt x="95352" y="953523"/>
                </a:lnTo>
                <a:cubicBezTo>
                  <a:pt x="42691" y="953523"/>
                  <a:pt x="0" y="910832"/>
                  <a:pt x="0" y="858171"/>
                </a:cubicBezTo>
                <a:lnTo>
                  <a:pt x="0" y="9535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888" tIns="68568" rIns="88888" bIns="68568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itchFamily="2" charset="0"/>
                <a:cs typeface="NikoshBAN" pitchFamily="2" charset="0"/>
              </a:rPr>
              <a:t>কম আয় হার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349257" y="2297575"/>
            <a:ext cx="310957" cy="19787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78732"/>
                </a:lnTo>
                <a:lnTo>
                  <a:pt x="190704" y="1978732"/>
                </a:lnTo>
              </a:path>
            </a:pathLst>
          </a:custGeom>
          <a:noFill/>
        </p:spPr>
        <p:style>
          <a:lnRef idx="2">
            <a:schemeClr val="accent3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6677938" y="3727860"/>
            <a:ext cx="2487660" cy="1096894"/>
          </a:xfrm>
          <a:custGeom>
            <a:avLst/>
            <a:gdLst>
              <a:gd name="connsiteX0" fmla="*/ 0 w 1525637"/>
              <a:gd name="connsiteY0" fmla="*/ 109689 h 1096894"/>
              <a:gd name="connsiteX1" fmla="*/ 109689 w 1525637"/>
              <a:gd name="connsiteY1" fmla="*/ 0 h 1096894"/>
              <a:gd name="connsiteX2" fmla="*/ 1415948 w 1525637"/>
              <a:gd name="connsiteY2" fmla="*/ 0 h 1096894"/>
              <a:gd name="connsiteX3" fmla="*/ 1525637 w 1525637"/>
              <a:gd name="connsiteY3" fmla="*/ 109689 h 1096894"/>
              <a:gd name="connsiteX4" fmla="*/ 1525637 w 1525637"/>
              <a:gd name="connsiteY4" fmla="*/ 987205 h 1096894"/>
              <a:gd name="connsiteX5" fmla="*/ 1415948 w 1525637"/>
              <a:gd name="connsiteY5" fmla="*/ 1096894 h 1096894"/>
              <a:gd name="connsiteX6" fmla="*/ 109689 w 1525637"/>
              <a:gd name="connsiteY6" fmla="*/ 1096894 h 1096894"/>
              <a:gd name="connsiteX7" fmla="*/ 0 w 1525637"/>
              <a:gd name="connsiteY7" fmla="*/ 987205 h 1096894"/>
              <a:gd name="connsiteX8" fmla="*/ 0 w 1525637"/>
              <a:gd name="connsiteY8" fmla="*/ 109689 h 109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5637" h="1096894">
                <a:moveTo>
                  <a:pt x="0" y="109689"/>
                </a:moveTo>
                <a:cubicBezTo>
                  <a:pt x="0" y="49109"/>
                  <a:pt x="49109" y="0"/>
                  <a:pt x="109689" y="0"/>
                </a:cubicBezTo>
                <a:lnTo>
                  <a:pt x="1415948" y="0"/>
                </a:lnTo>
                <a:cubicBezTo>
                  <a:pt x="1476528" y="0"/>
                  <a:pt x="1525637" y="49109"/>
                  <a:pt x="1525637" y="109689"/>
                </a:cubicBezTo>
                <a:lnTo>
                  <a:pt x="1525637" y="987205"/>
                </a:lnTo>
                <a:cubicBezTo>
                  <a:pt x="1525637" y="1047785"/>
                  <a:pt x="1476528" y="1096894"/>
                  <a:pt x="1415948" y="1096894"/>
                </a:cubicBezTo>
                <a:lnTo>
                  <a:pt x="109689" y="1096894"/>
                </a:lnTo>
                <a:cubicBezTo>
                  <a:pt x="49109" y="1096894"/>
                  <a:pt x="0" y="1047785"/>
                  <a:pt x="0" y="987205"/>
                </a:cubicBezTo>
                <a:lnTo>
                  <a:pt x="0" y="10968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087" tIns="72767" rIns="93087" bIns="72767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smtClean="0">
                <a:latin typeface="NikoshBAN" pitchFamily="2" charset="0"/>
                <a:cs typeface="NikoshBAN" pitchFamily="2" charset="0"/>
              </a:rPr>
              <a:t>নিয়ন্ত্রণ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06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473" y="161230"/>
            <a:ext cx="54517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n w="0"/>
                <a:latin typeface="NikoshBAN" pitchFamily="2" charset="0"/>
                <a:cs typeface="NikoshBAN" pitchFamily="2" charset="0"/>
              </a:rPr>
              <a:t> ডিবেঞ্চারের </a:t>
            </a:r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সুবিধা ও </a:t>
            </a:r>
            <a:r>
              <a:rPr lang="en-US" sz="3600" dirty="0" err="1">
                <a:ln w="0"/>
                <a:latin typeface="NikoshBAN" pitchFamily="2" charset="0"/>
                <a:cs typeface="NikoshBAN" pitchFamily="2" charset="0"/>
              </a:rPr>
              <a:t>অসুবিধা</a:t>
            </a:r>
            <a:endParaRPr lang="en-US" sz="3600" dirty="0">
              <a:ln w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591267" y="1414407"/>
            <a:ext cx="1896070" cy="948035"/>
          </a:xfrm>
          <a:custGeom>
            <a:avLst/>
            <a:gdLst>
              <a:gd name="connsiteX0" fmla="*/ 0 w 1896070"/>
              <a:gd name="connsiteY0" fmla="*/ 94804 h 948035"/>
              <a:gd name="connsiteX1" fmla="*/ 94804 w 1896070"/>
              <a:gd name="connsiteY1" fmla="*/ 0 h 948035"/>
              <a:gd name="connsiteX2" fmla="*/ 1801267 w 1896070"/>
              <a:gd name="connsiteY2" fmla="*/ 0 h 948035"/>
              <a:gd name="connsiteX3" fmla="*/ 1896071 w 1896070"/>
              <a:gd name="connsiteY3" fmla="*/ 94804 h 948035"/>
              <a:gd name="connsiteX4" fmla="*/ 1896070 w 1896070"/>
              <a:gd name="connsiteY4" fmla="*/ 853232 h 948035"/>
              <a:gd name="connsiteX5" fmla="*/ 1801266 w 1896070"/>
              <a:gd name="connsiteY5" fmla="*/ 948036 h 948035"/>
              <a:gd name="connsiteX6" fmla="*/ 94804 w 1896070"/>
              <a:gd name="connsiteY6" fmla="*/ 948035 h 948035"/>
              <a:gd name="connsiteX7" fmla="*/ 0 w 1896070"/>
              <a:gd name="connsiteY7" fmla="*/ 853231 h 948035"/>
              <a:gd name="connsiteX8" fmla="*/ 0 w 1896070"/>
              <a:gd name="connsiteY8" fmla="*/ 94804 h 94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6070" h="948035">
                <a:moveTo>
                  <a:pt x="0" y="94804"/>
                </a:moveTo>
                <a:cubicBezTo>
                  <a:pt x="0" y="42445"/>
                  <a:pt x="42445" y="0"/>
                  <a:pt x="94804" y="0"/>
                </a:cubicBezTo>
                <a:lnTo>
                  <a:pt x="1801267" y="0"/>
                </a:lnTo>
                <a:cubicBezTo>
                  <a:pt x="1853626" y="0"/>
                  <a:pt x="1896071" y="42445"/>
                  <a:pt x="1896071" y="94804"/>
                </a:cubicBezTo>
                <a:cubicBezTo>
                  <a:pt x="1896071" y="347613"/>
                  <a:pt x="1896070" y="600423"/>
                  <a:pt x="1896070" y="853232"/>
                </a:cubicBezTo>
                <a:cubicBezTo>
                  <a:pt x="1896070" y="905591"/>
                  <a:pt x="1853625" y="948036"/>
                  <a:pt x="1801266" y="948036"/>
                </a:cubicBezTo>
                <a:lnTo>
                  <a:pt x="94804" y="948035"/>
                </a:lnTo>
                <a:cubicBezTo>
                  <a:pt x="42445" y="948035"/>
                  <a:pt x="0" y="905590"/>
                  <a:pt x="0" y="853231"/>
                </a:cubicBezTo>
                <a:lnTo>
                  <a:pt x="0" y="9480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732" tIns="95077" rIns="128732" bIns="95077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kern="1200" dirty="0" smtClean="0">
                <a:latin typeface="NikoshBAN" pitchFamily="2" charset="0"/>
                <a:cs typeface="NikoshBAN" pitchFamily="2" charset="0"/>
              </a:rPr>
              <a:t>সুবিধা</a:t>
            </a:r>
            <a:endParaRPr lang="en-US" sz="32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780874" y="2362442"/>
            <a:ext cx="189607" cy="7534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53493"/>
                </a:lnTo>
                <a:lnTo>
                  <a:pt x="189607" y="75349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970481" y="2599451"/>
            <a:ext cx="1516856" cy="1032969"/>
          </a:xfrm>
          <a:custGeom>
            <a:avLst/>
            <a:gdLst>
              <a:gd name="connsiteX0" fmla="*/ 0 w 1516856"/>
              <a:gd name="connsiteY0" fmla="*/ 103297 h 1032969"/>
              <a:gd name="connsiteX1" fmla="*/ 103297 w 1516856"/>
              <a:gd name="connsiteY1" fmla="*/ 0 h 1032969"/>
              <a:gd name="connsiteX2" fmla="*/ 1413559 w 1516856"/>
              <a:gd name="connsiteY2" fmla="*/ 0 h 1032969"/>
              <a:gd name="connsiteX3" fmla="*/ 1516856 w 1516856"/>
              <a:gd name="connsiteY3" fmla="*/ 103297 h 1032969"/>
              <a:gd name="connsiteX4" fmla="*/ 1516856 w 1516856"/>
              <a:gd name="connsiteY4" fmla="*/ 929672 h 1032969"/>
              <a:gd name="connsiteX5" fmla="*/ 1413559 w 1516856"/>
              <a:gd name="connsiteY5" fmla="*/ 1032969 h 1032969"/>
              <a:gd name="connsiteX6" fmla="*/ 103297 w 1516856"/>
              <a:gd name="connsiteY6" fmla="*/ 1032969 h 1032969"/>
              <a:gd name="connsiteX7" fmla="*/ 0 w 1516856"/>
              <a:gd name="connsiteY7" fmla="*/ 929672 h 1032969"/>
              <a:gd name="connsiteX8" fmla="*/ 0 w 1516856"/>
              <a:gd name="connsiteY8" fmla="*/ 103297 h 103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856" h="1032969">
                <a:moveTo>
                  <a:pt x="0" y="103297"/>
                </a:moveTo>
                <a:cubicBezTo>
                  <a:pt x="0" y="46248"/>
                  <a:pt x="46248" y="0"/>
                  <a:pt x="103297" y="0"/>
                </a:cubicBezTo>
                <a:lnTo>
                  <a:pt x="1413559" y="0"/>
                </a:lnTo>
                <a:cubicBezTo>
                  <a:pt x="1470608" y="0"/>
                  <a:pt x="1516856" y="46248"/>
                  <a:pt x="1516856" y="103297"/>
                </a:cubicBezTo>
                <a:lnTo>
                  <a:pt x="1516856" y="929672"/>
                </a:lnTo>
                <a:cubicBezTo>
                  <a:pt x="1516856" y="986721"/>
                  <a:pt x="1470608" y="1032969"/>
                  <a:pt x="1413559" y="1032969"/>
                </a:cubicBezTo>
                <a:lnTo>
                  <a:pt x="103297" y="1032969"/>
                </a:lnTo>
                <a:cubicBezTo>
                  <a:pt x="46248" y="1032969"/>
                  <a:pt x="0" y="986721"/>
                  <a:pt x="0" y="929672"/>
                </a:cubicBezTo>
                <a:lnTo>
                  <a:pt x="0" y="103297"/>
                </a:lnTo>
                <a:close/>
              </a:path>
            </a:pathLst>
          </a:custGeom>
          <a:noFill/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215" tIns="70895" rIns="91215" bIns="70895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itchFamily="2" charset="0"/>
                <a:cs typeface="NikoshBAN" pitchFamily="2" charset="0"/>
              </a:rPr>
              <a:t>নিয়মিত আয়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80874" y="2362442"/>
            <a:ext cx="189607" cy="20051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05122"/>
                </a:lnTo>
                <a:lnTo>
                  <a:pt x="189607" y="2005122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970481" y="3869429"/>
            <a:ext cx="1516856" cy="996271"/>
          </a:xfrm>
          <a:custGeom>
            <a:avLst/>
            <a:gdLst>
              <a:gd name="connsiteX0" fmla="*/ 0 w 1516856"/>
              <a:gd name="connsiteY0" fmla="*/ 99627 h 996271"/>
              <a:gd name="connsiteX1" fmla="*/ 99627 w 1516856"/>
              <a:gd name="connsiteY1" fmla="*/ 0 h 996271"/>
              <a:gd name="connsiteX2" fmla="*/ 1417229 w 1516856"/>
              <a:gd name="connsiteY2" fmla="*/ 0 h 996271"/>
              <a:gd name="connsiteX3" fmla="*/ 1516856 w 1516856"/>
              <a:gd name="connsiteY3" fmla="*/ 99627 h 996271"/>
              <a:gd name="connsiteX4" fmla="*/ 1516856 w 1516856"/>
              <a:gd name="connsiteY4" fmla="*/ 896644 h 996271"/>
              <a:gd name="connsiteX5" fmla="*/ 1417229 w 1516856"/>
              <a:gd name="connsiteY5" fmla="*/ 996271 h 996271"/>
              <a:gd name="connsiteX6" fmla="*/ 99627 w 1516856"/>
              <a:gd name="connsiteY6" fmla="*/ 996271 h 996271"/>
              <a:gd name="connsiteX7" fmla="*/ 0 w 1516856"/>
              <a:gd name="connsiteY7" fmla="*/ 896644 h 996271"/>
              <a:gd name="connsiteX8" fmla="*/ 0 w 1516856"/>
              <a:gd name="connsiteY8" fmla="*/ 99627 h 99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856" h="996271">
                <a:moveTo>
                  <a:pt x="0" y="99627"/>
                </a:moveTo>
                <a:cubicBezTo>
                  <a:pt x="0" y="44605"/>
                  <a:pt x="44605" y="0"/>
                  <a:pt x="99627" y="0"/>
                </a:cubicBezTo>
                <a:lnTo>
                  <a:pt x="1417229" y="0"/>
                </a:lnTo>
                <a:cubicBezTo>
                  <a:pt x="1472251" y="0"/>
                  <a:pt x="1516856" y="44605"/>
                  <a:pt x="1516856" y="99627"/>
                </a:cubicBezTo>
                <a:lnTo>
                  <a:pt x="1516856" y="896644"/>
                </a:lnTo>
                <a:cubicBezTo>
                  <a:pt x="1516856" y="951666"/>
                  <a:pt x="1472251" y="996271"/>
                  <a:pt x="1417229" y="996271"/>
                </a:cubicBezTo>
                <a:lnTo>
                  <a:pt x="99627" y="996271"/>
                </a:lnTo>
                <a:cubicBezTo>
                  <a:pt x="44605" y="996271"/>
                  <a:pt x="0" y="951666"/>
                  <a:pt x="0" y="896644"/>
                </a:cubicBezTo>
                <a:lnTo>
                  <a:pt x="0" y="99627"/>
                </a:lnTo>
                <a:close/>
              </a:path>
            </a:pathLst>
          </a:custGeom>
          <a:noFill/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0140" tIns="69820" rIns="90140" bIns="698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smtClean="0">
                <a:latin typeface="NikoshBAN" pitchFamily="2" charset="0"/>
                <a:cs typeface="NikoshBAN" pitchFamily="2" charset="0"/>
              </a:rPr>
              <a:t>নির্দিষ্ট সময়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961355" y="1414407"/>
            <a:ext cx="1896070" cy="948035"/>
          </a:xfrm>
          <a:custGeom>
            <a:avLst/>
            <a:gdLst>
              <a:gd name="connsiteX0" fmla="*/ 0 w 1896070"/>
              <a:gd name="connsiteY0" fmla="*/ 94804 h 948035"/>
              <a:gd name="connsiteX1" fmla="*/ 94804 w 1896070"/>
              <a:gd name="connsiteY1" fmla="*/ 0 h 948035"/>
              <a:gd name="connsiteX2" fmla="*/ 1801267 w 1896070"/>
              <a:gd name="connsiteY2" fmla="*/ 0 h 948035"/>
              <a:gd name="connsiteX3" fmla="*/ 1896071 w 1896070"/>
              <a:gd name="connsiteY3" fmla="*/ 94804 h 948035"/>
              <a:gd name="connsiteX4" fmla="*/ 1896070 w 1896070"/>
              <a:gd name="connsiteY4" fmla="*/ 853232 h 948035"/>
              <a:gd name="connsiteX5" fmla="*/ 1801266 w 1896070"/>
              <a:gd name="connsiteY5" fmla="*/ 948036 h 948035"/>
              <a:gd name="connsiteX6" fmla="*/ 94804 w 1896070"/>
              <a:gd name="connsiteY6" fmla="*/ 948035 h 948035"/>
              <a:gd name="connsiteX7" fmla="*/ 0 w 1896070"/>
              <a:gd name="connsiteY7" fmla="*/ 853231 h 948035"/>
              <a:gd name="connsiteX8" fmla="*/ 0 w 1896070"/>
              <a:gd name="connsiteY8" fmla="*/ 94804 h 94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6070" h="948035">
                <a:moveTo>
                  <a:pt x="0" y="94804"/>
                </a:moveTo>
                <a:cubicBezTo>
                  <a:pt x="0" y="42445"/>
                  <a:pt x="42445" y="0"/>
                  <a:pt x="94804" y="0"/>
                </a:cubicBezTo>
                <a:lnTo>
                  <a:pt x="1801267" y="0"/>
                </a:lnTo>
                <a:cubicBezTo>
                  <a:pt x="1853626" y="0"/>
                  <a:pt x="1896071" y="42445"/>
                  <a:pt x="1896071" y="94804"/>
                </a:cubicBezTo>
                <a:cubicBezTo>
                  <a:pt x="1896071" y="347613"/>
                  <a:pt x="1896070" y="600423"/>
                  <a:pt x="1896070" y="853232"/>
                </a:cubicBezTo>
                <a:cubicBezTo>
                  <a:pt x="1896070" y="905591"/>
                  <a:pt x="1853625" y="948036"/>
                  <a:pt x="1801266" y="948036"/>
                </a:cubicBezTo>
                <a:lnTo>
                  <a:pt x="94804" y="948035"/>
                </a:lnTo>
                <a:cubicBezTo>
                  <a:pt x="42445" y="948035"/>
                  <a:pt x="0" y="905590"/>
                  <a:pt x="0" y="853231"/>
                </a:cubicBezTo>
                <a:lnTo>
                  <a:pt x="0" y="9480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732" tIns="95077" rIns="128732" bIns="95077" numCol="1" spcCol="1270" anchor="ctr" anchorCtr="0">
            <a:noAutofit/>
          </a:bodyPr>
          <a:lstStyle/>
          <a:p>
            <a:pPr lvl="0" algn="ctr" defTabSz="2355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kern="1200" dirty="0" smtClean="0">
                <a:latin typeface="NikoshBAN" pitchFamily="2" charset="0"/>
                <a:cs typeface="NikoshBAN" pitchFamily="2" charset="0"/>
              </a:rPr>
              <a:t>অসুবিধা</a:t>
            </a:r>
            <a:endParaRPr lang="en-US" sz="32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150962" y="2362442"/>
            <a:ext cx="189607" cy="7110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11026"/>
                </a:lnTo>
                <a:lnTo>
                  <a:pt x="189607" y="711026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6340569" y="2599451"/>
            <a:ext cx="1975098" cy="948035"/>
          </a:xfrm>
          <a:custGeom>
            <a:avLst/>
            <a:gdLst>
              <a:gd name="connsiteX0" fmla="*/ 0 w 1975098"/>
              <a:gd name="connsiteY0" fmla="*/ 94804 h 948035"/>
              <a:gd name="connsiteX1" fmla="*/ 94804 w 1975098"/>
              <a:gd name="connsiteY1" fmla="*/ 0 h 948035"/>
              <a:gd name="connsiteX2" fmla="*/ 1880295 w 1975098"/>
              <a:gd name="connsiteY2" fmla="*/ 0 h 948035"/>
              <a:gd name="connsiteX3" fmla="*/ 1975099 w 1975098"/>
              <a:gd name="connsiteY3" fmla="*/ 94804 h 948035"/>
              <a:gd name="connsiteX4" fmla="*/ 1975098 w 1975098"/>
              <a:gd name="connsiteY4" fmla="*/ 853232 h 948035"/>
              <a:gd name="connsiteX5" fmla="*/ 1880294 w 1975098"/>
              <a:gd name="connsiteY5" fmla="*/ 948036 h 948035"/>
              <a:gd name="connsiteX6" fmla="*/ 94804 w 1975098"/>
              <a:gd name="connsiteY6" fmla="*/ 948035 h 948035"/>
              <a:gd name="connsiteX7" fmla="*/ 0 w 1975098"/>
              <a:gd name="connsiteY7" fmla="*/ 853231 h 948035"/>
              <a:gd name="connsiteX8" fmla="*/ 0 w 1975098"/>
              <a:gd name="connsiteY8" fmla="*/ 94804 h 94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5098" h="948035">
                <a:moveTo>
                  <a:pt x="0" y="94804"/>
                </a:moveTo>
                <a:cubicBezTo>
                  <a:pt x="0" y="42445"/>
                  <a:pt x="42445" y="0"/>
                  <a:pt x="94804" y="0"/>
                </a:cubicBezTo>
                <a:lnTo>
                  <a:pt x="1880295" y="0"/>
                </a:lnTo>
                <a:cubicBezTo>
                  <a:pt x="1932654" y="0"/>
                  <a:pt x="1975099" y="42445"/>
                  <a:pt x="1975099" y="94804"/>
                </a:cubicBezTo>
                <a:cubicBezTo>
                  <a:pt x="1975099" y="347613"/>
                  <a:pt x="1975098" y="600423"/>
                  <a:pt x="1975098" y="853232"/>
                </a:cubicBezTo>
                <a:cubicBezTo>
                  <a:pt x="1975098" y="905591"/>
                  <a:pt x="1932653" y="948036"/>
                  <a:pt x="1880294" y="948036"/>
                </a:cubicBezTo>
                <a:lnTo>
                  <a:pt x="94804" y="948035"/>
                </a:lnTo>
                <a:cubicBezTo>
                  <a:pt x="42445" y="948035"/>
                  <a:pt x="0" y="905590"/>
                  <a:pt x="0" y="853231"/>
                </a:cubicBezTo>
                <a:lnTo>
                  <a:pt x="0" y="94804"/>
                </a:lnTo>
                <a:close/>
              </a:path>
            </a:pathLst>
          </a:custGeom>
          <a:noFill/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727" tIns="68407" rIns="88727" bIns="68407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itchFamily="2" charset="0"/>
                <a:cs typeface="NikoshBAN" pitchFamily="2" charset="0"/>
              </a:rPr>
              <a:t>জামানতহীনতা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150962" y="2362442"/>
            <a:ext cx="189607" cy="196734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67343"/>
                </a:lnTo>
                <a:lnTo>
                  <a:pt x="189607" y="1967343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6340569" y="3784495"/>
            <a:ext cx="1976145" cy="1090581"/>
          </a:xfrm>
          <a:custGeom>
            <a:avLst/>
            <a:gdLst>
              <a:gd name="connsiteX0" fmla="*/ 0 w 1976145"/>
              <a:gd name="connsiteY0" fmla="*/ 109058 h 1090581"/>
              <a:gd name="connsiteX1" fmla="*/ 109058 w 1976145"/>
              <a:gd name="connsiteY1" fmla="*/ 0 h 1090581"/>
              <a:gd name="connsiteX2" fmla="*/ 1867087 w 1976145"/>
              <a:gd name="connsiteY2" fmla="*/ 0 h 1090581"/>
              <a:gd name="connsiteX3" fmla="*/ 1976145 w 1976145"/>
              <a:gd name="connsiteY3" fmla="*/ 109058 h 1090581"/>
              <a:gd name="connsiteX4" fmla="*/ 1976145 w 1976145"/>
              <a:gd name="connsiteY4" fmla="*/ 981523 h 1090581"/>
              <a:gd name="connsiteX5" fmla="*/ 1867087 w 1976145"/>
              <a:gd name="connsiteY5" fmla="*/ 1090581 h 1090581"/>
              <a:gd name="connsiteX6" fmla="*/ 109058 w 1976145"/>
              <a:gd name="connsiteY6" fmla="*/ 1090581 h 1090581"/>
              <a:gd name="connsiteX7" fmla="*/ 0 w 1976145"/>
              <a:gd name="connsiteY7" fmla="*/ 981523 h 1090581"/>
              <a:gd name="connsiteX8" fmla="*/ 0 w 1976145"/>
              <a:gd name="connsiteY8" fmla="*/ 109058 h 109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6145" h="1090581">
                <a:moveTo>
                  <a:pt x="0" y="109058"/>
                </a:moveTo>
                <a:cubicBezTo>
                  <a:pt x="0" y="48827"/>
                  <a:pt x="48827" y="0"/>
                  <a:pt x="109058" y="0"/>
                </a:cubicBezTo>
                <a:lnTo>
                  <a:pt x="1867087" y="0"/>
                </a:lnTo>
                <a:cubicBezTo>
                  <a:pt x="1927318" y="0"/>
                  <a:pt x="1976145" y="48827"/>
                  <a:pt x="1976145" y="109058"/>
                </a:cubicBezTo>
                <a:lnTo>
                  <a:pt x="1976145" y="981523"/>
                </a:lnTo>
                <a:cubicBezTo>
                  <a:pt x="1976145" y="1041754"/>
                  <a:pt x="1927318" y="1090581"/>
                  <a:pt x="1867087" y="1090581"/>
                </a:cubicBezTo>
                <a:lnTo>
                  <a:pt x="109058" y="1090581"/>
                </a:lnTo>
                <a:cubicBezTo>
                  <a:pt x="48827" y="1090581"/>
                  <a:pt x="0" y="1041754"/>
                  <a:pt x="0" y="981523"/>
                </a:cubicBezTo>
                <a:lnTo>
                  <a:pt x="0" y="109058"/>
                </a:lnTo>
                <a:close/>
              </a:path>
            </a:pathLst>
          </a:custGeom>
          <a:noFill/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902" tIns="72582" rIns="92902" bIns="72582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smtClean="0">
                <a:latin typeface="NikoshBAN" pitchFamily="2" charset="0"/>
                <a:cs typeface="NikoshBAN" pitchFamily="2" charset="0"/>
              </a:rPr>
              <a:t>নিয়ন্ত্রণ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150962" y="2362442"/>
            <a:ext cx="189607" cy="322366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223660"/>
                </a:lnTo>
                <a:lnTo>
                  <a:pt x="189607" y="3223660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6340569" y="5112085"/>
            <a:ext cx="1974051" cy="948035"/>
          </a:xfrm>
          <a:custGeom>
            <a:avLst/>
            <a:gdLst>
              <a:gd name="connsiteX0" fmla="*/ 0 w 1974051"/>
              <a:gd name="connsiteY0" fmla="*/ 94804 h 948035"/>
              <a:gd name="connsiteX1" fmla="*/ 94804 w 1974051"/>
              <a:gd name="connsiteY1" fmla="*/ 0 h 948035"/>
              <a:gd name="connsiteX2" fmla="*/ 1879248 w 1974051"/>
              <a:gd name="connsiteY2" fmla="*/ 0 h 948035"/>
              <a:gd name="connsiteX3" fmla="*/ 1974052 w 1974051"/>
              <a:gd name="connsiteY3" fmla="*/ 94804 h 948035"/>
              <a:gd name="connsiteX4" fmla="*/ 1974051 w 1974051"/>
              <a:gd name="connsiteY4" fmla="*/ 853232 h 948035"/>
              <a:gd name="connsiteX5" fmla="*/ 1879247 w 1974051"/>
              <a:gd name="connsiteY5" fmla="*/ 948036 h 948035"/>
              <a:gd name="connsiteX6" fmla="*/ 94804 w 1974051"/>
              <a:gd name="connsiteY6" fmla="*/ 948035 h 948035"/>
              <a:gd name="connsiteX7" fmla="*/ 0 w 1974051"/>
              <a:gd name="connsiteY7" fmla="*/ 853231 h 948035"/>
              <a:gd name="connsiteX8" fmla="*/ 0 w 1974051"/>
              <a:gd name="connsiteY8" fmla="*/ 94804 h 94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4051" h="948035">
                <a:moveTo>
                  <a:pt x="0" y="94804"/>
                </a:moveTo>
                <a:cubicBezTo>
                  <a:pt x="0" y="42445"/>
                  <a:pt x="42445" y="0"/>
                  <a:pt x="94804" y="0"/>
                </a:cubicBezTo>
                <a:lnTo>
                  <a:pt x="1879248" y="0"/>
                </a:lnTo>
                <a:cubicBezTo>
                  <a:pt x="1931607" y="0"/>
                  <a:pt x="1974052" y="42445"/>
                  <a:pt x="1974052" y="94804"/>
                </a:cubicBezTo>
                <a:cubicBezTo>
                  <a:pt x="1974052" y="347613"/>
                  <a:pt x="1974051" y="600423"/>
                  <a:pt x="1974051" y="853232"/>
                </a:cubicBezTo>
                <a:cubicBezTo>
                  <a:pt x="1974051" y="905591"/>
                  <a:pt x="1931606" y="948036"/>
                  <a:pt x="1879247" y="948036"/>
                </a:cubicBezTo>
                <a:lnTo>
                  <a:pt x="94804" y="948035"/>
                </a:lnTo>
                <a:cubicBezTo>
                  <a:pt x="42445" y="948035"/>
                  <a:pt x="0" y="905590"/>
                  <a:pt x="0" y="853231"/>
                </a:cubicBezTo>
                <a:lnTo>
                  <a:pt x="0" y="94804"/>
                </a:lnTo>
                <a:close/>
              </a:path>
            </a:pathLst>
          </a:custGeom>
          <a:noFill/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107" tIns="63327" rIns="81107" bIns="63327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itchFamily="2" charset="0"/>
                <a:cs typeface="NikoshBAN" pitchFamily="2" charset="0"/>
              </a:rPr>
              <a:t>মুনাফা ও সম্পদে অধিকার</a:t>
            </a:r>
            <a:endParaRPr lang="en-US" sz="2800" kern="1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00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0009" y="692524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বন্ড ও ডিবেঞ্চারের পার্থক্য</a:t>
            </a:r>
            <a:endParaRPr lang="en-US" sz="3600" dirty="0"/>
          </a:p>
        </p:txBody>
      </p:sp>
      <p:sp>
        <p:nvSpPr>
          <p:cNvPr id="8" name="Freeform 7"/>
          <p:cNvSpPr/>
          <p:nvPr/>
        </p:nvSpPr>
        <p:spPr>
          <a:xfrm>
            <a:off x="3826486" y="1987376"/>
            <a:ext cx="1767840" cy="1767840"/>
          </a:xfrm>
          <a:custGeom>
            <a:avLst/>
            <a:gdLst>
              <a:gd name="connsiteX0" fmla="*/ 0 w 1767840"/>
              <a:gd name="connsiteY0" fmla="*/ 294646 h 1767840"/>
              <a:gd name="connsiteX1" fmla="*/ 294646 w 1767840"/>
              <a:gd name="connsiteY1" fmla="*/ 0 h 1767840"/>
              <a:gd name="connsiteX2" fmla="*/ 1473194 w 1767840"/>
              <a:gd name="connsiteY2" fmla="*/ 0 h 1767840"/>
              <a:gd name="connsiteX3" fmla="*/ 1767840 w 1767840"/>
              <a:gd name="connsiteY3" fmla="*/ 294646 h 1767840"/>
              <a:gd name="connsiteX4" fmla="*/ 1767840 w 1767840"/>
              <a:gd name="connsiteY4" fmla="*/ 1473194 h 1767840"/>
              <a:gd name="connsiteX5" fmla="*/ 1473194 w 1767840"/>
              <a:gd name="connsiteY5" fmla="*/ 1767840 h 1767840"/>
              <a:gd name="connsiteX6" fmla="*/ 294646 w 1767840"/>
              <a:gd name="connsiteY6" fmla="*/ 1767840 h 1767840"/>
              <a:gd name="connsiteX7" fmla="*/ 0 w 1767840"/>
              <a:gd name="connsiteY7" fmla="*/ 1473194 h 1767840"/>
              <a:gd name="connsiteX8" fmla="*/ 0 w 1767840"/>
              <a:gd name="connsiteY8" fmla="*/ 294646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40" h="1767840">
                <a:moveTo>
                  <a:pt x="0" y="294646"/>
                </a:moveTo>
                <a:cubicBezTo>
                  <a:pt x="0" y="131918"/>
                  <a:pt x="131918" y="0"/>
                  <a:pt x="294646" y="0"/>
                </a:cubicBezTo>
                <a:lnTo>
                  <a:pt x="1473194" y="0"/>
                </a:lnTo>
                <a:cubicBezTo>
                  <a:pt x="1635922" y="0"/>
                  <a:pt x="1767840" y="131918"/>
                  <a:pt x="1767840" y="294646"/>
                </a:cubicBezTo>
                <a:lnTo>
                  <a:pt x="1767840" y="1473194"/>
                </a:lnTo>
                <a:cubicBezTo>
                  <a:pt x="1767840" y="1635922"/>
                  <a:pt x="1635922" y="1767840"/>
                  <a:pt x="1473194" y="1767840"/>
                </a:cubicBezTo>
                <a:lnTo>
                  <a:pt x="294646" y="1767840"/>
                </a:lnTo>
                <a:cubicBezTo>
                  <a:pt x="131918" y="1767840"/>
                  <a:pt x="0" y="1635922"/>
                  <a:pt x="0" y="1473194"/>
                </a:cubicBezTo>
                <a:lnTo>
                  <a:pt x="0" y="294646"/>
                </a:lnTo>
                <a:close/>
              </a:path>
            </a:pathLst>
          </a:custGeom>
        </p:spPr>
        <p:style>
          <a:lnRef idx="3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459" tIns="223459" rIns="223459" bIns="22345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kern="1200" dirty="0" smtClean="0">
                <a:latin typeface="NikoshBAN" pitchFamily="2" charset="0"/>
                <a:cs typeface="NikoshBAN" pitchFamily="2" charset="0"/>
              </a:rPr>
              <a:t>বন্ড জামানত যুক্ত</a:t>
            </a:r>
            <a:endParaRPr lang="en-US" sz="36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095654" y="1987376"/>
            <a:ext cx="1767840" cy="1767840"/>
          </a:xfrm>
          <a:custGeom>
            <a:avLst/>
            <a:gdLst>
              <a:gd name="connsiteX0" fmla="*/ 0 w 1767840"/>
              <a:gd name="connsiteY0" fmla="*/ 294646 h 1767840"/>
              <a:gd name="connsiteX1" fmla="*/ 294646 w 1767840"/>
              <a:gd name="connsiteY1" fmla="*/ 0 h 1767840"/>
              <a:gd name="connsiteX2" fmla="*/ 1473194 w 1767840"/>
              <a:gd name="connsiteY2" fmla="*/ 0 h 1767840"/>
              <a:gd name="connsiteX3" fmla="*/ 1767840 w 1767840"/>
              <a:gd name="connsiteY3" fmla="*/ 294646 h 1767840"/>
              <a:gd name="connsiteX4" fmla="*/ 1767840 w 1767840"/>
              <a:gd name="connsiteY4" fmla="*/ 1473194 h 1767840"/>
              <a:gd name="connsiteX5" fmla="*/ 1473194 w 1767840"/>
              <a:gd name="connsiteY5" fmla="*/ 1767840 h 1767840"/>
              <a:gd name="connsiteX6" fmla="*/ 294646 w 1767840"/>
              <a:gd name="connsiteY6" fmla="*/ 1767840 h 1767840"/>
              <a:gd name="connsiteX7" fmla="*/ 0 w 1767840"/>
              <a:gd name="connsiteY7" fmla="*/ 1473194 h 1767840"/>
              <a:gd name="connsiteX8" fmla="*/ 0 w 1767840"/>
              <a:gd name="connsiteY8" fmla="*/ 294646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40" h="1767840">
                <a:moveTo>
                  <a:pt x="0" y="294646"/>
                </a:moveTo>
                <a:cubicBezTo>
                  <a:pt x="0" y="131918"/>
                  <a:pt x="131918" y="0"/>
                  <a:pt x="294646" y="0"/>
                </a:cubicBezTo>
                <a:lnTo>
                  <a:pt x="1473194" y="0"/>
                </a:lnTo>
                <a:cubicBezTo>
                  <a:pt x="1635922" y="0"/>
                  <a:pt x="1767840" y="131918"/>
                  <a:pt x="1767840" y="294646"/>
                </a:cubicBezTo>
                <a:lnTo>
                  <a:pt x="1767840" y="1473194"/>
                </a:lnTo>
                <a:cubicBezTo>
                  <a:pt x="1767840" y="1635922"/>
                  <a:pt x="1635922" y="1767840"/>
                  <a:pt x="1473194" y="1767840"/>
                </a:cubicBezTo>
                <a:lnTo>
                  <a:pt x="294646" y="1767840"/>
                </a:lnTo>
                <a:cubicBezTo>
                  <a:pt x="131918" y="1767840"/>
                  <a:pt x="0" y="1635922"/>
                  <a:pt x="0" y="1473194"/>
                </a:cubicBezTo>
                <a:lnTo>
                  <a:pt x="0" y="294646"/>
                </a:lnTo>
                <a:close/>
              </a:path>
            </a:pathLst>
          </a:custGeom>
        </p:spPr>
        <p:style>
          <a:lnRef idx="3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459" tIns="223459" rIns="223459" bIns="22345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kern="1200" smtClean="0">
                <a:latin typeface="NikoshBAN" pitchFamily="2" charset="0"/>
                <a:cs typeface="NikoshBAN" pitchFamily="2" charset="0"/>
              </a:rPr>
              <a:t>ডিবেঞ্চার জামানত মুক্ত </a:t>
            </a:r>
            <a:endParaRPr lang="en-US" sz="36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685309" y="4404430"/>
            <a:ext cx="2017014" cy="2204188"/>
          </a:xfrm>
          <a:custGeom>
            <a:avLst/>
            <a:gdLst>
              <a:gd name="connsiteX0" fmla="*/ 0 w 1767840"/>
              <a:gd name="connsiteY0" fmla="*/ 294646 h 1767840"/>
              <a:gd name="connsiteX1" fmla="*/ 294646 w 1767840"/>
              <a:gd name="connsiteY1" fmla="*/ 0 h 1767840"/>
              <a:gd name="connsiteX2" fmla="*/ 1473194 w 1767840"/>
              <a:gd name="connsiteY2" fmla="*/ 0 h 1767840"/>
              <a:gd name="connsiteX3" fmla="*/ 1767840 w 1767840"/>
              <a:gd name="connsiteY3" fmla="*/ 294646 h 1767840"/>
              <a:gd name="connsiteX4" fmla="*/ 1767840 w 1767840"/>
              <a:gd name="connsiteY4" fmla="*/ 1473194 h 1767840"/>
              <a:gd name="connsiteX5" fmla="*/ 1473194 w 1767840"/>
              <a:gd name="connsiteY5" fmla="*/ 1767840 h 1767840"/>
              <a:gd name="connsiteX6" fmla="*/ 294646 w 1767840"/>
              <a:gd name="connsiteY6" fmla="*/ 1767840 h 1767840"/>
              <a:gd name="connsiteX7" fmla="*/ 0 w 1767840"/>
              <a:gd name="connsiteY7" fmla="*/ 1473194 h 1767840"/>
              <a:gd name="connsiteX8" fmla="*/ 0 w 1767840"/>
              <a:gd name="connsiteY8" fmla="*/ 294646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40" h="1767840">
                <a:moveTo>
                  <a:pt x="0" y="294646"/>
                </a:moveTo>
                <a:cubicBezTo>
                  <a:pt x="0" y="131918"/>
                  <a:pt x="131918" y="0"/>
                  <a:pt x="294646" y="0"/>
                </a:cubicBezTo>
                <a:lnTo>
                  <a:pt x="1473194" y="0"/>
                </a:lnTo>
                <a:cubicBezTo>
                  <a:pt x="1635922" y="0"/>
                  <a:pt x="1767840" y="131918"/>
                  <a:pt x="1767840" y="294646"/>
                </a:cubicBezTo>
                <a:lnTo>
                  <a:pt x="1767840" y="1473194"/>
                </a:lnTo>
                <a:cubicBezTo>
                  <a:pt x="1767840" y="1635922"/>
                  <a:pt x="1635922" y="1767840"/>
                  <a:pt x="1473194" y="1767840"/>
                </a:cubicBezTo>
                <a:lnTo>
                  <a:pt x="294646" y="1767840"/>
                </a:lnTo>
                <a:cubicBezTo>
                  <a:pt x="131918" y="1767840"/>
                  <a:pt x="0" y="1635922"/>
                  <a:pt x="0" y="1473194"/>
                </a:cubicBezTo>
                <a:lnTo>
                  <a:pt x="0" y="294646"/>
                </a:lnTo>
                <a:close/>
              </a:path>
            </a:pathLst>
          </a:custGeom>
        </p:spPr>
        <p:style>
          <a:lnRef idx="3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459" tIns="223459" rIns="223459" bIns="22345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600" kern="1200" smtClean="0">
                <a:latin typeface="NikoshBAN" pitchFamily="2" charset="0"/>
                <a:cs typeface="NikoshBAN" pitchFamily="2" charset="0"/>
              </a:rPr>
              <a:t>সর্বপ্রথম পরিশোধ্য</a:t>
            </a:r>
            <a:endParaRPr lang="en-US" sz="36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011694" y="4404430"/>
            <a:ext cx="2010087" cy="2204188"/>
          </a:xfrm>
          <a:custGeom>
            <a:avLst/>
            <a:gdLst>
              <a:gd name="connsiteX0" fmla="*/ 0 w 1767840"/>
              <a:gd name="connsiteY0" fmla="*/ 294646 h 1767840"/>
              <a:gd name="connsiteX1" fmla="*/ 294646 w 1767840"/>
              <a:gd name="connsiteY1" fmla="*/ 0 h 1767840"/>
              <a:gd name="connsiteX2" fmla="*/ 1473194 w 1767840"/>
              <a:gd name="connsiteY2" fmla="*/ 0 h 1767840"/>
              <a:gd name="connsiteX3" fmla="*/ 1767840 w 1767840"/>
              <a:gd name="connsiteY3" fmla="*/ 294646 h 1767840"/>
              <a:gd name="connsiteX4" fmla="*/ 1767840 w 1767840"/>
              <a:gd name="connsiteY4" fmla="*/ 1473194 h 1767840"/>
              <a:gd name="connsiteX5" fmla="*/ 1473194 w 1767840"/>
              <a:gd name="connsiteY5" fmla="*/ 1767840 h 1767840"/>
              <a:gd name="connsiteX6" fmla="*/ 294646 w 1767840"/>
              <a:gd name="connsiteY6" fmla="*/ 1767840 h 1767840"/>
              <a:gd name="connsiteX7" fmla="*/ 0 w 1767840"/>
              <a:gd name="connsiteY7" fmla="*/ 1473194 h 1767840"/>
              <a:gd name="connsiteX8" fmla="*/ 0 w 1767840"/>
              <a:gd name="connsiteY8" fmla="*/ 294646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40" h="1767840">
                <a:moveTo>
                  <a:pt x="0" y="294646"/>
                </a:moveTo>
                <a:cubicBezTo>
                  <a:pt x="0" y="131918"/>
                  <a:pt x="131918" y="0"/>
                  <a:pt x="294646" y="0"/>
                </a:cubicBezTo>
                <a:lnTo>
                  <a:pt x="1473194" y="0"/>
                </a:lnTo>
                <a:cubicBezTo>
                  <a:pt x="1635922" y="0"/>
                  <a:pt x="1767840" y="131918"/>
                  <a:pt x="1767840" y="294646"/>
                </a:cubicBezTo>
                <a:lnTo>
                  <a:pt x="1767840" y="1473194"/>
                </a:lnTo>
                <a:cubicBezTo>
                  <a:pt x="1767840" y="1635922"/>
                  <a:pt x="1635922" y="1767840"/>
                  <a:pt x="1473194" y="1767840"/>
                </a:cubicBezTo>
                <a:lnTo>
                  <a:pt x="294646" y="1767840"/>
                </a:lnTo>
                <a:cubicBezTo>
                  <a:pt x="131918" y="1767840"/>
                  <a:pt x="0" y="1635922"/>
                  <a:pt x="0" y="1473194"/>
                </a:cubicBezTo>
                <a:lnTo>
                  <a:pt x="0" y="294646"/>
                </a:lnTo>
                <a:close/>
              </a:path>
            </a:pathLst>
          </a:custGeom>
        </p:spPr>
        <p:style>
          <a:lnRef idx="3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459" tIns="223459" rIns="223459" bIns="223459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BD" sz="3600" kern="1200" dirty="0" smtClean="0"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600" kern="1200" dirty="0" smtClean="0">
                <a:latin typeface="NikoshBAN" pitchFamily="2" charset="0"/>
                <a:cs typeface="NikoshBAN" pitchFamily="2" charset="0"/>
              </a:rPr>
              <a:t>বন্ডের পর পরিশোধ্য</a:t>
            </a:r>
            <a:endParaRPr lang="en-US" sz="3600" kern="1200" dirty="0" smtClean="0">
              <a:latin typeface="NikoshBAN" pitchFamily="2" charset="0"/>
              <a:cs typeface="NikoshBAN" pitchFamily="2" charset="0"/>
            </a:endParaRPr>
          </a:p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d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13" y="174322"/>
            <a:ext cx="2653145" cy="1877291"/>
          </a:xfrm>
          <a:prstGeom prst="rect">
            <a:avLst/>
          </a:prstGeom>
        </p:spPr>
      </p:pic>
      <p:pic>
        <p:nvPicPr>
          <p:cNvPr id="5" name="Picture 4" descr="imagesbv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4822" y="174322"/>
            <a:ext cx="2735192" cy="1877291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4516443" y="3755215"/>
            <a:ext cx="387927" cy="64852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6822773" y="3755214"/>
            <a:ext cx="387927" cy="64852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7918" y="4895850"/>
            <a:ext cx="10224655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একজন নতুন বিনিয়োগকারী হিসেবে তুমি বন্ড ও ডিবেঞ্চারের মধ্যে কোনটি বেছে নেবে? কেন বেছে নেবে তা ব্যাখ্যা কর।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91766" y="1149927"/>
            <a:ext cx="5456959" cy="3491346"/>
            <a:chOff x="3342409" y="1153391"/>
            <a:chExt cx="7304808" cy="243493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42409" y="1153391"/>
              <a:ext cx="3652404" cy="243493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94813" y="1153391"/>
              <a:ext cx="3652404" cy="2434936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9462909" y="444006"/>
            <a:ext cx="2170564" cy="443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8422" y="187464"/>
            <a:ext cx="2843646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9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3055" y="270163"/>
            <a:ext cx="2050473" cy="616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3" name="Rectangle 2"/>
          <p:cNvSpPr/>
          <p:nvPr/>
        </p:nvSpPr>
        <p:spPr>
          <a:xfrm>
            <a:off x="1849582" y="1655618"/>
            <a:ext cx="84374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বন্ড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কী?</a:t>
            </a:r>
            <a:endParaRPr lang="en-US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ডিবেঞ্চার কী?</a:t>
            </a:r>
            <a:endParaRPr lang="en-US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বন্ডের সুবিধা ও অসুবিধাগুলো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ডিবেঞ্চারের সুবিধা ও অসুবিধাগুলো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বন্ড ও ডিবেঞ্চারের পার্থক্য নির্ণয় কর।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301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400" y="358486"/>
            <a:ext cx="2576945" cy="52820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3" name="Rectangle 2"/>
          <p:cNvSpPr/>
          <p:nvPr/>
        </p:nvSpPr>
        <p:spPr>
          <a:xfrm>
            <a:off x="734290" y="5054761"/>
            <a:ext cx="112221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বন্ড ও ডিবেঞ্চার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হোল্ডারদের কোম্পানির মুনাফা ও সম্পদের উপর কিরূপ অধিকার রয়েছে তা ব্যাখ্যা কর।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74817" y="1113143"/>
            <a:ext cx="6276109" cy="3715166"/>
            <a:chOff x="3172691" y="1362767"/>
            <a:chExt cx="6276109" cy="1664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72691" y="1362767"/>
              <a:ext cx="3075709" cy="166420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48400" y="1362767"/>
              <a:ext cx="3200400" cy="16642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031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36272" y="264093"/>
            <a:ext cx="6719455" cy="774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তোমাদের স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কল</a:t>
            </a:r>
            <a:r>
              <a:rPr kumimoji="0" lang="bn-BD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কে অনেক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ধন্যবাদ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8363" y="5479823"/>
            <a:ext cx="1036746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ভালো থেকো, আগামী ক্লাসে আবার দেখা হবে......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8781" y="1270454"/>
            <a:ext cx="6054436" cy="397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2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638" y="3789236"/>
            <a:ext cx="5279409" cy="249299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নামঃসুমন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বলতলা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কাঠালিয়া,ঝালকাঠী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hlinkClick r:id="rId2"/>
              </a:rPr>
              <a:t>majumder895@gmail.com</a:t>
            </a:r>
            <a:endParaRPr lang="en-US" sz="1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Mobile No: 01714-556509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874327" y="1773392"/>
            <a:ext cx="41564" cy="4973782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691114" y="1945954"/>
            <a:ext cx="27294" cy="4589057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091449" y="1945954"/>
            <a:ext cx="9097" cy="4589057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276104" y="3789236"/>
            <a:ext cx="5434626" cy="2745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0006" tIns="40003" rIns="80006" bIns="40003" rtlCol="0" anchor="ctr"/>
          <a:lstStyle/>
          <a:p>
            <a:pPr algn="just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: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 ও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ফিন্যান্স ও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: 50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০০/১০/২০১৯ইং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782195" y="198555"/>
            <a:ext cx="2618508" cy="929970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4958" y="1530945"/>
            <a:ext cx="1925782" cy="22582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36" y="1530944"/>
            <a:ext cx="2255079" cy="225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018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332" y="4232240"/>
            <a:ext cx="5562600" cy="457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সাধারণ শেয়ার ও অগ্রাধিকার শেয়ার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42866" y="122308"/>
            <a:ext cx="8115533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পূর্বের ক্লাসে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আলোচনা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হয়েছিল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4432" y="4154957"/>
            <a:ext cx="7772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দুটো ছাড়া আর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মূলধন সংগ্রহ করা যায়?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3968" y="4270339"/>
            <a:ext cx="5562600" cy="380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ঋণপত্র বা বন্ড এবং ডিবেঞ্চার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42867" y="881062"/>
            <a:ext cx="8115533" cy="3095626"/>
            <a:chOff x="533399" y="1276350"/>
            <a:chExt cx="8115533" cy="3095626"/>
          </a:xfrm>
        </p:grpSpPr>
        <p:pic>
          <p:nvPicPr>
            <p:cNvPr id="7" name="Picture 6" descr="imagesbhy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00400" y="2819400"/>
              <a:ext cx="2590800" cy="155257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Picture 7" descr="imagesbvn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09925" y="1276350"/>
              <a:ext cx="2581275" cy="154305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Picture 8" descr="imagescg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2449" y="1276350"/>
              <a:ext cx="2661806" cy="1543049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Picture 9" descr="imagesf0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91200" y="1276350"/>
              <a:ext cx="2857732" cy="154305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Picture 10" descr="images (41)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3399" y="2819399"/>
              <a:ext cx="2676525" cy="152400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Picture 11" descr="images4g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00724" y="2819400"/>
              <a:ext cx="2848208" cy="15240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440599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3235" y="1149927"/>
            <a:ext cx="3643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বন্ড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ডিবেঞ্চার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01836" y="165101"/>
            <a:ext cx="3186546" cy="85535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4416" y="1864175"/>
            <a:ext cx="4821382" cy="323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6327" y="1524000"/>
            <a:ext cx="6539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400" dirty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pPr algn="just"/>
            <a:r>
              <a:rPr lang="bn-BD" sz="2400" dirty="0">
                <a:latin typeface="NikoshBAN" pitchFamily="2" charset="0"/>
                <a:cs typeface="NikoshBAN" pitchFamily="2" charset="0"/>
              </a:rPr>
              <a:t>১। বন্ড ও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ডিবেঞ্চার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>
                <a:latin typeface="NikoshBAN" pitchFamily="2" charset="0"/>
                <a:cs typeface="NikoshBAN" pitchFamily="2" charset="0"/>
              </a:rPr>
              <a:t>২। বন্ড-এর বৈশিষ্ট্য, সুবিধা ও অসুবিধা বর্ণনা করতে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dirty="0">
                <a:latin typeface="NikoshBAN" pitchFamily="2" charset="0"/>
                <a:cs typeface="NikoshBAN" pitchFamily="2" charset="0"/>
              </a:rPr>
              <a:t>৩। ডিবেঞ্চারের সুবিধা ও অসুবিধা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52109" y="168735"/>
            <a:ext cx="2687782" cy="1036610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73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80571" y="1073726"/>
            <a:ext cx="9566565" cy="4800601"/>
            <a:chOff x="533399" y="1447799"/>
            <a:chExt cx="8089901" cy="4800601"/>
          </a:xfrm>
        </p:grpSpPr>
        <p:pic>
          <p:nvPicPr>
            <p:cNvPr id="2" name="Picture 1" descr="imagesd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" y="3657600"/>
              <a:ext cx="4195097" cy="25908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" name="Picture 2" descr="imagesg8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399" y="1447799"/>
              <a:ext cx="4114801" cy="2211705"/>
            </a:xfrm>
            <a:prstGeom prst="rect">
              <a:avLst/>
            </a:prstGeom>
          </p:spPr>
        </p:pic>
        <p:pic>
          <p:nvPicPr>
            <p:cNvPr id="4" name="Picture 3" descr="index-7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4400" y="1447799"/>
              <a:ext cx="3898899" cy="2209801"/>
            </a:xfrm>
            <a:prstGeom prst="rect">
              <a:avLst/>
            </a:prstGeom>
          </p:spPr>
        </p:pic>
        <p:pic>
          <p:nvPicPr>
            <p:cNvPr id="5" name="Picture 4" descr="indexcy6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4697" y="3657600"/>
              <a:ext cx="3818603" cy="25146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4179333" y="124047"/>
            <a:ext cx="4189797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en-US" sz="3600" dirty="0" err="1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</a:t>
            </a:r>
            <a:endParaRPr lang="en-US" sz="3600" dirty="0">
              <a:ln w="0"/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9333" y="6012229"/>
            <a:ext cx="4189797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BD" sz="3200" dirty="0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n w="0"/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9333" y="6012229"/>
            <a:ext cx="4189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বন্ড এবং ডিবেঞ্চার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0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3559" y="5167744"/>
            <a:ext cx="10366663" cy="902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 কর্তৃক ইস্যুকৃত সাধারণ শেয়ার, অগ্রাধিকার শেয়ার, বন্ড ও ডিবেঞ্চার এসব অর্থায়নের হাতিয়ার বিনিয়োগকারীদের জন্য বিনিয়োগের উৎস হিসেবে বিবেচিত হয়।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24991" y="874473"/>
            <a:ext cx="7886700" cy="3920835"/>
            <a:chOff x="609600" y="3200400"/>
            <a:chExt cx="7886700" cy="3105151"/>
          </a:xfrm>
        </p:grpSpPr>
        <p:pic>
          <p:nvPicPr>
            <p:cNvPr id="4" name="Picture 3" descr="imagesbnhj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" y="4819236"/>
              <a:ext cx="2362200" cy="148631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5" name="Picture 4" descr="imagesfgt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1201" y="4808895"/>
              <a:ext cx="2705099" cy="149665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6" name="Picture 5" descr="images222222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71800" y="4835236"/>
              <a:ext cx="2819402" cy="147031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" name="Picture 6" descr="imagesdg89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71799" y="3219036"/>
              <a:ext cx="2819402" cy="1610138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Picture 7" descr="imagesnjj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3200400"/>
              <a:ext cx="2362199" cy="16002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Picture 8" descr="images4q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10250" y="3200400"/>
              <a:ext cx="2686050" cy="16002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5394614" y="168324"/>
            <a:ext cx="214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6345" y="4923532"/>
            <a:ext cx="9240982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 দলিল বা চুক্তিপত্রের মাধ্যমে কোম্পানি বিনিয়োগকারীদের থেকে ঋণ মূলধন সংস্থান করে, তাকে বন্ড বলে।  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244437" y="1066799"/>
            <a:ext cx="7924801" cy="3524252"/>
            <a:chOff x="609599" y="2743199"/>
            <a:chExt cx="7924801" cy="3524252"/>
          </a:xfrm>
        </p:grpSpPr>
        <p:pic>
          <p:nvPicPr>
            <p:cNvPr id="3" name="Picture 2" descr="imagesdfrh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67400" y="4457700"/>
              <a:ext cx="2667000" cy="180975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" name="Picture 4" descr="imagesmi0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7400" y="2743199"/>
              <a:ext cx="2667000" cy="171450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" name="Picture 5" descr="imagessx6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9601" y="2743200"/>
              <a:ext cx="2590800" cy="17145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" name="Picture 6" descr="imagesbvc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00402" y="4457700"/>
              <a:ext cx="2666998" cy="180975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" name="Picture 7" descr="imagesnj0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00401" y="2743200"/>
              <a:ext cx="2666999" cy="17145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Picture 8" descr="imagesfgt1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599" y="4457701"/>
              <a:ext cx="2543175" cy="180975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5451764" y="100095"/>
            <a:ext cx="1510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65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184850"/>
            <a:ext cx="281940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ডিবেঞ্চার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955966" y="4896262"/>
            <a:ext cx="10196944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ডিবেঞ্চার হচ্ছে সাধারনত বড় স্বনামধন্য কোম্পানি কর্তৃক ইস্যুকৃত জামানত বিহীন বিনিয়োগ হাতিয়ার যার মাধ্যমে কোম্পানি বিনিয়োগ কারীদের কাছ থেকে ঋণ মূলধন সংস্থান করে। 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970811" y="986696"/>
            <a:ext cx="8167253" cy="3815606"/>
            <a:chOff x="671946" y="2819401"/>
            <a:chExt cx="8077200" cy="3332018"/>
          </a:xfrm>
        </p:grpSpPr>
        <p:pic>
          <p:nvPicPr>
            <p:cNvPr id="4" name="Picture 3" descr="indexdr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3600" y="4572001"/>
              <a:ext cx="2667000" cy="1579418"/>
            </a:xfrm>
            <a:prstGeom prst="rect">
              <a:avLst/>
            </a:prstGeom>
          </p:spPr>
        </p:pic>
        <p:pic>
          <p:nvPicPr>
            <p:cNvPr id="3" name="Picture 2" descr="index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24646" y="2819401"/>
              <a:ext cx="2857500" cy="1752600"/>
            </a:xfrm>
            <a:prstGeom prst="rect">
              <a:avLst/>
            </a:prstGeom>
          </p:spPr>
        </p:pic>
        <p:pic>
          <p:nvPicPr>
            <p:cNvPr id="5" name="Picture 4" descr="indexg7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1946" y="2819401"/>
              <a:ext cx="2552700" cy="1752600"/>
            </a:xfrm>
            <a:prstGeom prst="rect">
              <a:avLst/>
            </a:prstGeom>
          </p:spPr>
        </p:pic>
        <p:pic>
          <p:nvPicPr>
            <p:cNvPr id="6" name="Picture 5" descr="imagesl0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82146" y="2819401"/>
              <a:ext cx="2667000" cy="17526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8" name="Picture 7" descr="imagesju0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1946" y="4572001"/>
              <a:ext cx="2476500" cy="1579418"/>
            </a:xfrm>
            <a:prstGeom prst="rect">
              <a:avLst/>
            </a:prstGeom>
          </p:spPr>
        </p:pic>
        <p:pic>
          <p:nvPicPr>
            <p:cNvPr id="9" name="Picture 8" descr="images11112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24645" y="4572001"/>
              <a:ext cx="2857501" cy="15794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551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413</Words>
  <Application>Microsoft Office PowerPoint</Application>
  <PresentationFormat>Widescreen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Expert</dc:creator>
  <cp:lastModifiedBy>SUMAN</cp:lastModifiedBy>
  <cp:revision>37</cp:revision>
  <dcterms:created xsi:type="dcterms:W3CDTF">2019-09-23T05:30:13Z</dcterms:created>
  <dcterms:modified xsi:type="dcterms:W3CDTF">2019-10-29T14:04:51Z</dcterms:modified>
</cp:coreProperties>
</file>