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95" r:id="rId3"/>
    <p:sldId id="301" r:id="rId4"/>
    <p:sldId id="278" r:id="rId5"/>
    <p:sldId id="279" r:id="rId6"/>
    <p:sldId id="293" r:id="rId7"/>
    <p:sldId id="286" r:id="rId8"/>
    <p:sldId id="267" r:id="rId9"/>
    <p:sldId id="290" r:id="rId10"/>
    <p:sldId id="297" r:id="rId11"/>
    <p:sldId id="299" r:id="rId12"/>
    <p:sldId id="305" r:id="rId13"/>
    <p:sldId id="306" r:id="rId14"/>
    <p:sldId id="307" r:id="rId15"/>
    <p:sldId id="303" r:id="rId16"/>
    <p:sldId id="304" r:id="rId17"/>
    <p:sldId id="275"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29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74" autoAdjust="0"/>
  </p:normalViewPr>
  <p:slideViewPr>
    <p:cSldViewPr>
      <p:cViewPr varScale="1">
        <p:scale>
          <a:sx n="60" d="100"/>
          <a:sy n="60" d="100"/>
        </p:scale>
        <p:origin x="-1444"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ADBC93-96B8-40D2-A886-2F410F9214C9}" type="doc">
      <dgm:prSet loTypeId="urn:microsoft.com/office/officeart/2005/8/layout/chevron2" loCatId="process" qsTypeId="urn:microsoft.com/office/officeart/2005/8/quickstyle/simple5" qsCatId="simple" csTypeId="urn:microsoft.com/office/officeart/2005/8/colors/colorful3" csCatId="colorful" phldr="1"/>
      <dgm:spPr/>
      <dgm:t>
        <a:bodyPr/>
        <a:lstStyle/>
        <a:p>
          <a:endParaRPr lang="en-US"/>
        </a:p>
      </dgm:t>
    </dgm:pt>
    <dgm:pt modelId="{57788E07-5930-4779-AD61-A9EA988CB92A}">
      <dgm:prSet phldrT="[Text]"/>
      <dgm:spPr/>
      <dgm:t>
        <a:bodyPr/>
        <a:lstStyle/>
        <a:p>
          <a:r>
            <a:rPr lang="en-US" b="1" dirty="0" smtClean="0"/>
            <a:t>1</a:t>
          </a:r>
          <a:endParaRPr lang="en-US" b="1" dirty="0"/>
        </a:p>
      </dgm:t>
    </dgm:pt>
    <dgm:pt modelId="{F2001F8B-CE82-4A12-A942-C5C8E203D9D5}" type="parTrans" cxnId="{F53A14D9-7264-4963-8F80-F4F5B33A5B35}">
      <dgm:prSet/>
      <dgm:spPr/>
      <dgm:t>
        <a:bodyPr/>
        <a:lstStyle/>
        <a:p>
          <a:endParaRPr lang="en-US"/>
        </a:p>
      </dgm:t>
    </dgm:pt>
    <dgm:pt modelId="{B082A564-7841-4782-8220-749B1B5FBFC0}" type="sibTrans" cxnId="{F53A14D9-7264-4963-8F80-F4F5B33A5B35}">
      <dgm:prSet/>
      <dgm:spPr/>
      <dgm:t>
        <a:bodyPr/>
        <a:lstStyle/>
        <a:p>
          <a:endParaRPr lang="en-US"/>
        </a:p>
      </dgm:t>
    </dgm:pt>
    <dgm:pt modelId="{AB41796E-907F-4D50-B034-BED9968E1502}">
      <dgm:prSet phldrT="[Text]" custT="1"/>
      <dgm:spPr/>
      <dgm:t>
        <a:bodyPr/>
        <a:lstStyle/>
        <a:p>
          <a:r>
            <a:rPr lang="en-US" sz="2400" b="1" dirty="0" smtClean="0"/>
            <a:t>Talk about people, places and familiar objects in short and simple sentences</a:t>
          </a:r>
          <a:endParaRPr lang="en-US" sz="2400" b="1" dirty="0"/>
        </a:p>
      </dgm:t>
    </dgm:pt>
    <dgm:pt modelId="{F425EF50-AAFC-4BD3-A22F-C91511A5D73E}" type="parTrans" cxnId="{34ABDA86-A324-4D57-A858-93E2D0A4B5D5}">
      <dgm:prSet/>
      <dgm:spPr/>
      <dgm:t>
        <a:bodyPr/>
        <a:lstStyle/>
        <a:p>
          <a:endParaRPr lang="en-US"/>
        </a:p>
      </dgm:t>
    </dgm:pt>
    <dgm:pt modelId="{2B1343EE-6D7F-4C8B-8A10-3D0D693BF5FE}" type="sibTrans" cxnId="{34ABDA86-A324-4D57-A858-93E2D0A4B5D5}">
      <dgm:prSet/>
      <dgm:spPr/>
      <dgm:t>
        <a:bodyPr/>
        <a:lstStyle/>
        <a:p>
          <a:endParaRPr lang="en-US"/>
        </a:p>
      </dgm:t>
    </dgm:pt>
    <dgm:pt modelId="{1C8BD17A-FBDC-4DB7-A051-624CE754115A}">
      <dgm:prSet phldrT="[Text]"/>
      <dgm:spPr/>
      <dgm:t>
        <a:bodyPr/>
        <a:lstStyle/>
        <a:p>
          <a:r>
            <a:rPr lang="en-US" b="1" dirty="0" smtClean="0"/>
            <a:t>2</a:t>
          </a:r>
          <a:endParaRPr lang="en-US" b="1" dirty="0"/>
        </a:p>
      </dgm:t>
    </dgm:pt>
    <dgm:pt modelId="{11960E30-4DBE-4183-A1CF-1D731BA86657}" type="parTrans" cxnId="{F15ADDD5-F9CE-4F51-84D0-FE4F52291EFA}">
      <dgm:prSet/>
      <dgm:spPr/>
      <dgm:t>
        <a:bodyPr/>
        <a:lstStyle/>
        <a:p>
          <a:endParaRPr lang="en-US"/>
        </a:p>
      </dgm:t>
    </dgm:pt>
    <dgm:pt modelId="{D82FD408-3F64-4A79-AA4F-2D19F72202CC}" type="sibTrans" cxnId="{F15ADDD5-F9CE-4F51-84D0-FE4F52291EFA}">
      <dgm:prSet/>
      <dgm:spPr/>
      <dgm:t>
        <a:bodyPr/>
        <a:lstStyle/>
        <a:p>
          <a:endParaRPr lang="en-US"/>
        </a:p>
      </dgm:t>
    </dgm:pt>
    <dgm:pt modelId="{23B0E581-8F28-4831-AD26-5112FEBDC66E}">
      <dgm:prSet phldrT="[Text]" custT="1"/>
      <dgm:spPr/>
      <dgm:t>
        <a:bodyPr/>
        <a:lstStyle/>
        <a:p>
          <a:r>
            <a:rPr lang="en-US" sz="2400" b="1" dirty="0" smtClean="0"/>
            <a:t>Read and understand texts</a:t>
          </a:r>
          <a:endParaRPr lang="en-US" sz="2400" b="1" dirty="0"/>
        </a:p>
      </dgm:t>
    </dgm:pt>
    <dgm:pt modelId="{E5C40711-D696-4447-89E4-5C0B65871612}" type="parTrans" cxnId="{F06064FA-12E3-499B-8B0D-363373D437A2}">
      <dgm:prSet/>
      <dgm:spPr/>
      <dgm:t>
        <a:bodyPr/>
        <a:lstStyle/>
        <a:p>
          <a:endParaRPr lang="en-US"/>
        </a:p>
      </dgm:t>
    </dgm:pt>
    <dgm:pt modelId="{8D5FFA58-F5B8-4CA2-A560-9647CE289F2E}" type="sibTrans" cxnId="{F06064FA-12E3-499B-8B0D-363373D437A2}">
      <dgm:prSet/>
      <dgm:spPr/>
      <dgm:t>
        <a:bodyPr/>
        <a:lstStyle/>
        <a:p>
          <a:endParaRPr lang="en-US"/>
        </a:p>
      </dgm:t>
    </dgm:pt>
    <dgm:pt modelId="{AAB199FE-CE39-4832-98C5-A7ACAAC60008}" type="pres">
      <dgm:prSet presAssocID="{15ADBC93-96B8-40D2-A886-2F410F9214C9}" presName="linearFlow" presStyleCnt="0">
        <dgm:presLayoutVars>
          <dgm:dir/>
          <dgm:animLvl val="lvl"/>
          <dgm:resizeHandles val="exact"/>
        </dgm:presLayoutVars>
      </dgm:prSet>
      <dgm:spPr/>
      <dgm:t>
        <a:bodyPr/>
        <a:lstStyle/>
        <a:p>
          <a:endParaRPr lang="en-US"/>
        </a:p>
      </dgm:t>
    </dgm:pt>
    <dgm:pt modelId="{C2E48121-4BE2-4D02-9174-212253E07F9A}" type="pres">
      <dgm:prSet presAssocID="{57788E07-5930-4779-AD61-A9EA988CB92A}" presName="composite" presStyleCnt="0"/>
      <dgm:spPr/>
    </dgm:pt>
    <dgm:pt modelId="{50EF8038-D385-4716-B5AA-AF491A095106}" type="pres">
      <dgm:prSet presAssocID="{57788E07-5930-4779-AD61-A9EA988CB92A}" presName="parentText" presStyleLbl="alignNode1" presStyleIdx="0" presStyleCnt="2" custLinFactNeighborX="0" custLinFactNeighborY="4454">
        <dgm:presLayoutVars>
          <dgm:chMax val="1"/>
          <dgm:bulletEnabled val="1"/>
        </dgm:presLayoutVars>
      </dgm:prSet>
      <dgm:spPr/>
      <dgm:t>
        <a:bodyPr/>
        <a:lstStyle/>
        <a:p>
          <a:endParaRPr lang="en-US"/>
        </a:p>
      </dgm:t>
    </dgm:pt>
    <dgm:pt modelId="{800B166C-AD22-44F0-B90A-F19A5FA1D79A}" type="pres">
      <dgm:prSet presAssocID="{57788E07-5930-4779-AD61-A9EA988CB92A}" presName="descendantText" presStyleLbl="alignAcc1" presStyleIdx="0" presStyleCnt="2" custScaleY="100000">
        <dgm:presLayoutVars>
          <dgm:bulletEnabled val="1"/>
        </dgm:presLayoutVars>
      </dgm:prSet>
      <dgm:spPr/>
      <dgm:t>
        <a:bodyPr/>
        <a:lstStyle/>
        <a:p>
          <a:endParaRPr lang="en-US"/>
        </a:p>
      </dgm:t>
    </dgm:pt>
    <dgm:pt modelId="{76951C11-7BD8-425E-8F20-62E325F882E5}" type="pres">
      <dgm:prSet presAssocID="{B082A564-7841-4782-8220-749B1B5FBFC0}" presName="sp" presStyleCnt="0"/>
      <dgm:spPr/>
    </dgm:pt>
    <dgm:pt modelId="{227C19CB-BF11-4761-BAFA-B8CFAE690962}" type="pres">
      <dgm:prSet presAssocID="{1C8BD17A-FBDC-4DB7-A051-624CE754115A}" presName="composite" presStyleCnt="0"/>
      <dgm:spPr/>
    </dgm:pt>
    <dgm:pt modelId="{DCCD8D7F-9383-4838-AE64-8B3601169A20}" type="pres">
      <dgm:prSet presAssocID="{1C8BD17A-FBDC-4DB7-A051-624CE754115A}" presName="parentText" presStyleLbl="alignNode1" presStyleIdx="1" presStyleCnt="2">
        <dgm:presLayoutVars>
          <dgm:chMax val="1"/>
          <dgm:bulletEnabled val="1"/>
        </dgm:presLayoutVars>
      </dgm:prSet>
      <dgm:spPr/>
      <dgm:t>
        <a:bodyPr/>
        <a:lstStyle/>
        <a:p>
          <a:endParaRPr lang="en-US"/>
        </a:p>
      </dgm:t>
    </dgm:pt>
    <dgm:pt modelId="{D19CD76E-339F-4B95-864C-610E7A82F0D2}" type="pres">
      <dgm:prSet presAssocID="{1C8BD17A-FBDC-4DB7-A051-624CE754115A}" presName="descendantText" presStyleLbl="alignAcc1" presStyleIdx="1" presStyleCnt="2" custScaleY="89360">
        <dgm:presLayoutVars>
          <dgm:bulletEnabled val="1"/>
        </dgm:presLayoutVars>
      </dgm:prSet>
      <dgm:spPr/>
      <dgm:t>
        <a:bodyPr/>
        <a:lstStyle/>
        <a:p>
          <a:endParaRPr lang="en-US"/>
        </a:p>
      </dgm:t>
    </dgm:pt>
  </dgm:ptLst>
  <dgm:cxnLst>
    <dgm:cxn modelId="{F53A14D9-7264-4963-8F80-F4F5B33A5B35}" srcId="{15ADBC93-96B8-40D2-A886-2F410F9214C9}" destId="{57788E07-5930-4779-AD61-A9EA988CB92A}" srcOrd="0" destOrd="0" parTransId="{F2001F8B-CE82-4A12-A942-C5C8E203D9D5}" sibTransId="{B082A564-7841-4782-8220-749B1B5FBFC0}"/>
    <dgm:cxn modelId="{F15ADDD5-F9CE-4F51-84D0-FE4F52291EFA}" srcId="{15ADBC93-96B8-40D2-A886-2F410F9214C9}" destId="{1C8BD17A-FBDC-4DB7-A051-624CE754115A}" srcOrd="1" destOrd="0" parTransId="{11960E30-4DBE-4183-A1CF-1D731BA86657}" sibTransId="{D82FD408-3F64-4A79-AA4F-2D19F72202CC}"/>
    <dgm:cxn modelId="{D5541F5A-A951-4F4A-A736-5DA2B5BF8692}" type="presOf" srcId="{23B0E581-8F28-4831-AD26-5112FEBDC66E}" destId="{D19CD76E-339F-4B95-864C-610E7A82F0D2}" srcOrd="0" destOrd="0" presId="urn:microsoft.com/office/officeart/2005/8/layout/chevron2"/>
    <dgm:cxn modelId="{6548172A-B2AE-4F4B-A603-141D15127984}" type="presOf" srcId="{AB41796E-907F-4D50-B034-BED9968E1502}" destId="{800B166C-AD22-44F0-B90A-F19A5FA1D79A}" srcOrd="0" destOrd="0" presId="urn:microsoft.com/office/officeart/2005/8/layout/chevron2"/>
    <dgm:cxn modelId="{34ABDA86-A324-4D57-A858-93E2D0A4B5D5}" srcId="{57788E07-5930-4779-AD61-A9EA988CB92A}" destId="{AB41796E-907F-4D50-B034-BED9968E1502}" srcOrd="0" destOrd="0" parTransId="{F425EF50-AAFC-4BD3-A22F-C91511A5D73E}" sibTransId="{2B1343EE-6D7F-4C8B-8A10-3D0D693BF5FE}"/>
    <dgm:cxn modelId="{310B60C5-911A-49FC-BAB6-29DE1A78D7CB}" type="presOf" srcId="{15ADBC93-96B8-40D2-A886-2F410F9214C9}" destId="{AAB199FE-CE39-4832-98C5-A7ACAAC60008}" srcOrd="0" destOrd="0" presId="urn:microsoft.com/office/officeart/2005/8/layout/chevron2"/>
    <dgm:cxn modelId="{18F86963-DA9F-416A-9D00-492FADC8F52C}" type="presOf" srcId="{1C8BD17A-FBDC-4DB7-A051-624CE754115A}" destId="{DCCD8D7F-9383-4838-AE64-8B3601169A20}" srcOrd="0" destOrd="0" presId="urn:microsoft.com/office/officeart/2005/8/layout/chevron2"/>
    <dgm:cxn modelId="{F06064FA-12E3-499B-8B0D-363373D437A2}" srcId="{1C8BD17A-FBDC-4DB7-A051-624CE754115A}" destId="{23B0E581-8F28-4831-AD26-5112FEBDC66E}" srcOrd="0" destOrd="0" parTransId="{E5C40711-D696-4447-89E4-5C0B65871612}" sibTransId="{8D5FFA58-F5B8-4CA2-A560-9647CE289F2E}"/>
    <dgm:cxn modelId="{9443B319-DBD5-458E-B37A-0BBD35ED2D37}" type="presOf" srcId="{57788E07-5930-4779-AD61-A9EA988CB92A}" destId="{50EF8038-D385-4716-B5AA-AF491A095106}" srcOrd="0" destOrd="0" presId="urn:microsoft.com/office/officeart/2005/8/layout/chevron2"/>
    <dgm:cxn modelId="{4FF59B20-E47F-4E9E-9F39-0EEAEA8EA1B5}" type="presParOf" srcId="{AAB199FE-CE39-4832-98C5-A7ACAAC60008}" destId="{C2E48121-4BE2-4D02-9174-212253E07F9A}" srcOrd="0" destOrd="0" presId="urn:microsoft.com/office/officeart/2005/8/layout/chevron2"/>
    <dgm:cxn modelId="{960397D6-4165-419C-8D49-43C08F29BF1B}" type="presParOf" srcId="{C2E48121-4BE2-4D02-9174-212253E07F9A}" destId="{50EF8038-D385-4716-B5AA-AF491A095106}" srcOrd="0" destOrd="0" presId="urn:microsoft.com/office/officeart/2005/8/layout/chevron2"/>
    <dgm:cxn modelId="{320CF831-E00C-4F14-B77D-C07CEA82A261}" type="presParOf" srcId="{C2E48121-4BE2-4D02-9174-212253E07F9A}" destId="{800B166C-AD22-44F0-B90A-F19A5FA1D79A}" srcOrd="1" destOrd="0" presId="urn:microsoft.com/office/officeart/2005/8/layout/chevron2"/>
    <dgm:cxn modelId="{8643F6B1-DCF0-4945-B8F6-460FA9A66958}" type="presParOf" srcId="{AAB199FE-CE39-4832-98C5-A7ACAAC60008}" destId="{76951C11-7BD8-425E-8F20-62E325F882E5}" srcOrd="1" destOrd="0" presId="urn:microsoft.com/office/officeart/2005/8/layout/chevron2"/>
    <dgm:cxn modelId="{D79BFA3F-4419-41BC-8794-3144469EDED2}" type="presParOf" srcId="{AAB199FE-CE39-4832-98C5-A7ACAAC60008}" destId="{227C19CB-BF11-4761-BAFA-B8CFAE690962}" srcOrd="2" destOrd="0" presId="urn:microsoft.com/office/officeart/2005/8/layout/chevron2"/>
    <dgm:cxn modelId="{1B1DD596-6CC8-4CBB-8773-61F470661C66}" type="presParOf" srcId="{227C19CB-BF11-4761-BAFA-B8CFAE690962}" destId="{DCCD8D7F-9383-4838-AE64-8B3601169A20}" srcOrd="0" destOrd="0" presId="urn:microsoft.com/office/officeart/2005/8/layout/chevron2"/>
    <dgm:cxn modelId="{96AE468E-5E9E-46F9-97CA-BFD1C1C3FD47}" type="presParOf" srcId="{227C19CB-BF11-4761-BAFA-B8CFAE690962}" destId="{D19CD76E-339F-4B95-864C-610E7A82F0D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F8038-D385-4716-B5AA-AF491A095106}">
      <dsp:nvSpPr>
        <dsp:cNvPr id="0" name=""/>
        <dsp:cNvSpPr/>
      </dsp:nvSpPr>
      <dsp:spPr>
        <a:xfrm rot="5400000">
          <a:off x="-295751" y="385077"/>
          <a:ext cx="1971675" cy="1380172"/>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b="1" kern="1200" dirty="0" smtClean="0"/>
            <a:t>1</a:t>
          </a:r>
          <a:endParaRPr lang="en-US" sz="3800" b="1" kern="1200" dirty="0"/>
        </a:p>
      </dsp:txBody>
      <dsp:txXfrm rot="-5400000">
        <a:off x="1" y="779411"/>
        <a:ext cx="1380172" cy="591503"/>
      </dsp:txXfrm>
    </dsp:sp>
    <dsp:sp modelId="{800B166C-AD22-44F0-B90A-F19A5FA1D79A}">
      <dsp:nvSpPr>
        <dsp:cNvPr id="0" name=""/>
        <dsp:cNvSpPr/>
      </dsp:nvSpPr>
      <dsp:spPr>
        <a:xfrm rot="5400000">
          <a:off x="3402091" y="-2020411"/>
          <a:ext cx="1281588" cy="5325427"/>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t>Talk about people, places and familiar objects in short and simple sentences</a:t>
          </a:r>
          <a:endParaRPr lang="en-US" sz="2400" b="1" kern="1200" dirty="0"/>
        </a:p>
      </dsp:txBody>
      <dsp:txXfrm rot="-5400000">
        <a:off x="1380172" y="64070"/>
        <a:ext cx="5262865" cy="1156464"/>
      </dsp:txXfrm>
    </dsp:sp>
    <dsp:sp modelId="{DCCD8D7F-9383-4838-AE64-8B3601169A20}">
      <dsp:nvSpPr>
        <dsp:cNvPr id="0" name=""/>
        <dsp:cNvSpPr/>
      </dsp:nvSpPr>
      <dsp:spPr>
        <a:xfrm rot="5400000">
          <a:off x="-295751" y="1980168"/>
          <a:ext cx="1971675" cy="1380172"/>
        </a:xfrm>
        <a:prstGeom prst="chevron">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b="1" kern="1200" dirty="0" smtClean="0"/>
            <a:t>2</a:t>
          </a:r>
          <a:endParaRPr lang="en-US" sz="3800" b="1" kern="1200" dirty="0"/>
        </a:p>
      </dsp:txBody>
      <dsp:txXfrm rot="-5400000">
        <a:off x="1" y="2374502"/>
        <a:ext cx="1380172" cy="591503"/>
      </dsp:txXfrm>
    </dsp:sp>
    <dsp:sp modelId="{D19CD76E-339F-4B95-864C-610E7A82F0D2}">
      <dsp:nvSpPr>
        <dsp:cNvPr id="0" name=""/>
        <dsp:cNvSpPr/>
      </dsp:nvSpPr>
      <dsp:spPr>
        <a:xfrm rot="5400000">
          <a:off x="3470272" y="-337501"/>
          <a:ext cx="1145227" cy="5325427"/>
        </a:xfrm>
        <a:prstGeom prst="round2Same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t>Read and understand texts</a:t>
          </a:r>
          <a:endParaRPr lang="en-US" sz="2400" b="1" kern="1200" dirty="0"/>
        </a:p>
      </dsp:txBody>
      <dsp:txXfrm rot="-5400000">
        <a:off x="1380173" y="1808503"/>
        <a:ext cx="5269522" cy="103341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BB3CB1-AB89-4013-92F7-5DFB9C8F5DDF}" type="datetimeFigureOut">
              <a:rPr lang="en-US" smtClean="0"/>
              <a:pPr/>
              <a:t>10/29/2019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328E67-B272-4F7F-95C1-7665B115EC5C}" type="slidenum">
              <a:rPr lang="en-US" smtClean="0"/>
              <a:pPr/>
              <a:t>‹#›</a:t>
            </a:fld>
            <a:endParaRPr lang="en-US"/>
          </a:p>
        </p:txBody>
      </p:sp>
    </p:spTree>
    <p:extLst>
      <p:ext uri="{BB962C8B-B14F-4D97-AF65-F5344CB8AC3E}">
        <p14:creationId xmlns:p14="http://schemas.microsoft.com/office/powerpoint/2010/main" val="1181044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completing</a:t>
            </a:r>
            <a:r>
              <a:rPr lang="en-US" baseline="0" dirty="0" smtClean="0"/>
              <a:t> the reading teacher will give the task slide no 9.</a:t>
            </a:r>
            <a:endParaRPr lang="en-US" dirty="0"/>
          </a:p>
        </p:txBody>
      </p:sp>
      <p:sp>
        <p:nvSpPr>
          <p:cNvPr id="4" name="Slide Number Placeholder 3"/>
          <p:cNvSpPr>
            <a:spLocks noGrp="1"/>
          </p:cNvSpPr>
          <p:nvPr>
            <p:ph type="sldNum" sz="quarter" idx="10"/>
          </p:nvPr>
        </p:nvSpPr>
        <p:spPr/>
        <p:txBody>
          <a:bodyPr/>
          <a:lstStyle/>
          <a:p>
            <a:fld id="{A3328E67-B272-4F7F-95C1-7665B115EC5C}" type="slidenum">
              <a:rPr lang="en-US" smtClean="0"/>
              <a:pPr/>
              <a:t>7</a:t>
            </a:fld>
            <a:endParaRPr lang="en-US"/>
          </a:p>
        </p:txBody>
      </p:sp>
    </p:spTree>
    <p:extLst>
      <p:ext uri="{BB962C8B-B14F-4D97-AF65-F5344CB8AC3E}">
        <p14:creationId xmlns:p14="http://schemas.microsoft.com/office/powerpoint/2010/main" val="3143957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will throw the slide for the ss. At first </a:t>
            </a:r>
            <a:r>
              <a:rPr lang="en-US" dirty="0" err="1" smtClean="0"/>
              <a:t>ss</a:t>
            </a:r>
            <a:r>
              <a:rPr lang="en-US" dirty="0" smtClean="0"/>
              <a:t> will try to solve</a:t>
            </a:r>
            <a:r>
              <a:rPr lang="en-US" baseline="0" dirty="0" smtClean="0"/>
              <a:t> then teacher can give the feedback by arrow. If it is possible teacher can go to the section A1 for more exercise using blackboard. </a:t>
            </a:r>
            <a:endParaRPr lang="en-US" dirty="0"/>
          </a:p>
        </p:txBody>
      </p:sp>
      <p:sp>
        <p:nvSpPr>
          <p:cNvPr id="4" name="Slide Number Placeholder 3"/>
          <p:cNvSpPr>
            <a:spLocks noGrp="1"/>
          </p:cNvSpPr>
          <p:nvPr>
            <p:ph type="sldNum" sz="quarter" idx="10"/>
          </p:nvPr>
        </p:nvSpPr>
        <p:spPr/>
        <p:txBody>
          <a:bodyPr/>
          <a:lstStyle/>
          <a:p>
            <a:fld id="{A3328E67-B272-4F7F-95C1-7665B115EC5C}" type="slidenum">
              <a:rPr lang="en-US" smtClean="0"/>
              <a:pPr/>
              <a:t>8</a:t>
            </a:fld>
            <a:endParaRPr lang="en-US"/>
          </a:p>
        </p:txBody>
      </p:sp>
    </p:spTree>
    <p:extLst>
      <p:ext uri="{BB962C8B-B14F-4D97-AF65-F5344CB8AC3E}">
        <p14:creationId xmlns:p14="http://schemas.microsoft.com/office/powerpoint/2010/main" val="3005682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first teacher will show the picture and try to get answer form students then he can give feedback.</a:t>
            </a:r>
            <a:endParaRPr lang="en-US" dirty="0"/>
          </a:p>
        </p:txBody>
      </p:sp>
      <p:sp>
        <p:nvSpPr>
          <p:cNvPr id="4" name="Slide Number Placeholder 3"/>
          <p:cNvSpPr>
            <a:spLocks noGrp="1"/>
          </p:cNvSpPr>
          <p:nvPr>
            <p:ph type="sldNum" sz="quarter" idx="10"/>
          </p:nvPr>
        </p:nvSpPr>
        <p:spPr/>
        <p:txBody>
          <a:bodyPr/>
          <a:lstStyle/>
          <a:p>
            <a:fld id="{A3328E67-B272-4F7F-95C1-7665B115EC5C}" type="slidenum">
              <a:rPr lang="en-US" smtClean="0"/>
              <a:pPr/>
              <a:t>9</a:t>
            </a:fld>
            <a:endParaRPr lang="en-US"/>
          </a:p>
        </p:txBody>
      </p:sp>
    </p:spTree>
    <p:extLst>
      <p:ext uri="{BB962C8B-B14F-4D97-AF65-F5344CB8AC3E}">
        <p14:creationId xmlns:p14="http://schemas.microsoft.com/office/powerpoint/2010/main" val="3956810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 the word will be shown, SS will</a:t>
            </a:r>
            <a:r>
              <a:rPr lang="en-US" baseline="0" dirty="0" smtClean="0"/>
              <a:t> be asked to pronounce the word. If it needed teacher will help. Then the picture will be shown and asked to guess the meaning. After that the meaning will be shown. Then they will be asked to make sentence. Teacher will show the students for the feedback. </a:t>
            </a:r>
            <a:endParaRPr lang="en-US" dirty="0"/>
          </a:p>
        </p:txBody>
      </p:sp>
      <p:sp>
        <p:nvSpPr>
          <p:cNvPr id="4" name="Slide Number Placeholder 3"/>
          <p:cNvSpPr>
            <a:spLocks noGrp="1"/>
          </p:cNvSpPr>
          <p:nvPr>
            <p:ph type="sldNum" sz="quarter" idx="10"/>
          </p:nvPr>
        </p:nvSpPr>
        <p:spPr/>
        <p:txBody>
          <a:bodyPr/>
          <a:lstStyle/>
          <a:p>
            <a:fld id="{A3328E67-B272-4F7F-95C1-7665B115EC5C}" type="slidenum">
              <a:rPr lang="en-US" smtClean="0"/>
              <a:pPr/>
              <a:t>10</a:t>
            </a:fld>
            <a:endParaRPr lang="en-US"/>
          </a:p>
        </p:txBody>
      </p:sp>
    </p:spTree>
    <p:extLst>
      <p:ext uri="{BB962C8B-B14F-4D97-AF65-F5344CB8AC3E}">
        <p14:creationId xmlns:p14="http://schemas.microsoft.com/office/powerpoint/2010/main" val="54207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 the word will be shown, SS will</a:t>
            </a:r>
            <a:r>
              <a:rPr lang="en-US" baseline="0" dirty="0" smtClean="0"/>
              <a:t> be asked to pronounce the word. If it needed teacher will help. Then the picture will be shown and asked to guess the meaning. After that the meaning will be shown. Then they will be asked to make sentence. Teacher will show the students for the feedback. </a:t>
            </a:r>
            <a:endParaRPr lang="en-US" dirty="0" smtClean="0"/>
          </a:p>
          <a:p>
            <a:endParaRPr lang="en-US" dirty="0"/>
          </a:p>
        </p:txBody>
      </p:sp>
      <p:sp>
        <p:nvSpPr>
          <p:cNvPr id="4" name="Slide Number Placeholder 3"/>
          <p:cNvSpPr>
            <a:spLocks noGrp="1"/>
          </p:cNvSpPr>
          <p:nvPr>
            <p:ph type="sldNum" sz="quarter" idx="10"/>
          </p:nvPr>
        </p:nvSpPr>
        <p:spPr/>
        <p:txBody>
          <a:bodyPr/>
          <a:lstStyle/>
          <a:p>
            <a:fld id="{A3328E67-B272-4F7F-95C1-7665B115EC5C}" type="slidenum">
              <a:rPr lang="en-US" smtClean="0"/>
              <a:pPr/>
              <a:t>11</a:t>
            </a:fld>
            <a:endParaRPr lang="en-US"/>
          </a:p>
        </p:txBody>
      </p:sp>
    </p:spTree>
    <p:extLst>
      <p:ext uri="{BB962C8B-B14F-4D97-AF65-F5344CB8AC3E}">
        <p14:creationId xmlns:p14="http://schemas.microsoft.com/office/powerpoint/2010/main" val="3486351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can ask pair by pair in front of class for evaluation.</a:t>
            </a:r>
            <a:endParaRPr lang="en-US" dirty="0"/>
          </a:p>
        </p:txBody>
      </p:sp>
      <p:sp>
        <p:nvSpPr>
          <p:cNvPr id="4" name="Slide Number Placeholder 3"/>
          <p:cNvSpPr>
            <a:spLocks noGrp="1"/>
          </p:cNvSpPr>
          <p:nvPr>
            <p:ph type="sldNum" sz="quarter" idx="10"/>
          </p:nvPr>
        </p:nvSpPr>
        <p:spPr/>
        <p:txBody>
          <a:bodyPr/>
          <a:lstStyle/>
          <a:p>
            <a:fld id="{A3328E67-B272-4F7F-95C1-7665B115EC5C}" type="slidenum">
              <a:rPr lang="en-US" smtClean="0"/>
              <a:pPr/>
              <a:t>15</a:t>
            </a:fld>
            <a:endParaRPr lang="en-US"/>
          </a:p>
        </p:txBody>
      </p:sp>
    </p:spTree>
    <p:extLst>
      <p:ext uri="{BB962C8B-B14F-4D97-AF65-F5344CB8AC3E}">
        <p14:creationId xmlns:p14="http://schemas.microsoft.com/office/powerpoint/2010/main" val="3618893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can shortly discusses</a:t>
            </a:r>
            <a:r>
              <a:rPr lang="en-US" baseline="0" dirty="0" smtClean="0"/>
              <a:t> about the pictures. Teachers also can take orally.</a:t>
            </a:r>
            <a:endParaRPr lang="en-US" dirty="0"/>
          </a:p>
        </p:txBody>
      </p:sp>
      <p:sp>
        <p:nvSpPr>
          <p:cNvPr id="4" name="Slide Number Placeholder 3"/>
          <p:cNvSpPr>
            <a:spLocks noGrp="1"/>
          </p:cNvSpPr>
          <p:nvPr>
            <p:ph type="sldNum" sz="quarter" idx="10"/>
          </p:nvPr>
        </p:nvSpPr>
        <p:spPr/>
        <p:txBody>
          <a:bodyPr/>
          <a:lstStyle/>
          <a:p>
            <a:fld id="{A3328E67-B272-4F7F-95C1-7665B115EC5C}" type="slidenum">
              <a:rPr lang="en-US" smtClean="0"/>
              <a:pPr/>
              <a:t>16</a:t>
            </a:fld>
            <a:endParaRPr lang="en-US"/>
          </a:p>
        </p:txBody>
      </p:sp>
    </p:spTree>
    <p:extLst>
      <p:ext uri="{BB962C8B-B14F-4D97-AF65-F5344CB8AC3E}">
        <p14:creationId xmlns:p14="http://schemas.microsoft.com/office/powerpoint/2010/main" val="937199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a:t>
            </a:r>
            <a:r>
              <a:rPr lang="en-US" baseline="0" dirty="0" smtClean="0"/>
              <a:t> can give some instructions about the home work.</a:t>
            </a:r>
            <a:endParaRPr lang="en-US" dirty="0"/>
          </a:p>
        </p:txBody>
      </p:sp>
      <p:sp>
        <p:nvSpPr>
          <p:cNvPr id="4" name="Slide Number Placeholder 3"/>
          <p:cNvSpPr>
            <a:spLocks noGrp="1"/>
          </p:cNvSpPr>
          <p:nvPr>
            <p:ph type="sldNum" sz="quarter" idx="10"/>
          </p:nvPr>
        </p:nvSpPr>
        <p:spPr/>
        <p:txBody>
          <a:bodyPr/>
          <a:lstStyle/>
          <a:p>
            <a:fld id="{A3328E67-B272-4F7F-95C1-7665B115EC5C}" type="slidenum">
              <a:rPr lang="en-US" smtClean="0"/>
              <a:pPr/>
              <a:t>17</a:t>
            </a:fld>
            <a:endParaRPr lang="en-US"/>
          </a:p>
        </p:txBody>
      </p:sp>
    </p:spTree>
    <p:extLst>
      <p:ext uri="{BB962C8B-B14F-4D97-AF65-F5344CB8AC3E}">
        <p14:creationId xmlns:p14="http://schemas.microsoft.com/office/powerpoint/2010/main" val="3825373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can use any </a:t>
            </a:r>
            <a:r>
              <a:rPr lang="en-US" smtClean="0"/>
              <a:t>other language.</a:t>
            </a:r>
            <a:endParaRPr lang="en-US"/>
          </a:p>
        </p:txBody>
      </p:sp>
      <p:sp>
        <p:nvSpPr>
          <p:cNvPr id="4" name="Slide Number Placeholder 3"/>
          <p:cNvSpPr>
            <a:spLocks noGrp="1"/>
          </p:cNvSpPr>
          <p:nvPr>
            <p:ph type="sldNum" sz="quarter" idx="10"/>
          </p:nvPr>
        </p:nvSpPr>
        <p:spPr/>
        <p:txBody>
          <a:bodyPr/>
          <a:lstStyle/>
          <a:p>
            <a:fld id="{A3328E67-B272-4F7F-95C1-7665B115EC5C}" type="slidenum">
              <a:rPr lang="en-US" smtClean="0"/>
              <a:pPr/>
              <a:t>18</a:t>
            </a:fld>
            <a:endParaRPr lang="en-US"/>
          </a:p>
        </p:txBody>
      </p:sp>
    </p:spTree>
    <p:extLst>
      <p:ext uri="{BB962C8B-B14F-4D97-AF65-F5344CB8AC3E}">
        <p14:creationId xmlns:p14="http://schemas.microsoft.com/office/powerpoint/2010/main" val="264932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med">
    <p:split orient="ver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med">
    <p:split orient="ver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med">
    <p:split orient="ver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med">
    <p:split orient="ver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med">
    <p:split orient="ver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med">
    <p:split orient="ver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med">
    <p:split orient="ver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med">
    <p:split orient="ver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
        <p:nvSpPr>
          <p:cNvPr id="5" name="Rectangle 4"/>
          <p:cNvSpPr/>
          <p:nvPr userDrawn="1"/>
        </p:nvSpPr>
        <p:spPr>
          <a:xfrm>
            <a:off x="0" y="0"/>
            <a:ext cx="92202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split orient="ver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med">
    <p:split orient="ver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med">
    <p:split orient="ver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dir="in"/>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audio" Target="../media/audio1.wav"/><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8.gif"/><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elcome-royalty-free-stock-photo--image-35429695.jpg"/>
          <p:cNvPicPr>
            <a:picLocks noChangeAspect="1"/>
          </p:cNvPicPr>
          <p:nvPr/>
        </p:nvPicPr>
        <p:blipFill>
          <a:blip r:embed="rId2"/>
          <a:stretch>
            <a:fillRect/>
          </a:stretch>
        </p:blipFill>
        <p:spPr>
          <a:xfrm>
            <a:off x="990600" y="457200"/>
            <a:ext cx="6705600" cy="1431388"/>
          </a:xfrm>
          <a:prstGeom prst="rect">
            <a:avLst/>
          </a:prstGeom>
        </p:spPr>
      </p:pic>
      <p:pic>
        <p:nvPicPr>
          <p:cNvPr id="7" name="Picture 6" descr="ButterRoses1.gif"/>
          <p:cNvPicPr>
            <a:picLocks noChangeAspect="1"/>
          </p:cNvPicPr>
          <p:nvPr/>
        </p:nvPicPr>
        <p:blipFill>
          <a:blip r:embed="rId3"/>
          <a:stretch>
            <a:fillRect/>
          </a:stretch>
        </p:blipFill>
        <p:spPr>
          <a:xfrm>
            <a:off x="2057400" y="2133600"/>
            <a:ext cx="4143375" cy="2352675"/>
          </a:xfrm>
          <a:prstGeom prst="rect">
            <a:avLst/>
          </a:prstGeom>
        </p:spPr>
      </p:pic>
      <p:sp>
        <p:nvSpPr>
          <p:cNvPr id="8" name="Rounded Rectangle 7"/>
          <p:cNvSpPr/>
          <p:nvPr/>
        </p:nvSpPr>
        <p:spPr>
          <a:xfrm>
            <a:off x="1143000" y="4800600"/>
            <a:ext cx="70104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To my Presentation</a:t>
            </a:r>
            <a:endParaRPr lang="en-US" sz="4400" dirty="0"/>
          </a:p>
        </p:txBody>
      </p:sp>
    </p:spTree>
    <p:extLst>
      <p:ext uri="{BB962C8B-B14F-4D97-AF65-F5344CB8AC3E}">
        <p14:creationId xmlns:p14="http://schemas.microsoft.com/office/powerpoint/2010/main" val="131847333"/>
      </p:ext>
    </p:extLst>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0" dur="10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1" dur="1000" accel="50000" fill="hold">
                                          <p:stCondLst>
                                            <p:cond delay="1000"/>
                                          </p:stCondLst>
                                        </p:cTn>
                                        <p:tgtEl>
                                          <p:spTgt spid="7"/>
                                        </p:tgtEl>
                                        <p:attrNameLst>
                                          <p:attrName>ppt_w</p:attrName>
                                        </p:attrNameLst>
                                      </p:cBhvr>
                                      <p:tavLst>
                                        <p:tav tm="0">
                                          <p:val>
                                            <p:strVal val="#ppt_w*.05"/>
                                          </p:val>
                                        </p:tav>
                                        <p:tav tm="100000">
                                          <p:val>
                                            <p:strVal val="#ppt_w"/>
                                          </p:val>
                                        </p:tav>
                                      </p:tavLst>
                                    </p:anim>
                                    <p:anim calcmode="lin" valueType="num">
                                      <p:cBhvr>
                                        <p:cTn id="22" dur="2000" fill="hold"/>
                                        <p:tgtEl>
                                          <p:spTgt spid="7"/>
                                        </p:tgtEl>
                                        <p:attrNameLst>
                                          <p:attrName>ppt_h</p:attrName>
                                        </p:attrNameLst>
                                      </p:cBhvr>
                                      <p:tavLst>
                                        <p:tav tm="0">
                                          <p:val>
                                            <p:strVal val="#ppt_h"/>
                                          </p:val>
                                        </p:tav>
                                        <p:tav tm="100000">
                                          <p:val>
                                            <p:strVal val="#ppt_h"/>
                                          </p:val>
                                        </p:tav>
                                      </p:tavLst>
                                    </p:anim>
                                    <p:anim calcmode="lin" valueType="num">
                                      <p:cBhvr>
                                        <p:cTn id="23" dur="10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4" dur="10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5" dur="1000" accel="50000" fill="hold">
                                          <p:stCondLst>
                                            <p:cond delay="1000"/>
                                          </p:stCondLst>
                                        </p:cTn>
                                        <p:tgtEl>
                                          <p:spTgt spid="7"/>
                                        </p:tgtEl>
                                        <p:attrNameLst>
                                          <p:attrName>ppt_y</p:attrName>
                                        </p:attrNameLst>
                                      </p:cBhvr>
                                      <p:tavLst>
                                        <p:tav tm="0">
                                          <p:val>
                                            <p:strVal val="#ppt_y+.1"/>
                                          </p:val>
                                        </p:tav>
                                        <p:tav tm="100000">
                                          <p:val>
                                            <p:strVal val="#ppt_y"/>
                                          </p:val>
                                        </p:tav>
                                      </p:tavLst>
                                    </p:anim>
                                    <p:animEffect transition="in" filter="fade">
                                      <p:cBhvr>
                                        <p:cTn id="26" dur="2000" decel="50000">
                                          <p:stCondLst>
                                            <p:cond delay="0"/>
                                          </p:stCondLst>
                                        </p:cTn>
                                        <p:tgtEl>
                                          <p:spTgt spid="7"/>
                                        </p:tgtEl>
                                      </p:cBhvr>
                                    </p:animEffect>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2000" fill="hold"/>
                                        <p:tgtEl>
                                          <p:spTgt spid="8"/>
                                        </p:tgtEl>
                                        <p:attrNameLst>
                                          <p:attrName>ppt_x</p:attrName>
                                        </p:attrNameLst>
                                      </p:cBhvr>
                                      <p:tavLst>
                                        <p:tav tm="0">
                                          <p:val>
                                            <p:strVal val="#ppt_x"/>
                                          </p:val>
                                        </p:tav>
                                        <p:tav tm="100000">
                                          <p:val>
                                            <p:strVal val="#ppt_x"/>
                                          </p:val>
                                        </p:tav>
                                      </p:tavLst>
                                    </p:anim>
                                    <p:anim calcmode="lin" valueType="num">
                                      <p:cBhvr additive="base">
                                        <p:cTn id="30"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533400" y="1752600"/>
            <a:ext cx="8001000" cy="4800600"/>
          </a:xfrm>
          <a:prstGeom prst="round2Diag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066800" y="2209800"/>
            <a:ext cx="2209800" cy="646331"/>
          </a:xfrm>
          <a:prstGeom prst="rect">
            <a:avLst/>
          </a:prstGeom>
          <a:noFill/>
        </p:spPr>
        <p:txBody>
          <a:bodyPr wrap="square" rtlCol="0">
            <a:spAutoFit/>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Crowded</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7" name="TextBox 6"/>
          <p:cNvSpPr txBox="1"/>
          <p:nvPr/>
        </p:nvSpPr>
        <p:spPr>
          <a:xfrm>
            <a:off x="533400" y="3200400"/>
            <a:ext cx="4495800" cy="461665"/>
          </a:xfrm>
          <a:prstGeom prst="rect">
            <a:avLst/>
          </a:prstGeom>
          <a:solidFill>
            <a:schemeClr val="accent3">
              <a:lumMod val="40000"/>
              <a:lumOff val="60000"/>
            </a:schemeClr>
          </a:solidFill>
          <a:ln w="3175">
            <a:solidFill>
              <a:schemeClr val="tx1"/>
            </a:solidFill>
          </a:ln>
        </p:spPr>
        <p:txBody>
          <a:bodyPr wrap="square" rtlCol="0">
            <a:spAutoFit/>
          </a:bodyPr>
          <a:lstStyle/>
          <a:p>
            <a:r>
              <a:rPr lang="en-US" sz="2400" b="1" dirty="0" smtClean="0">
                <a:solidFill>
                  <a:srgbClr val="002060"/>
                </a:solidFill>
                <a:latin typeface="Times New Roman" pitchFamily="18" charset="0"/>
                <a:cs typeface="Times New Roman" pitchFamily="18" charset="0"/>
              </a:rPr>
              <a:t>It was very crowded in the field.</a:t>
            </a:r>
            <a:endParaRPr lang="en-US" sz="2400" b="1" dirty="0">
              <a:solidFill>
                <a:srgbClr val="002060"/>
              </a:solidFill>
              <a:latin typeface="Times New Roman" pitchFamily="18" charset="0"/>
              <a:cs typeface="Times New Roman" pitchFamily="18" charset="0"/>
            </a:endParaRPr>
          </a:p>
        </p:txBody>
      </p:sp>
      <p:sp>
        <p:nvSpPr>
          <p:cNvPr id="8" name="TextBox 7"/>
          <p:cNvSpPr txBox="1"/>
          <p:nvPr/>
        </p:nvSpPr>
        <p:spPr>
          <a:xfrm>
            <a:off x="1066800" y="3886200"/>
            <a:ext cx="2895600" cy="584775"/>
          </a:xfrm>
          <a:prstGeom prst="rect">
            <a:avLst/>
          </a:prstGeom>
          <a:noFill/>
        </p:spPr>
        <p:txBody>
          <a:bodyPr wrap="square" rtlCol="0">
            <a:spAutoFit/>
          </a:bodyPr>
          <a:lstStyle/>
          <a:p>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Ticket Counter</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9" name="TextBox 8"/>
          <p:cNvSpPr txBox="1"/>
          <p:nvPr/>
        </p:nvSpPr>
        <p:spPr>
          <a:xfrm>
            <a:off x="457200" y="4876800"/>
            <a:ext cx="4114800" cy="830997"/>
          </a:xfrm>
          <a:prstGeom prst="rect">
            <a:avLst/>
          </a:prstGeom>
          <a:solidFill>
            <a:schemeClr val="accent3">
              <a:lumMod val="40000"/>
              <a:lumOff val="60000"/>
            </a:schemeClr>
          </a:solidFill>
          <a:ln w="3175">
            <a:solidFill>
              <a:schemeClr val="tx1"/>
            </a:solidFill>
          </a:ln>
        </p:spPr>
        <p:txBody>
          <a:bodyPr wrap="square" rtlCol="0">
            <a:spAutoFit/>
          </a:bodyPr>
          <a:lstStyle/>
          <a:p>
            <a:r>
              <a:rPr lang="en-US" sz="2400" b="1" dirty="0" smtClean="0">
                <a:solidFill>
                  <a:srgbClr val="002060"/>
                </a:solidFill>
                <a:latin typeface="Times New Roman" pitchFamily="18" charset="0"/>
                <a:cs typeface="Times New Roman" pitchFamily="18" charset="0"/>
              </a:rPr>
              <a:t>There is a long line of people at the ticket counter.</a:t>
            </a:r>
            <a:endParaRPr lang="en-US" sz="2400" b="1" dirty="0">
              <a:solidFill>
                <a:srgbClr val="002060"/>
              </a:solidFill>
              <a:latin typeface="Times New Roman" pitchFamily="18" charset="0"/>
              <a:cs typeface="Times New Roman" pitchFamily="18" charset="0"/>
            </a:endParaRPr>
          </a:p>
        </p:txBody>
      </p:sp>
      <p:sp>
        <p:nvSpPr>
          <p:cNvPr id="11" name="TextBox 10"/>
          <p:cNvSpPr txBox="1"/>
          <p:nvPr/>
        </p:nvSpPr>
        <p:spPr>
          <a:xfrm>
            <a:off x="533400" y="1143000"/>
            <a:ext cx="7162800" cy="830997"/>
          </a:xfrm>
          <a:prstGeom prst="rect">
            <a:avLst/>
          </a:prstGeom>
          <a:noFill/>
        </p:spPr>
        <p:txBody>
          <a:bodyPr wrap="square" rtlCol="0">
            <a:spAutoFit/>
          </a:bodyPr>
          <a:lstStyle/>
          <a:p>
            <a:pPr algn="ctr"/>
            <a:endParaRPr lang="en-US" sz="2400" b="1" i="1" dirty="0" smtClean="0">
              <a:latin typeface="Times New Roman" pitchFamily="18" charset="0"/>
              <a:cs typeface="Times New Roman" pitchFamily="18" charset="0"/>
            </a:endParaRPr>
          </a:p>
          <a:p>
            <a:pPr algn="ctr"/>
            <a:r>
              <a:rPr lang="en-US" sz="2400" b="1" i="1" dirty="0" smtClean="0">
                <a:latin typeface="Times New Roman" pitchFamily="18" charset="0"/>
                <a:cs typeface="Times New Roman" pitchFamily="18" charset="0"/>
              </a:rPr>
              <a:t>Try to make sentence with the following words:</a:t>
            </a:r>
            <a:endParaRPr lang="en-US" sz="2400" b="1" i="1" dirty="0">
              <a:latin typeface="Times New Roman" pitchFamily="18" charset="0"/>
              <a:cs typeface="Times New Roman" pitchFamily="18" charset="0"/>
            </a:endParaRPr>
          </a:p>
        </p:txBody>
      </p:sp>
      <p:pic>
        <p:nvPicPr>
          <p:cNvPr id="14" name="Picture 13" descr="vocab1.png"/>
          <p:cNvPicPr>
            <a:picLocks noChangeAspect="1"/>
          </p:cNvPicPr>
          <p:nvPr/>
        </p:nvPicPr>
        <p:blipFill>
          <a:blip r:embed="rId3"/>
          <a:stretch>
            <a:fillRect/>
          </a:stretch>
        </p:blipFill>
        <p:spPr>
          <a:xfrm>
            <a:off x="1828800" y="0"/>
            <a:ext cx="4724400" cy="1371601"/>
          </a:xfrm>
          <a:prstGeom prst="rect">
            <a:avLst/>
          </a:prstGeom>
        </p:spPr>
      </p:pic>
      <p:pic>
        <p:nvPicPr>
          <p:cNvPr id="15" name="Picture 14" descr="crowded.jpg"/>
          <p:cNvPicPr>
            <a:picLocks noChangeAspect="1"/>
          </p:cNvPicPr>
          <p:nvPr/>
        </p:nvPicPr>
        <p:blipFill>
          <a:blip r:embed="rId4"/>
          <a:stretch>
            <a:fillRect/>
          </a:stretch>
        </p:blipFill>
        <p:spPr>
          <a:xfrm>
            <a:off x="5334000" y="1964634"/>
            <a:ext cx="3352800" cy="1921565"/>
          </a:xfrm>
          <a:prstGeom prst="rect">
            <a:avLst/>
          </a:prstGeom>
        </p:spPr>
      </p:pic>
      <p:pic>
        <p:nvPicPr>
          <p:cNvPr id="16" name="Picture 15" descr="Tatkal.jpg"/>
          <p:cNvPicPr>
            <a:picLocks noChangeAspect="1"/>
          </p:cNvPicPr>
          <p:nvPr/>
        </p:nvPicPr>
        <p:blipFill>
          <a:blip r:embed="rId5"/>
          <a:stretch>
            <a:fillRect/>
          </a:stretch>
        </p:blipFill>
        <p:spPr>
          <a:xfrm>
            <a:off x="5334000" y="4114800"/>
            <a:ext cx="3352800" cy="2133600"/>
          </a:xfrm>
          <a:prstGeom prst="rect">
            <a:avLst/>
          </a:prstGeom>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plus(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amond(in)">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to="" calcmode="lin" valueType="num">
                                      <p:cBhvr>
                                        <p:cTn id="27" dur="1" fill="hold"/>
                                        <p:tgtEl>
                                          <p:spTgt spid="8"/>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to="" calcmode="lin" valueType="num">
                                      <p:cBhvr>
                                        <p:cTn id="32"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609600" y="1143000"/>
            <a:ext cx="8001000" cy="5029200"/>
          </a:xfrm>
          <a:prstGeom prst="round2Diag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990600" y="1828800"/>
            <a:ext cx="2514600" cy="646331"/>
          </a:xfrm>
          <a:prstGeom prst="rect">
            <a:avLst/>
          </a:prstGeom>
          <a:noFill/>
        </p:spPr>
        <p:txBody>
          <a:bodyPr wrap="square" rtlCol="0">
            <a:spAutoFit/>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Queue</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7" name="TextBox 6"/>
          <p:cNvSpPr txBox="1"/>
          <p:nvPr/>
        </p:nvSpPr>
        <p:spPr>
          <a:xfrm>
            <a:off x="533400" y="2743200"/>
            <a:ext cx="3276600" cy="830997"/>
          </a:xfrm>
          <a:prstGeom prst="rect">
            <a:avLst/>
          </a:prstGeom>
          <a:solidFill>
            <a:schemeClr val="accent3">
              <a:lumMod val="40000"/>
              <a:lumOff val="60000"/>
            </a:schemeClr>
          </a:solidFill>
          <a:ln w="3175">
            <a:solidFill>
              <a:schemeClr val="tx1"/>
            </a:solidFill>
          </a:ln>
        </p:spPr>
        <p:txBody>
          <a:bodyPr wrap="square" rtlCol="0">
            <a:spAutoFit/>
          </a:bodyPr>
          <a:lstStyle/>
          <a:p>
            <a:r>
              <a:rPr lang="en-US" sz="2400" b="1" dirty="0" smtClean="0">
                <a:solidFill>
                  <a:srgbClr val="002060"/>
                </a:solidFill>
                <a:latin typeface="Times New Roman" pitchFamily="18" charset="0"/>
                <a:cs typeface="Times New Roman" pitchFamily="18" charset="0"/>
              </a:rPr>
              <a:t>Everyone stands in the queue.</a:t>
            </a:r>
            <a:endParaRPr lang="en-US" sz="2400" b="1" dirty="0">
              <a:solidFill>
                <a:srgbClr val="002060"/>
              </a:solidFill>
              <a:latin typeface="Times New Roman" pitchFamily="18" charset="0"/>
              <a:cs typeface="Times New Roman" pitchFamily="18" charset="0"/>
            </a:endParaRPr>
          </a:p>
        </p:txBody>
      </p:sp>
      <p:sp>
        <p:nvSpPr>
          <p:cNvPr id="8" name="TextBox 7"/>
          <p:cNvSpPr txBox="1"/>
          <p:nvPr/>
        </p:nvSpPr>
        <p:spPr>
          <a:xfrm>
            <a:off x="1066800" y="3886200"/>
            <a:ext cx="2895600" cy="646331"/>
          </a:xfrm>
          <a:prstGeom prst="rect">
            <a:avLst/>
          </a:prstGeom>
          <a:noFill/>
        </p:spPr>
        <p:txBody>
          <a:bodyPr wrap="square" rtlCol="0">
            <a:spAutoFit/>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Tightly</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9" name="TextBox 8"/>
          <p:cNvSpPr txBox="1"/>
          <p:nvPr/>
        </p:nvSpPr>
        <p:spPr>
          <a:xfrm>
            <a:off x="609600" y="5105400"/>
            <a:ext cx="3581400" cy="830997"/>
          </a:xfrm>
          <a:prstGeom prst="rect">
            <a:avLst/>
          </a:prstGeom>
          <a:solidFill>
            <a:schemeClr val="accent3">
              <a:lumMod val="40000"/>
              <a:lumOff val="60000"/>
            </a:schemeClr>
          </a:solidFill>
          <a:ln w="3175">
            <a:solidFill>
              <a:schemeClr val="tx1"/>
            </a:solidFill>
          </a:ln>
        </p:spPr>
        <p:txBody>
          <a:bodyPr wrap="square" rtlCol="0">
            <a:spAutoFit/>
          </a:bodyPr>
          <a:lstStyle/>
          <a:p>
            <a:r>
              <a:rPr lang="en-US" sz="2400" b="1" dirty="0" smtClean="0">
                <a:solidFill>
                  <a:srgbClr val="002060"/>
                </a:solidFill>
                <a:latin typeface="Times New Roman" pitchFamily="18" charset="0"/>
                <a:cs typeface="Times New Roman" pitchFamily="18" charset="0"/>
              </a:rPr>
              <a:t>Mother is holding her child tightly.</a:t>
            </a:r>
            <a:endParaRPr lang="en-US" sz="2400" b="1" dirty="0">
              <a:solidFill>
                <a:srgbClr val="002060"/>
              </a:solidFill>
              <a:latin typeface="Times New Roman" pitchFamily="18" charset="0"/>
              <a:cs typeface="Times New Roman" pitchFamily="18" charset="0"/>
            </a:endParaRPr>
          </a:p>
        </p:txBody>
      </p:sp>
      <p:pic>
        <p:nvPicPr>
          <p:cNvPr id="13" name="Picture 12" descr="vocab1.png"/>
          <p:cNvPicPr>
            <a:picLocks noChangeAspect="1"/>
          </p:cNvPicPr>
          <p:nvPr/>
        </p:nvPicPr>
        <p:blipFill>
          <a:blip r:embed="rId3"/>
          <a:stretch>
            <a:fillRect/>
          </a:stretch>
        </p:blipFill>
        <p:spPr>
          <a:xfrm>
            <a:off x="2057400" y="152400"/>
            <a:ext cx="4648200" cy="1219200"/>
          </a:xfrm>
          <a:prstGeom prst="rect">
            <a:avLst/>
          </a:prstGeom>
        </p:spPr>
      </p:pic>
      <p:pic>
        <p:nvPicPr>
          <p:cNvPr id="14" name="Picture 13" descr="queue.jpg"/>
          <p:cNvPicPr>
            <a:picLocks noChangeAspect="1"/>
          </p:cNvPicPr>
          <p:nvPr/>
        </p:nvPicPr>
        <p:blipFill>
          <a:blip r:embed="rId4"/>
          <a:stretch>
            <a:fillRect/>
          </a:stretch>
        </p:blipFill>
        <p:spPr>
          <a:xfrm>
            <a:off x="4724400" y="1447800"/>
            <a:ext cx="4038600" cy="2466975"/>
          </a:xfrm>
          <a:prstGeom prst="rect">
            <a:avLst/>
          </a:prstGeom>
        </p:spPr>
      </p:pic>
      <p:pic>
        <p:nvPicPr>
          <p:cNvPr id="15" name="Picture 14" descr="tightly.jpg"/>
          <p:cNvPicPr>
            <a:picLocks noChangeAspect="1"/>
          </p:cNvPicPr>
          <p:nvPr/>
        </p:nvPicPr>
        <p:blipFill>
          <a:blip r:embed="rId5"/>
          <a:stretch>
            <a:fillRect/>
          </a:stretch>
        </p:blipFill>
        <p:spPr>
          <a:xfrm>
            <a:off x="4724400" y="4114800"/>
            <a:ext cx="4038600" cy="2286000"/>
          </a:xfrm>
          <a:prstGeom prst="rect">
            <a:avLst/>
          </a:prstGeom>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ox(in)">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amond(in)">
                                      <p:cBhvr>
                                        <p:cTn id="23" dur="2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ox(in)">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heckerboard(across)">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ocab1.png"/>
          <p:cNvPicPr>
            <a:picLocks noChangeAspect="1"/>
          </p:cNvPicPr>
          <p:nvPr/>
        </p:nvPicPr>
        <p:blipFill>
          <a:blip r:embed="rId2"/>
          <a:stretch>
            <a:fillRect/>
          </a:stretch>
        </p:blipFill>
        <p:spPr>
          <a:xfrm>
            <a:off x="2057400" y="228600"/>
            <a:ext cx="4572000" cy="1219200"/>
          </a:xfrm>
          <a:prstGeom prst="rect">
            <a:avLst/>
          </a:prstGeom>
        </p:spPr>
      </p:pic>
      <p:sp>
        <p:nvSpPr>
          <p:cNvPr id="3" name="Rectangle 2"/>
          <p:cNvSpPr/>
          <p:nvPr/>
        </p:nvSpPr>
        <p:spPr>
          <a:xfrm>
            <a:off x="1219200" y="1981200"/>
            <a:ext cx="22098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Loudly</a:t>
            </a:r>
            <a:endParaRPr lang="en-US" sz="3600" dirty="0">
              <a:solidFill>
                <a:schemeClr val="tx1"/>
              </a:solidFill>
            </a:endParaRPr>
          </a:p>
        </p:txBody>
      </p:sp>
      <p:sp>
        <p:nvSpPr>
          <p:cNvPr id="4" name="Rectangle 3"/>
          <p:cNvSpPr/>
          <p:nvPr/>
        </p:nvSpPr>
        <p:spPr>
          <a:xfrm>
            <a:off x="685800" y="3048000"/>
            <a:ext cx="4572000" cy="8382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C00000"/>
                </a:solidFill>
              </a:rPr>
              <a:t>The man screams loudly.</a:t>
            </a:r>
            <a:endParaRPr lang="en-US" sz="2800" dirty="0">
              <a:solidFill>
                <a:srgbClr val="C00000"/>
              </a:solidFill>
            </a:endParaRPr>
          </a:p>
        </p:txBody>
      </p:sp>
      <p:pic>
        <p:nvPicPr>
          <p:cNvPr id="5" name="Picture 4" descr="loudly.jpg"/>
          <p:cNvPicPr>
            <a:picLocks noChangeAspect="1"/>
          </p:cNvPicPr>
          <p:nvPr/>
        </p:nvPicPr>
        <p:blipFill>
          <a:blip r:embed="rId3"/>
          <a:stretch>
            <a:fillRect/>
          </a:stretch>
        </p:blipFill>
        <p:spPr>
          <a:xfrm>
            <a:off x="5105400" y="1752600"/>
            <a:ext cx="3581400" cy="2590800"/>
          </a:xfrm>
          <a:prstGeom prst="rect">
            <a:avLst/>
          </a:prstGeom>
        </p:spPr>
      </p:pic>
      <p:sp>
        <p:nvSpPr>
          <p:cNvPr id="6" name="Rectangle 5"/>
          <p:cNvSpPr/>
          <p:nvPr/>
        </p:nvSpPr>
        <p:spPr>
          <a:xfrm>
            <a:off x="1447800" y="4343400"/>
            <a:ext cx="2438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Suitcases</a:t>
            </a:r>
            <a:endParaRPr lang="en-US" sz="3200" dirty="0">
              <a:solidFill>
                <a:schemeClr val="tx1"/>
              </a:solidFill>
            </a:endParaRPr>
          </a:p>
        </p:txBody>
      </p:sp>
      <p:sp>
        <p:nvSpPr>
          <p:cNvPr id="7" name="Rectangle 6"/>
          <p:cNvSpPr/>
          <p:nvPr/>
        </p:nvSpPr>
        <p:spPr>
          <a:xfrm>
            <a:off x="838200" y="5410200"/>
            <a:ext cx="4495800" cy="914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95000"/>
                    <a:lumOff val="5000"/>
                  </a:schemeClr>
                </a:solidFill>
              </a:rPr>
              <a:t>A </a:t>
            </a:r>
            <a:r>
              <a:rPr lang="en-US" sz="2400" b="1" dirty="0" smtClean="0">
                <a:solidFill>
                  <a:schemeClr val="tx1">
                    <a:lumMod val="95000"/>
                    <a:lumOff val="5000"/>
                  </a:schemeClr>
                </a:solidFill>
              </a:rPr>
              <a:t>suitcase</a:t>
            </a:r>
            <a:r>
              <a:rPr lang="en-US" sz="2400" dirty="0" smtClean="0">
                <a:solidFill>
                  <a:schemeClr val="tx1">
                    <a:lumMod val="95000"/>
                    <a:lumOff val="5000"/>
                  </a:schemeClr>
                </a:solidFill>
              </a:rPr>
              <a:t> is a box or bag with a handle and a hard frame.</a:t>
            </a:r>
            <a:endParaRPr lang="en-US" sz="2400" dirty="0">
              <a:solidFill>
                <a:schemeClr val="tx1">
                  <a:lumMod val="95000"/>
                  <a:lumOff val="5000"/>
                </a:schemeClr>
              </a:solidFill>
            </a:endParaRPr>
          </a:p>
        </p:txBody>
      </p:sp>
      <p:pic>
        <p:nvPicPr>
          <p:cNvPr id="9" name="Picture 8" descr="suitcase.jpg"/>
          <p:cNvPicPr>
            <a:picLocks noChangeAspect="1"/>
          </p:cNvPicPr>
          <p:nvPr/>
        </p:nvPicPr>
        <p:blipFill>
          <a:blip r:embed="rId4"/>
          <a:stretch>
            <a:fillRect/>
          </a:stretch>
        </p:blipFill>
        <p:spPr>
          <a:xfrm>
            <a:off x="5715000" y="4191000"/>
            <a:ext cx="3133725" cy="2438400"/>
          </a:xfrm>
          <a:prstGeom prst="rect">
            <a:avLst/>
          </a:prstGeom>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plus(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1000" fill="hold"/>
                                        <p:tgtEl>
                                          <p:spTgt spid="6"/>
                                        </p:tgtEl>
                                        <p:attrNameLst>
                                          <p:attrName>ppt_x</p:attrName>
                                        </p:attrNameLst>
                                      </p:cBhvr>
                                      <p:tavLst>
                                        <p:tav tm="0">
                                          <p:val>
                                            <p:strVal val="#ppt_x"/>
                                          </p:val>
                                        </p:tav>
                                        <p:tav tm="100000">
                                          <p:val>
                                            <p:strVal val="#ppt_x"/>
                                          </p:val>
                                        </p:tav>
                                      </p:tavLst>
                                    </p:anim>
                                    <p:anim calcmode="lin" valueType="num">
                                      <p:cBhvr additive="base">
                                        <p:cTn id="35"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linds(horizontal)">
                                      <p:cBhvr>
                                        <p:cTn id="4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ocab1.png"/>
          <p:cNvPicPr>
            <a:picLocks noChangeAspect="1"/>
          </p:cNvPicPr>
          <p:nvPr/>
        </p:nvPicPr>
        <p:blipFill>
          <a:blip r:embed="rId2"/>
          <a:stretch>
            <a:fillRect/>
          </a:stretch>
        </p:blipFill>
        <p:spPr>
          <a:xfrm>
            <a:off x="2286000" y="152400"/>
            <a:ext cx="4572000" cy="1295400"/>
          </a:xfrm>
          <a:prstGeom prst="rect">
            <a:avLst/>
          </a:prstGeom>
        </p:spPr>
      </p:pic>
      <p:sp>
        <p:nvSpPr>
          <p:cNvPr id="3" name="Rectangle 2"/>
          <p:cNvSpPr/>
          <p:nvPr/>
        </p:nvSpPr>
        <p:spPr>
          <a:xfrm>
            <a:off x="1219200" y="1981200"/>
            <a:ext cx="28956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Magazine</a:t>
            </a:r>
            <a:endParaRPr lang="en-US" sz="3200" dirty="0">
              <a:solidFill>
                <a:schemeClr val="tx1"/>
              </a:solidFill>
            </a:endParaRPr>
          </a:p>
        </p:txBody>
      </p:sp>
      <p:sp>
        <p:nvSpPr>
          <p:cNvPr id="4" name="Rectangle 3"/>
          <p:cNvSpPr/>
          <p:nvPr/>
        </p:nvSpPr>
        <p:spPr>
          <a:xfrm>
            <a:off x="838200" y="3124200"/>
            <a:ext cx="44958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solidFill>
              </a:rPr>
              <a:t>We should read Magazine regularly.</a:t>
            </a:r>
            <a:endParaRPr lang="en-US" sz="2400" dirty="0">
              <a:solidFill>
                <a:schemeClr val="tx2"/>
              </a:solidFill>
            </a:endParaRPr>
          </a:p>
        </p:txBody>
      </p:sp>
      <p:pic>
        <p:nvPicPr>
          <p:cNvPr id="5" name="Picture 4" descr="magazine.jpg"/>
          <p:cNvPicPr>
            <a:picLocks noChangeAspect="1"/>
          </p:cNvPicPr>
          <p:nvPr/>
        </p:nvPicPr>
        <p:blipFill>
          <a:blip r:embed="rId3"/>
          <a:stretch>
            <a:fillRect/>
          </a:stretch>
        </p:blipFill>
        <p:spPr>
          <a:xfrm>
            <a:off x="5410200" y="1524000"/>
            <a:ext cx="3305175" cy="2590800"/>
          </a:xfrm>
          <a:prstGeom prst="rect">
            <a:avLst/>
          </a:prstGeom>
        </p:spPr>
      </p:pic>
      <p:sp>
        <p:nvSpPr>
          <p:cNvPr id="6" name="Rectangle 5"/>
          <p:cNvSpPr/>
          <p:nvPr/>
        </p:nvSpPr>
        <p:spPr>
          <a:xfrm>
            <a:off x="1066800" y="4419600"/>
            <a:ext cx="2743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accent2"/>
                </a:solidFill>
              </a:rPr>
              <a:t>Whistled</a:t>
            </a:r>
            <a:endParaRPr lang="en-US" sz="3200" dirty="0">
              <a:solidFill>
                <a:schemeClr val="accent2"/>
              </a:solidFill>
            </a:endParaRPr>
          </a:p>
        </p:txBody>
      </p:sp>
      <p:sp>
        <p:nvSpPr>
          <p:cNvPr id="7" name="Rectangle 6"/>
          <p:cNvSpPr/>
          <p:nvPr/>
        </p:nvSpPr>
        <p:spPr>
          <a:xfrm>
            <a:off x="838200" y="5486400"/>
            <a:ext cx="45720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2">
                    <a:lumMod val="75000"/>
                  </a:schemeClr>
                </a:solidFill>
              </a:rPr>
              <a:t>Every Policeman has a Whistled.</a:t>
            </a:r>
            <a:endParaRPr lang="en-US" sz="2400" dirty="0">
              <a:solidFill>
                <a:schemeClr val="accent2">
                  <a:lumMod val="75000"/>
                </a:schemeClr>
              </a:solidFill>
            </a:endParaRPr>
          </a:p>
        </p:txBody>
      </p:sp>
      <p:pic>
        <p:nvPicPr>
          <p:cNvPr id="9" name="Picture 8" descr="whistle.jpg"/>
          <p:cNvPicPr>
            <a:picLocks noChangeAspect="1"/>
          </p:cNvPicPr>
          <p:nvPr/>
        </p:nvPicPr>
        <p:blipFill>
          <a:blip r:embed="rId4"/>
          <a:stretch>
            <a:fillRect/>
          </a:stretch>
        </p:blipFill>
        <p:spPr>
          <a:xfrm>
            <a:off x="5714999" y="4038600"/>
            <a:ext cx="3429001" cy="2540479"/>
          </a:xfrm>
          <a:prstGeom prst="rect">
            <a:avLst/>
          </a:prstGeom>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1000" fill="hold"/>
                                        <p:tgtEl>
                                          <p:spTgt spid="9"/>
                                        </p:tgtEl>
                                        <p:attrNameLst>
                                          <p:attrName>ppt_x</p:attrName>
                                        </p:attrNameLst>
                                      </p:cBhvr>
                                      <p:tavLst>
                                        <p:tav tm="0">
                                          <p:val>
                                            <p:strVal val="#ppt_x"/>
                                          </p:val>
                                        </p:tav>
                                        <p:tav tm="100000">
                                          <p:val>
                                            <p:strVal val="#ppt_x"/>
                                          </p:val>
                                        </p:tav>
                                      </p:tavLst>
                                    </p:anim>
                                    <p:anim calcmode="lin" valueType="num">
                                      <p:cBhvr additive="base">
                                        <p:cTn id="37"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edge">
                                      <p:cBhvr>
                                        <p:cTn id="42" dur="2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ox(in)">
                                      <p:cBhvr>
                                        <p:cTn id="4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ocab1.png"/>
          <p:cNvPicPr>
            <a:picLocks noChangeAspect="1"/>
          </p:cNvPicPr>
          <p:nvPr/>
        </p:nvPicPr>
        <p:blipFill>
          <a:blip r:embed="rId2"/>
          <a:stretch>
            <a:fillRect/>
          </a:stretch>
        </p:blipFill>
        <p:spPr>
          <a:xfrm>
            <a:off x="2286000" y="228600"/>
            <a:ext cx="4343400" cy="1371600"/>
          </a:xfrm>
          <a:prstGeom prst="rect">
            <a:avLst/>
          </a:prstGeom>
        </p:spPr>
      </p:pic>
      <p:pic>
        <p:nvPicPr>
          <p:cNvPr id="3" name="Picture 2" descr="picked up.jpg"/>
          <p:cNvPicPr>
            <a:picLocks noChangeAspect="1"/>
          </p:cNvPicPr>
          <p:nvPr/>
        </p:nvPicPr>
        <p:blipFill>
          <a:blip r:embed="rId3"/>
          <a:stretch>
            <a:fillRect/>
          </a:stretch>
        </p:blipFill>
        <p:spPr>
          <a:xfrm>
            <a:off x="4857288" y="1981200"/>
            <a:ext cx="3981912" cy="3810000"/>
          </a:xfrm>
          <a:prstGeom prst="rect">
            <a:avLst/>
          </a:prstGeom>
        </p:spPr>
      </p:pic>
      <p:sp>
        <p:nvSpPr>
          <p:cNvPr id="4" name="Oval 3"/>
          <p:cNvSpPr/>
          <p:nvPr/>
        </p:nvSpPr>
        <p:spPr>
          <a:xfrm>
            <a:off x="838200" y="2514600"/>
            <a:ext cx="3276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Picked Up</a:t>
            </a:r>
            <a:endParaRPr lang="en-US" sz="3200" dirty="0"/>
          </a:p>
        </p:txBody>
      </p:sp>
      <p:sp>
        <p:nvSpPr>
          <p:cNvPr id="5" name="Rectangle 4"/>
          <p:cNvSpPr/>
          <p:nvPr/>
        </p:nvSpPr>
        <p:spPr>
          <a:xfrm>
            <a:off x="609600" y="4114800"/>
            <a:ext cx="3810000" cy="14478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C00000"/>
                </a:solidFill>
              </a:rPr>
              <a:t>He </a:t>
            </a:r>
            <a:r>
              <a:rPr lang="en-US" sz="3200" b="1" dirty="0" smtClean="0">
                <a:solidFill>
                  <a:srgbClr val="C00000"/>
                </a:solidFill>
              </a:rPr>
              <a:t>picked up</a:t>
            </a:r>
            <a:r>
              <a:rPr lang="en-US" sz="3200" dirty="0" smtClean="0">
                <a:solidFill>
                  <a:srgbClr val="C00000"/>
                </a:solidFill>
              </a:rPr>
              <a:t> the man.</a:t>
            </a:r>
            <a:endParaRPr lang="en-US" sz="3200" dirty="0">
              <a:solidFill>
                <a:srgbClr val="C00000"/>
              </a:solidFill>
            </a:endParaRPr>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amond(in)">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152400"/>
            <a:ext cx="3810000" cy="609600"/>
          </a:xfrm>
          <a:prstGeom prst="rect">
            <a:avLst/>
          </a:prstGeom>
          <a:solidFill>
            <a:schemeClr val="accent6">
              <a:lumMod val="40000"/>
              <a:lumOff val="6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Pair works </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7" name="Rectangle 6"/>
          <p:cNvSpPr/>
          <p:nvPr/>
        </p:nvSpPr>
        <p:spPr>
          <a:xfrm>
            <a:off x="1066800" y="914400"/>
            <a:ext cx="7391400" cy="1143000"/>
          </a:xfrm>
          <a:prstGeom prst="rect">
            <a:avLst/>
          </a:prstGeom>
          <a:solidFill>
            <a:schemeClr val="accent3">
              <a:lumMod val="40000"/>
              <a:lumOff val="6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latin typeface="Times New Roman" pitchFamily="18" charset="0"/>
                <a:cs typeface="Times New Roman" pitchFamily="18" charset="0"/>
              </a:rPr>
              <a:t>Read the text again and make a conversation between you and your classmates about ‘Railway Station’.</a:t>
            </a:r>
          </a:p>
        </p:txBody>
      </p:sp>
      <p:pic>
        <p:nvPicPr>
          <p:cNvPr id="8" name="Picture 7" descr="1200px-Naihati_Rail_Station_by_Piyal_Kundu2.jpg"/>
          <p:cNvPicPr>
            <a:picLocks noChangeAspect="1"/>
          </p:cNvPicPr>
          <p:nvPr/>
        </p:nvPicPr>
        <p:blipFill>
          <a:blip r:embed="rId3"/>
          <a:stretch>
            <a:fillRect/>
          </a:stretch>
        </p:blipFill>
        <p:spPr>
          <a:xfrm>
            <a:off x="1600200" y="2209800"/>
            <a:ext cx="6096000" cy="3886200"/>
          </a:xfrm>
          <a:prstGeom prst="rect">
            <a:avLst/>
          </a:prstGeom>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304800"/>
            <a:ext cx="4800600" cy="685800"/>
          </a:xfrm>
          <a:prstGeom prst="rect">
            <a:avLst/>
          </a:prstGeom>
          <a:solidFill>
            <a:schemeClr val="accent6">
              <a:lumMod val="40000"/>
              <a:lumOff val="6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Individual/Pair work</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8" name="Round Diagonal Corner Rectangle 7"/>
          <p:cNvSpPr/>
          <p:nvPr/>
        </p:nvSpPr>
        <p:spPr>
          <a:xfrm>
            <a:off x="533400" y="5486400"/>
            <a:ext cx="8229600" cy="1143000"/>
          </a:xfrm>
          <a:prstGeom prst="round2DiagRect">
            <a:avLst/>
          </a:prstGeom>
          <a:solidFill>
            <a:schemeClr val="accent3">
              <a:lumMod val="60000"/>
              <a:lumOff val="4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Times New Roman" pitchFamily="18" charset="0"/>
                <a:cs typeface="Times New Roman" pitchFamily="18" charset="0"/>
              </a:rPr>
              <a:t>Look at the above pictures and write a few sentences about The Railway Station.</a:t>
            </a:r>
            <a:endParaRPr lang="en-US" sz="2800" b="1" dirty="0">
              <a:solidFill>
                <a:srgbClr val="002060"/>
              </a:solidFill>
              <a:latin typeface="Times New Roman" pitchFamily="18" charset="0"/>
              <a:cs typeface="Times New Roman" pitchFamily="18" charset="0"/>
            </a:endParaRPr>
          </a:p>
        </p:txBody>
      </p:sp>
      <p:pic>
        <p:nvPicPr>
          <p:cNvPr id="16" name="Picture 15" descr="indian-railway-vendor-selling-tea-to-passengers-in-train-at-railway-ET0NNA.jpg"/>
          <p:cNvPicPr>
            <a:picLocks noChangeAspect="1"/>
          </p:cNvPicPr>
          <p:nvPr/>
        </p:nvPicPr>
        <p:blipFill>
          <a:blip r:embed="rId4" cstate="print"/>
          <a:stretch>
            <a:fillRect/>
          </a:stretch>
        </p:blipFill>
        <p:spPr>
          <a:xfrm>
            <a:off x="381000" y="1066800"/>
            <a:ext cx="2819400" cy="2133600"/>
          </a:xfrm>
          <a:prstGeom prst="rect">
            <a:avLst/>
          </a:prstGeom>
        </p:spPr>
      </p:pic>
      <p:pic>
        <p:nvPicPr>
          <p:cNvPr id="17" name="Picture 16" descr="indian-street-children-collecting-newspapers-left-behind-by-train-a4bxef.jpg"/>
          <p:cNvPicPr>
            <a:picLocks noChangeAspect="1"/>
          </p:cNvPicPr>
          <p:nvPr/>
        </p:nvPicPr>
        <p:blipFill>
          <a:blip r:embed="rId5"/>
          <a:stretch>
            <a:fillRect/>
          </a:stretch>
        </p:blipFill>
        <p:spPr>
          <a:xfrm>
            <a:off x="381000" y="3352800"/>
            <a:ext cx="2819400" cy="2061734"/>
          </a:xfrm>
          <a:prstGeom prst="rect">
            <a:avLst/>
          </a:prstGeom>
        </p:spPr>
      </p:pic>
      <p:pic>
        <p:nvPicPr>
          <p:cNvPr id="19" name="Picture 18" descr="railway-Bangladesh.JPG"/>
          <p:cNvPicPr>
            <a:picLocks noChangeAspect="1"/>
          </p:cNvPicPr>
          <p:nvPr/>
        </p:nvPicPr>
        <p:blipFill>
          <a:blip r:embed="rId6"/>
          <a:stretch>
            <a:fillRect/>
          </a:stretch>
        </p:blipFill>
        <p:spPr>
          <a:xfrm>
            <a:off x="6248400" y="1066800"/>
            <a:ext cx="2667000" cy="2057400"/>
          </a:xfrm>
          <a:prstGeom prst="rect">
            <a:avLst/>
          </a:prstGeom>
        </p:spPr>
      </p:pic>
      <p:pic>
        <p:nvPicPr>
          <p:cNvPr id="20" name="Picture 19" descr="waiting room.jpg"/>
          <p:cNvPicPr>
            <a:picLocks noChangeAspect="1"/>
          </p:cNvPicPr>
          <p:nvPr/>
        </p:nvPicPr>
        <p:blipFill>
          <a:blip r:embed="rId7"/>
          <a:stretch>
            <a:fillRect/>
          </a:stretch>
        </p:blipFill>
        <p:spPr>
          <a:xfrm>
            <a:off x="6248400" y="3200400"/>
            <a:ext cx="2667000" cy="2133600"/>
          </a:xfrm>
          <a:prstGeom prst="rect">
            <a:avLst/>
          </a:prstGeom>
        </p:spPr>
      </p:pic>
      <p:pic>
        <p:nvPicPr>
          <p:cNvPr id="21" name="Picture 20" descr="railway station.JPG"/>
          <p:cNvPicPr>
            <a:picLocks noChangeAspect="1"/>
          </p:cNvPicPr>
          <p:nvPr/>
        </p:nvPicPr>
        <p:blipFill>
          <a:blip r:embed="rId8" cstate="print"/>
          <a:stretch>
            <a:fillRect/>
          </a:stretch>
        </p:blipFill>
        <p:spPr>
          <a:xfrm>
            <a:off x="3276600" y="1066800"/>
            <a:ext cx="2895599" cy="4267200"/>
          </a:xfrm>
          <a:prstGeom prst="rect">
            <a:avLst/>
          </a:prstGeom>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990600" y="5105400"/>
            <a:ext cx="7315200" cy="1066800"/>
          </a:xfrm>
          <a:prstGeom prst="roundRect">
            <a:avLst/>
          </a:prstGeom>
          <a:solidFill>
            <a:schemeClr val="accent5">
              <a:lumMod val="20000"/>
              <a:lumOff val="8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latin typeface="Times New Roman" pitchFamily="18" charset="0"/>
                <a:cs typeface="Times New Roman" pitchFamily="18" charset="0"/>
              </a:rPr>
              <a:t>Write a short notes about “The Railway Station” using your own words.</a:t>
            </a:r>
            <a:endParaRPr lang="en-US" sz="2400" b="1" dirty="0">
              <a:solidFill>
                <a:srgbClr val="002060"/>
              </a:solidFill>
              <a:latin typeface="Times New Roman" pitchFamily="18" charset="0"/>
              <a:cs typeface="Times New Roman" pitchFamily="18" charset="0"/>
            </a:endParaRPr>
          </a:p>
        </p:txBody>
      </p:sp>
      <p:pic>
        <p:nvPicPr>
          <p:cNvPr id="9" name="Picture 8" descr="article-2666051-1F0D46A500000578-764_964x637.jpg"/>
          <p:cNvPicPr>
            <a:picLocks noChangeAspect="1"/>
          </p:cNvPicPr>
          <p:nvPr/>
        </p:nvPicPr>
        <p:blipFill>
          <a:blip r:embed="rId3"/>
          <a:stretch>
            <a:fillRect/>
          </a:stretch>
        </p:blipFill>
        <p:spPr>
          <a:xfrm>
            <a:off x="3429000" y="533400"/>
            <a:ext cx="4800600" cy="4495800"/>
          </a:xfrm>
          <a:prstGeom prst="rect">
            <a:avLst/>
          </a:prstGeom>
        </p:spPr>
      </p:pic>
      <p:pic>
        <p:nvPicPr>
          <p:cNvPr id="11" name="Picture 10" descr="homework copy.jpg"/>
          <p:cNvPicPr>
            <a:picLocks noChangeAspect="1"/>
          </p:cNvPicPr>
          <p:nvPr/>
        </p:nvPicPr>
        <p:blipFill>
          <a:blip r:embed="rId4"/>
          <a:stretch>
            <a:fillRect/>
          </a:stretch>
        </p:blipFill>
        <p:spPr>
          <a:xfrm>
            <a:off x="0" y="0"/>
            <a:ext cx="3419856" cy="4191000"/>
          </a:xfrm>
          <a:prstGeom prst="rect">
            <a:avLst/>
          </a:prstGeom>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11"/>
                                        </p:tgtEl>
                                        <p:attrNameLst>
                                          <p:attrName>ppt_w</p:attrName>
                                        </p:attrNameLst>
                                      </p:cBhvr>
                                      <p:tavLst>
                                        <p:tav tm="0">
                                          <p:val>
                                            <p:strVal val="#ppt_w*.05"/>
                                          </p:val>
                                        </p:tav>
                                        <p:tav tm="100000">
                                          <p:val>
                                            <p:strVal val="#ppt_w"/>
                                          </p:val>
                                        </p:tav>
                                      </p:tavLst>
                                    </p:anim>
                                    <p:anim calcmode="lin" valueType="num">
                                      <p:cBhvr>
                                        <p:cTn id="10" dur="2000" fill="hold"/>
                                        <p:tgtEl>
                                          <p:spTgt spid="11"/>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11"/>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ppt_x"/>
                                          </p:val>
                                        </p:tav>
                                        <p:tav tm="100000">
                                          <p:val>
                                            <p:strVal val="#ppt_x"/>
                                          </p:val>
                                        </p:tav>
                                      </p:tavLst>
                                    </p:anim>
                                    <p:anim calcmode="lin" valueType="num">
                                      <p:cBhvr additive="base">
                                        <p:cTn id="20"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C:\Users\TUSHAR\Desktop\High-speed-trains-New-sup-004.jpg"/>
          <p:cNvPicPr>
            <a:picLocks noChangeAspect="1" noChangeArrowheads="1"/>
          </p:cNvPicPr>
          <p:nvPr/>
        </p:nvPicPr>
        <p:blipFill>
          <a:blip r:embed="rId3"/>
          <a:srcRect/>
          <a:stretch>
            <a:fillRect/>
          </a:stretch>
        </p:blipFill>
        <p:spPr bwMode="auto">
          <a:xfrm>
            <a:off x="0" y="4572000"/>
            <a:ext cx="9144000" cy="2286000"/>
          </a:xfrm>
          <a:prstGeom prst="rect">
            <a:avLst/>
          </a:prstGeom>
          <a:noFill/>
        </p:spPr>
      </p:pic>
      <p:pic>
        <p:nvPicPr>
          <p:cNvPr id="4" name="Picture 3" descr="29745059-time-to-say-goodbye-with-clock-concept-Stock-Photo-goodbye.jpg"/>
          <p:cNvPicPr>
            <a:picLocks noChangeAspect="1"/>
          </p:cNvPicPr>
          <p:nvPr/>
        </p:nvPicPr>
        <p:blipFill>
          <a:blip r:embed="rId4"/>
          <a:stretch>
            <a:fillRect/>
          </a:stretch>
        </p:blipFill>
        <p:spPr>
          <a:xfrm>
            <a:off x="990600" y="304800"/>
            <a:ext cx="5029200" cy="3124200"/>
          </a:xfrm>
          <a:prstGeom prst="rect">
            <a:avLst/>
          </a:prstGeom>
        </p:spPr>
      </p:pic>
      <p:pic>
        <p:nvPicPr>
          <p:cNvPr id="5" name="Picture 4" descr="200_s.gif"/>
          <p:cNvPicPr>
            <a:picLocks noChangeAspect="1"/>
          </p:cNvPicPr>
          <p:nvPr/>
        </p:nvPicPr>
        <p:blipFill>
          <a:blip r:embed="rId5"/>
          <a:stretch>
            <a:fillRect/>
          </a:stretch>
        </p:blipFill>
        <p:spPr>
          <a:xfrm>
            <a:off x="6019800" y="609600"/>
            <a:ext cx="2743200" cy="3200400"/>
          </a:xfrm>
          <a:prstGeom prst="rect">
            <a:avLst/>
          </a:prstGeom>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20483"/>
                                        </p:tgtEl>
                                        <p:attrNameLst>
                                          <p:attrName>style.visibility</p:attrName>
                                        </p:attrNameLst>
                                      </p:cBhvr>
                                      <p:to>
                                        <p:strVal val="visible"/>
                                      </p:to>
                                    </p:set>
                                    <p:animEffect transition="in" filter="diamond(in)">
                                      <p:cBhvr>
                                        <p:cTn id="31" dur="2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457200"/>
            <a:ext cx="3886200" cy="6858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905"/>
                <a:solidFill>
                  <a:schemeClr val="accent2"/>
                </a:solidFill>
                <a:effectLst>
                  <a:innerShdw blurRad="69850" dist="43180" dir="5400000">
                    <a:srgbClr val="000000">
                      <a:alpha val="65000"/>
                    </a:srgbClr>
                  </a:innerShdw>
                </a:effectLst>
                <a:latin typeface="Times New Roman" pitchFamily="18" charset="0"/>
                <a:cs typeface="Times New Roman" pitchFamily="18" charset="0"/>
              </a:rPr>
              <a:t>IDENTITY</a:t>
            </a:r>
            <a:endParaRPr lang="en-US" sz="3200" b="1" dirty="0">
              <a:ln w="1905"/>
              <a:solidFill>
                <a:schemeClr val="accent2"/>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3" name="Curved Up Ribbon 2"/>
          <p:cNvSpPr/>
          <p:nvPr/>
        </p:nvSpPr>
        <p:spPr>
          <a:xfrm>
            <a:off x="1295400" y="1524000"/>
            <a:ext cx="3200400" cy="685800"/>
          </a:xfrm>
          <a:prstGeom prst="ellipseRibbon2">
            <a:avLst/>
          </a:prstGeom>
          <a:solidFill>
            <a:schemeClr val="tx2">
              <a:lumMod val="20000"/>
              <a:lumOff val="8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Teacher</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4" name="Curved Up Ribbon 3"/>
          <p:cNvSpPr/>
          <p:nvPr/>
        </p:nvSpPr>
        <p:spPr>
          <a:xfrm>
            <a:off x="5334000" y="1524000"/>
            <a:ext cx="3200400" cy="685800"/>
          </a:xfrm>
          <a:prstGeom prst="ellipseRibbon2">
            <a:avLst/>
          </a:prstGeom>
          <a:solidFill>
            <a:schemeClr val="tx2">
              <a:lumMod val="20000"/>
              <a:lumOff val="8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Lesson</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6" name="Round Diagonal Corner Rectangle 5"/>
          <p:cNvSpPr/>
          <p:nvPr/>
        </p:nvSpPr>
        <p:spPr>
          <a:xfrm>
            <a:off x="762000" y="2438400"/>
            <a:ext cx="3962400" cy="4114800"/>
          </a:xfrm>
          <a:prstGeom prst="round2Diag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atin typeface="Times New Roman" pitchFamily="18" charset="0"/>
              <a:cs typeface="Times New Roman" pitchFamily="18" charset="0"/>
            </a:endParaRPr>
          </a:p>
          <a:p>
            <a:pPr algn="ctr"/>
            <a:endParaRPr lang="en-US" sz="2400" dirty="0" smtClean="0">
              <a:latin typeface="Times New Roman" pitchFamily="18" charset="0"/>
              <a:cs typeface="Times New Roman" pitchFamily="18" charset="0"/>
            </a:endParaRPr>
          </a:p>
          <a:p>
            <a:pPr algn="ctr"/>
            <a:r>
              <a:rPr lang="bn-BD" sz="2400" b="1" dirty="0">
                <a:solidFill>
                  <a:srgbClr val="002060"/>
                </a:solidFill>
                <a:latin typeface="Times New Roman" pitchFamily="18" charset="0"/>
                <a:cs typeface="Times New Roman" pitchFamily="18" charset="0"/>
              </a:rPr>
              <a:t> </a:t>
            </a:r>
            <a:r>
              <a:rPr lang="bn-BD" sz="2000" b="1" dirty="0" smtClean="0">
                <a:solidFill>
                  <a:srgbClr val="002060"/>
                </a:solidFill>
                <a:latin typeface="Times New Roman" pitchFamily="18" charset="0"/>
                <a:cs typeface="Times New Roman" pitchFamily="18" charset="0"/>
              </a:rPr>
              <a:t>MD:Moshfiqur </a:t>
            </a:r>
            <a:r>
              <a:rPr lang="bn-BD" sz="2000" b="1" dirty="0" smtClean="0">
                <a:solidFill>
                  <a:srgbClr val="002060"/>
                </a:solidFill>
                <a:latin typeface="Times New Roman" pitchFamily="18" charset="0"/>
                <a:cs typeface="Times New Roman" pitchFamily="18" charset="0"/>
              </a:rPr>
              <a:t>rahman</a:t>
            </a:r>
            <a:endParaRPr lang="en-US" sz="2000" b="1" dirty="0" smtClean="0">
              <a:solidFill>
                <a:srgbClr val="002060"/>
              </a:solidFill>
              <a:latin typeface="Times New Roman" pitchFamily="18" charset="0"/>
              <a:cs typeface="Times New Roman" pitchFamily="18" charset="0"/>
            </a:endParaRPr>
          </a:p>
          <a:p>
            <a:pPr algn="ctr"/>
            <a:r>
              <a:rPr lang="en-US" sz="2000" b="1" dirty="0" smtClean="0">
                <a:solidFill>
                  <a:srgbClr val="002060"/>
                </a:solidFill>
                <a:latin typeface="Times New Roman" pitchFamily="18" charset="0"/>
                <a:cs typeface="Times New Roman" pitchFamily="18" charset="0"/>
              </a:rPr>
              <a:t>Assistant </a:t>
            </a:r>
            <a:r>
              <a:rPr lang="en-US" sz="2000" b="1" dirty="0" smtClean="0">
                <a:solidFill>
                  <a:srgbClr val="002060"/>
                </a:solidFill>
                <a:latin typeface="Times New Roman" pitchFamily="18" charset="0"/>
                <a:cs typeface="Times New Roman" pitchFamily="18" charset="0"/>
              </a:rPr>
              <a:t>Teacher</a:t>
            </a:r>
            <a:endParaRPr lang="bn-BD" sz="2000" b="1" dirty="0" smtClean="0">
              <a:solidFill>
                <a:srgbClr val="002060"/>
              </a:solidFill>
              <a:latin typeface="Times New Roman" pitchFamily="18" charset="0"/>
              <a:cs typeface="Times New Roman" pitchFamily="18" charset="0"/>
            </a:endParaRPr>
          </a:p>
          <a:p>
            <a:pPr algn="ctr"/>
            <a:r>
              <a:rPr lang="bn-BD" sz="2000" b="1" dirty="0" smtClean="0">
                <a:solidFill>
                  <a:srgbClr val="002060"/>
                </a:solidFill>
                <a:latin typeface="Times New Roman" pitchFamily="18" charset="0"/>
                <a:cs typeface="Times New Roman" pitchFamily="18" charset="0"/>
              </a:rPr>
              <a:t>Agriculture</a:t>
            </a:r>
            <a:endParaRPr lang="en-US" sz="2000" b="1" dirty="0" smtClean="0">
              <a:solidFill>
                <a:srgbClr val="002060"/>
              </a:solidFill>
              <a:latin typeface="Times New Roman" pitchFamily="18" charset="0"/>
              <a:cs typeface="Times New Roman" pitchFamily="18" charset="0"/>
            </a:endParaRPr>
          </a:p>
          <a:p>
            <a:pPr algn="ctr"/>
            <a:r>
              <a:rPr lang="en-US" b="1" dirty="0" smtClean="0">
                <a:solidFill>
                  <a:srgbClr val="002060"/>
                </a:solidFill>
                <a:latin typeface="Times New Roman" pitchFamily="18" charset="0"/>
                <a:cs typeface="Times New Roman" pitchFamily="18" charset="0"/>
              </a:rPr>
              <a:t>Ranachandi High School and College</a:t>
            </a:r>
          </a:p>
          <a:p>
            <a:pPr algn="ctr"/>
            <a:r>
              <a:rPr lang="en-US" sz="2000" b="1" dirty="0" smtClean="0">
                <a:solidFill>
                  <a:srgbClr val="002060"/>
                </a:solidFill>
                <a:latin typeface="Times New Roman" pitchFamily="18" charset="0"/>
                <a:cs typeface="Times New Roman" pitchFamily="18" charset="0"/>
              </a:rPr>
              <a:t>Kishoreganj,  Nilphamari.</a:t>
            </a:r>
            <a:endParaRPr lang="en-US" sz="2000" b="1" dirty="0">
              <a:solidFill>
                <a:srgbClr val="002060"/>
              </a:solidFill>
              <a:latin typeface="Times New Roman" pitchFamily="18" charset="0"/>
              <a:cs typeface="Times New Roman" pitchFamily="18" charset="0"/>
            </a:endParaRPr>
          </a:p>
        </p:txBody>
      </p:sp>
      <p:sp>
        <p:nvSpPr>
          <p:cNvPr id="7" name="Round Diagonal Corner Rectangle 6"/>
          <p:cNvSpPr/>
          <p:nvPr/>
        </p:nvSpPr>
        <p:spPr>
          <a:xfrm>
            <a:off x="4914900" y="2438400"/>
            <a:ext cx="3657600" cy="4114800"/>
          </a:xfrm>
          <a:prstGeom prst="round2DiagRect">
            <a:avLst/>
          </a:prstGeom>
          <a:solidFill>
            <a:srgbClr val="92D050"/>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atin typeface="Times New Roman" pitchFamily="18" charset="0"/>
              <a:cs typeface="Times New Roman" pitchFamily="18" charset="0"/>
            </a:endParaRPr>
          </a:p>
          <a:p>
            <a:pPr algn="ctr"/>
            <a:endParaRPr lang="en-US" sz="2400" dirty="0" smtClean="0">
              <a:latin typeface="Times New Roman" pitchFamily="18" charset="0"/>
              <a:cs typeface="Times New Roman" pitchFamily="18" charset="0"/>
            </a:endParaRPr>
          </a:p>
          <a:p>
            <a:pPr algn="ctr"/>
            <a:r>
              <a:rPr lang="en-US" sz="2400" b="1" dirty="0" smtClean="0">
                <a:solidFill>
                  <a:srgbClr val="002060"/>
                </a:solidFill>
                <a:latin typeface="Times New Roman" pitchFamily="18" charset="0"/>
                <a:cs typeface="Times New Roman" pitchFamily="18" charset="0"/>
              </a:rPr>
              <a:t>English For Today</a:t>
            </a:r>
          </a:p>
          <a:p>
            <a:pPr algn="ctr"/>
            <a:r>
              <a:rPr lang="en-US" sz="2400" b="1" dirty="0" smtClean="0">
                <a:solidFill>
                  <a:srgbClr val="002060"/>
                </a:solidFill>
                <a:latin typeface="Times New Roman" pitchFamily="18" charset="0"/>
                <a:cs typeface="Times New Roman" pitchFamily="18" charset="0"/>
              </a:rPr>
              <a:t>Class : Six</a:t>
            </a:r>
          </a:p>
        </p:txBody>
      </p:sp>
      <p:pic>
        <p:nvPicPr>
          <p:cNvPr id="12" name="Picture 11" descr="six.jpg"/>
          <p:cNvPicPr>
            <a:picLocks noChangeAspect="1"/>
          </p:cNvPicPr>
          <p:nvPr/>
        </p:nvPicPr>
        <p:blipFill>
          <a:blip r:embed="rId2" cstate="print"/>
          <a:stretch>
            <a:fillRect/>
          </a:stretch>
        </p:blipFill>
        <p:spPr>
          <a:xfrm>
            <a:off x="6248400" y="2705100"/>
            <a:ext cx="1143000" cy="1333500"/>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8736" y="2438400"/>
            <a:ext cx="1807464" cy="1564758"/>
          </a:xfrm>
          <a:prstGeom prst="rect">
            <a:avLst/>
          </a:prstGeom>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914400" y="228600"/>
            <a:ext cx="7467600" cy="685800"/>
          </a:xfrm>
          <a:prstGeom prst="flowChartProcess">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Look at the picture, What is this?</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4" name="Round Diagonal Corner Rectangle 3"/>
          <p:cNvSpPr/>
          <p:nvPr/>
        </p:nvSpPr>
        <p:spPr>
          <a:xfrm>
            <a:off x="1447800" y="5562600"/>
            <a:ext cx="5943600" cy="838200"/>
          </a:xfrm>
          <a:prstGeom prst="round2DiagRect">
            <a:avLst/>
          </a:prstGeom>
          <a:solidFill>
            <a:schemeClr val="accent6">
              <a:lumMod val="40000"/>
              <a:lumOff val="6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Times New Roman" pitchFamily="18" charset="0"/>
                <a:cs typeface="Times New Roman" pitchFamily="18" charset="0"/>
              </a:rPr>
              <a:t>This is a Railway Station</a:t>
            </a:r>
            <a:r>
              <a:rPr lang="en-US" sz="2800" b="1" dirty="0" smtClean="0">
                <a:solidFill>
                  <a:srgbClr val="002060"/>
                </a:solidFill>
                <a:latin typeface="Times New Roman" pitchFamily="18" charset="0"/>
                <a:cs typeface="Times New Roman" pitchFamily="18" charset="0"/>
              </a:rPr>
              <a:t>.</a:t>
            </a:r>
            <a:endParaRPr lang="en-US" sz="2800" b="1" dirty="0">
              <a:solidFill>
                <a:srgbClr val="002060"/>
              </a:solidFill>
              <a:latin typeface="Times New Roman" pitchFamily="18" charset="0"/>
              <a:cs typeface="Times New Roman" pitchFamily="18" charset="0"/>
            </a:endParaRPr>
          </a:p>
        </p:txBody>
      </p:sp>
      <p:pic>
        <p:nvPicPr>
          <p:cNvPr id="7" name="Picture 6" descr="1200px-Naihati_Rail_Station_by_Piyal_Kundu2.jpg"/>
          <p:cNvPicPr>
            <a:picLocks noChangeAspect="1"/>
          </p:cNvPicPr>
          <p:nvPr/>
        </p:nvPicPr>
        <p:blipFill>
          <a:blip r:embed="rId2"/>
          <a:stretch>
            <a:fillRect/>
          </a:stretch>
        </p:blipFill>
        <p:spPr>
          <a:xfrm>
            <a:off x="1828800" y="1219200"/>
            <a:ext cx="5562600" cy="3810000"/>
          </a:xfrm>
          <a:prstGeom prst="rect">
            <a:avLst/>
          </a:prstGeom>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ox(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38400" y="381000"/>
            <a:ext cx="4648200" cy="685800"/>
          </a:xfrm>
          <a:solidFill>
            <a:schemeClr val="accent6">
              <a:lumMod val="40000"/>
              <a:lumOff val="60000"/>
            </a:schemeClr>
          </a:solidFill>
          <a:ln w="3175">
            <a:solidFill>
              <a:schemeClr val="tx1"/>
            </a:solidFill>
          </a:ln>
          <a:effectLst/>
        </p:spPr>
        <p:txBody>
          <a:bodyPr>
            <a:noAutofit/>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Today’s Lesson is--</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7" name="Picture 6" descr="220px-Jamuna_Express.jpg"/>
          <p:cNvPicPr>
            <a:picLocks noChangeAspect="1"/>
          </p:cNvPicPr>
          <p:nvPr/>
        </p:nvPicPr>
        <p:blipFill>
          <a:blip r:embed="rId2"/>
          <a:stretch>
            <a:fillRect/>
          </a:stretch>
        </p:blipFill>
        <p:spPr>
          <a:xfrm>
            <a:off x="838200" y="1752600"/>
            <a:ext cx="4267200" cy="3657600"/>
          </a:xfrm>
          <a:prstGeom prst="rect">
            <a:avLst/>
          </a:prstGeom>
        </p:spPr>
      </p:pic>
      <p:sp>
        <p:nvSpPr>
          <p:cNvPr id="9" name="Oval 8"/>
          <p:cNvSpPr/>
          <p:nvPr/>
        </p:nvSpPr>
        <p:spPr>
          <a:xfrm>
            <a:off x="6096000" y="1828800"/>
            <a:ext cx="2514600" cy="3505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At  a Railway Station</a:t>
            </a:r>
            <a:endParaRPr lang="en-US" sz="4000" dirty="0"/>
          </a:p>
        </p:txBody>
      </p:sp>
    </p:spTree>
    <p:extLst>
      <p:ext uri="{BB962C8B-B14F-4D97-AF65-F5344CB8AC3E}">
        <p14:creationId xmlns:p14="http://schemas.microsoft.com/office/powerpoint/2010/main" val="469381852"/>
      </p:ext>
    </p:extLst>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edge">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381000"/>
            <a:ext cx="5715000" cy="762000"/>
          </a:xfrm>
          <a:solidFill>
            <a:schemeClr val="accent3">
              <a:lumMod val="20000"/>
              <a:lumOff val="80000"/>
            </a:schemeClr>
          </a:solidFill>
          <a:ln w="3175">
            <a:solidFill>
              <a:schemeClr val="tx1"/>
            </a:solidFill>
          </a:ln>
          <a:effectLst/>
        </p:spPr>
        <p:txBody>
          <a:bodyPr>
            <a:normAutofit/>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Learning Outcomes</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graphicFrame>
        <p:nvGraphicFramePr>
          <p:cNvPr id="3" name="Diagram 2"/>
          <p:cNvGraphicFramePr/>
          <p:nvPr>
            <p:extLst>
              <p:ext uri="{D42A27DB-BD31-4B8C-83A1-F6EECF244321}">
                <p14:modId xmlns:p14="http://schemas.microsoft.com/office/powerpoint/2010/main" val="1954634658"/>
              </p:ext>
            </p:extLst>
          </p:nvPr>
        </p:nvGraphicFramePr>
        <p:xfrm>
          <a:off x="1371600" y="2209800"/>
          <a:ext cx="67056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914400" y="1371600"/>
            <a:ext cx="7620000" cy="457200"/>
          </a:xfrm>
          <a:prstGeom prst="rect">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95000"/>
                    <a:lumOff val="5000"/>
                  </a:schemeClr>
                </a:solidFill>
              </a:rPr>
              <a:t>After completing this lesson students will be able to ..</a:t>
            </a:r>
            <a:endParaRPr lang="en-US" sz="2400" b="1" dirty="0">
              <a:solidFill>
                <a:schemeClr val="tx1">
                  <a:lumMod val="95000"/>
                  <a:lumOff val="5000"/>
                </a:schemeClr>
              </a:solidFill>
            </a:endParaRPr>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fltVal val="0"/>
                                          </p:val>
                                        </p:tav>
                                        <p:tav tm="100000">
                                          <p:val>
                                            <p:strVal val="#ppt_w"/>
                                          </p:val>
                                        </p:tav>
                                      </p:tavLst>
                                    </p:anim>
                                    <p:anim calcmode="lin" valueType="num">
                                      <p:cBhvr>
                                        <p:cTn id="13" dur="2000" fill="hold"/>
                                        <p:tgtEl>
                                          <p:spTgt spid="4"/>
                                        </p:tgtEl>
                                        <p:attrNameLst>
                                          <p:attrName>ppt_h</p:attrName>
                                        </p:attrNameLst>
                                      </p:cBhvr>
                                      <p:tavLst>
                                        <p:tav tm="0">
                                          <p:val>
                                            <p:fltVal val="0"/>
                                          </p:val>
                                        </p:tav>
                                        <p:tav tm="100000">
                                          <p:val>
                                            <p:strVal val="#ppt_h"/>
                                          </p:val>
                                        </p:tav>
                                      </p:tavLst>
                                    </p:anim>
                                    <p:animEffect transition="in" filter="fade">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AsOne/>
      </p:bldGraphic>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2514600" y="609600"/>
            <a:ext cx="4419600" cy="1066800"/>
          </a:xfrm>
          <a:prstGeom prst="downArrowCallout">
            <a:avLst/>
          </a:prstGeom>
          <a:solidFill>
            <a:schemeClr val="accent6">
              <a:lumMod val="40000"/>
              <a:lumOff val="60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Let`s enjoy the video clips</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8" name="TextBox 7"/>
          <p:cNvSpPr txBox="1"/>
          <p:nvPr/>
        </p:nvSpPr>
        <p:spPr>
          <a:xfrm>
            <a:off x="2133600" y="5334000"/>
            <a:ext cx="5105400" cy="954107"/>
          </a:xfrm>
          <a:prstGeom prst="rect">
            <a:avLst/>
          </a:prstGeom>
          <a:noFill/>
        </p:spPr>
        <p:txBody>
          <a:bodyPr wrap="square" rtlCol="0">
            <a:spAutoFit/>
          </a:bodyPr>
          <a:lstStyle/>
          <a:p>
            <a:pPr algn="ctr"/>
            <a:r>
              <a:rPr lang="en-US" sz="2800" b="1" dirty="0" smtClean="0"/>
              <a:t>This is a Railway station in Bangladesh</a:t>
            </a:r>
            <a:endParaRPr lang="en-US" sz="2800" b="1" dirty="0"/>
          </a:p>
        </p:txBody>
      </p:sp>
      <p:sp>
        <p:nvSpPr>
          <p:cNvPr id="13" name="Right Arrow 12"/>
          <p:cNvSpPr/>
          <p:nvPr/>
        </p:nvSpPr>
        <p:spPr>
          <a:xfrm>
            <a:off x="1066800" y="2895600"/>
            <a:ext cx="1828800" cy="1143000"/>
          </a:xfrm>
          <a:prstGeom prst="rightArrow">
            <a:avLst>
              <a:gd name="adj1" fmla="val 50000"/>
              <a:gd name="adj2" fmla="val 490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 Click here</a:t>
            </a:r>
            <a:endParaRPr lang="en-US" b="1" dirty="0"/>
          </a:p>
        </p:txBody>
      </p:sp>
      <p:graphicFrame>
        <p:nvGraphicFramePr>
          <p:cNvPr id="7" name="Object 6">
            <a:hlinkClick r:id="" action="ppaction://ole?verb=0"/>
          </p:cNvPr>
          <p:cNvGraphicFramePr>
            <a:graphicFrameLocks noChangeAspect="1"/>
          </p:cNvGraphicFramePr>
          <p:nvPr/>
        </p:nvGraphicFramePr>
        <p:xfrm>
          <a:off x="4114800" y="3043238"/>
          <a:ext cx="914400" cy="771525"/>
        </p:xfrm>
        <a:graphic>
          <a:graphicData uri="http://schemas.openxmlformats.org/presentationml/2006/ole">
            <mc:AlternateContent xmlns:mc="http://schemas.openxmlformats.org/markup-compatibility/2006">
              <mc:Choice xmlns:v="urn:schemas-microsoft-com:vml" Requires="v">
                <p:oleObj spid="_x0000_s1031" name="Packager Shell Object" showAsIcon="1" r:id="rId3" imgW="914400" imgH="771480" progId="Package">
                  <p:embed/>
                </p:oleObj>
              </mc:Choice>
              <mc:Fallback>
                <p:oleObj name="Packager Shell Object" showAsIcon="1" r:id="rId3" imgW="914400" imgH="771480" progId="Package">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043238"/>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6" dur="1000" fill="hold"/>
                                        <p:tgtEl>
                                          <p:spTgt spid="13"/>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ox(i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3" dur="1000" fill="hold"/>
                                        <p:tgtEl>
                                          <p:spTgt spid="8"/>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762000"/>
            <a:ext cx="7924800" cy="954107"/>
          </a:xfrm>
          <a:prstGeom prst="rect">
            <a:avLst/>
          </a:prstGeom>
          <a:noFill/>
        </p:spPr>
        <p:txBody>
          <a:bodyPr wrap="square" rtlCol="0">
            <a:spAutoFit/>
          </a:bodyPr>
          <a:lstStyle/>
          <a:p>
            <a:pPr algn="ctr"/>
            <a:r>
              <a:rPr lang="en-US" sz="2800" b="1" dirty="0" smtClean="0"/>
              <a:t>Follow the section A  and listen the passage attentively then go to section A1 and solve the task.</a:t>
            </a:r>
            <a:endParaRPr lang="en-US" sz="2800" b="1" dirty="0"/>
          </a:p>
        </p:txBody>
      </p:sp>
      <p:pic>
        <p:nvPicPr>
          <p:cNvPr id="4" name="Picture 3" descr="classroom.jpg"/>
          <p:cNvPicPr>
            <a:picLocks noChangeAspect="1"/>
          </p:cNvPicPr>
          <p:nvPr/>
        </p:nvPicPr>
        <p:blipFill>
          <a:blip r:embed="rId3"/>
          <a:stretch>
            <a:fillRect/>
          </a:stretch>
        </p:blipFill>
        <p:spPr>
          <a:xfrm>
            <a:off x="1828800" y="2057400"/>
            <a:ext cx="5257800" cy="3662330"/>
          </a:xfrm>
          <a:prstGeom prst="rect">
            <a:avLst/>
          </a:prstGeom>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Arrow Connector 21"/>
          <p:cNvCxnSpPr/>
          <p:nvPr/>
        </p:nvCxnSpPr>
        <p:spPr>
          <a:xfrm rot="5400000" flipH="1" flipV="1">
            <a:off x="1905000" y="548640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5" name="Table 4"/>
          <p:cNvGraphicFramePr>
            <a:graphicFrameLocks noGrp="1"/>
          </p:cNvGraphicFramePr>
          <p:nvPr/>
        </p:nvGraphicFramePr>
        <p:xfrm>
          <a:off x="838200" y="2514600"/>
          <a:ext cx="7467600" cy="3347237"/>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3352800"/>
                <a:gridCol w="4114800"/>
              </a:tblGrid>
              <a:tr h="538962">
                <a:tc>
                  <a:txBody>
                    <a:bodyPr/>
                    <a:lstStyle/>
                    <a:p>
                      <a:pPr algn="ctr"/>
                      <a:r>
                        <a:rPr lang="en-US" sz="2800" dirty="0" smtClean="0">
                          <a:solidFill>
                            <a:srgbClr val="FFFF00"/>
                          </a:solidFill>
                          <a:latin typeface="Times New Roman" pitchFamily="18" charset="0"/>
                          <a:cs typeface="Times New Roman" pitchFamily="18" charset="0"/>
                        </a:rPr>
                        <a:t>Column – A</a:t>
                      </a:r>
                      <a:endParaRPr lang="en-US" sz="2800" dirty="0">
                        <a:solidFill>
                          <a:srgbClr val="FFFF00"/>
                        </a:solidFill>
                        <a:latin typeface="Times New Roman" pitchFamily="18" charset="0"/>
                        <a:cs typeface="Times New Roman" pitchFamily="18" charset="0"/>
                      </a:endParaRPr>
                    </a:p>
                  </a:txBody>
                  <a:tcPr/>
                </a:tc>
                <a:tc>
                  <a:txBody>
                    <a:bodyPr/>
                    <a:lstStyle/>
                    <a:p>
                      <a:pPr algn="ctr"/>
                      <a:r>
                        <a:rPr lang="en-US" sz="2800" dirty="0" smtClean="0">
                          <a:solidFill>
                            <a:srgbClr val="FFFF00"/>
                          </a:solidFill>
                          <a:latin typeface="Times New Roman" pitchFamily="18" charset="0"/>
                          <a:cs typeface="Times New Roman" pitchFamily="18" charset="0"/>
                        </a:rPr>
                        <a:t>Column - B</a:t>
                      </a:r>
                      <a:endParaRPr lang="en-US" sz="2800" dirty="0">
                        <a:solidFill>
                          <a:srgbClr val="FFFF00"/>
                        </a:solidFill>
                        <a:latin typeface="Times New Roman" pitchFamily="18" charset="0"/>
                        <a:cs typeface="Times New Roman" pitchFamily="18" charset="0"/>
                      </a:endParaRPr>
                    </a:p>
                  </a:txBody>
                  <a:tcPr/>
                </a:tc>
              </a:tr>
              <a:tr h="652427">
                <a:tc>
                  <a:txBody>
                    <a:bodyPr/>
                    <a:lstStyle/>
                    <a:p>
                      <a:pPr algn="ctr"/>
                      <a:r>
                        <a:rPr lang="en-US" sz="2800" b="1" dirty="0" smtClean="0">
                          <a:latin typeface="Times New Roman" pitchFamily="18" charset="0"/>
                          <a:cs typeface="Times New Roman" pitchFamily="18" charset="0"/>
                        </a:rPr>
                        <a:t>See off</a:t>
                      </a:r>
                      <a:endParaRPr lang="en-US" sz="2800" b="1" dirty="0">
                        <a:latin typeface="Times New Roman" pitchFamily="18" charset="0"/>
                        <a:cs typeface="Times New Roman" pitchFamily="18" charset="0"/>
                      </a:endParaRPr>
                    </a:p>
                  </a:txBody>
                  <a:tcPr>
                    <a:solidFill>
                      <a:schemeClr val="tx2">
                        <a:lumMod val="60000"/>
                        <a:lumOff val="40000"/>
                      </a:schemeClr>
                    </a:solidFill>
                  </a:tcPr>
                </a:tc>
                <a:tc>
                  <a:txBody>
                    <a:bodyPr/>
                    <a:lstStyle/>
                    <a:p>
                      <a:pPr algn="ctr"/>
                      <a:r>
                        <a:rPr lang="en-US" sz="2800" b="1" dirty="0" smtClean="0">
                          <a:latin typeface="Times New Roman" pitchFamily="18" charset="0"/>
                          <a:cs typeface="Times New Roman" pitchFamily="18" charset="0"/>
                        </a:rPr>
                        <a:t>Light</a:t>
                      </a:r>
                      <a:endParaRPr lang="en-US" sz="2800" b="1" dirty="0">
                        <a:latin typeface="Times New Roman" pitchFamily="18" charset="0"/>
                        <a:cs typeface="Times New Roman" pitchFamily="18" charset="0"/>
                      </a:endParaRPr>
                    </a:p>
                  </a:txBody>
                  <a:tcPr/>
                </a:tc>
              </a:tr>
              <a:tr h="538962">
                <a:tc>
                  <a:txBody>
                    <a:bodyPr/>
                    <a:lstStyle/>
                    <a:p>
                      <a:pPr algn="ctr"/>
                      <a:r>
                        <a:rPr lang="en-US" sz="2800" b="1" dirty="0" smtClean="0">
                          <a:latin typeface="Times New Roman" pitchFamily="18" charset="0"/>
                          <a:cs typeface="Times New Roman" pitchFamily="18" charset="0"/>
                        </a:rPr>
                        <a:t>Long</a:t>
                      </a:r>
                      <a:endParaRPr lang="en-US" sz="2800" b="1" dirty="0">
                        <a:latin typeface="Times New Roman" pitchFamily="18" charset="0"/>
                        <a:cs typeface="Times New Roman" pitchFamily="18" charset="0"/>
                      </a:endParaRPr>
                    </a:p>
                  </a:txBody>
                  <a:tcPr>
                    <a:solidFill>
                      <a:schemeClr val="accent4">
                        <a:lumMod val="40000"/>
                        <a:lumOff val="60000"/>
                      </a:schemeClr>
                    </a:solidFill>
                  </a:tcPr>
                </a:tc>
                <a:tc>
                  <a:txBody>
                    <a:bodyPr/>
                    <a:lstStyle/>
                    <a:p>
                      <a:pPr algn="ctr"/>
                      <a:r>
                        <a:rPr lang="en-US" sz="2800" b="1" dirty="0" smtClean="0">
                          <a:latin typeface="Times New Roman" pitchFamily="18" charset="0"/>
                          <a:cs typeface="Times New Roman" pitchFamily="18" charset="0"/>
                        </a:rPr>
                        <a:t>Busy</a:t>
                      </a:r>
                      <a:endParaRPr lang="en-US" sz="2800" b="1" dirty="0">
                        <a:latin typeface="Times New Roman" pitchFamily="18" charset="0"/>
                        <a:cs typeface="Times New Roman" pitchFamily="18" charset="0"/>
                      </a:endParaRPr>
                    </a:p>
                  </a:txBody>
                  <a:tcPr/>
                </a:tc>
              </a:tr>
              <a:tr h="538962">
                <a:tc>
                  <a:txBody>
                    <a:bodyPr/>
                    <a:lstStyle/>
                    <a:p>
                      <a:pPr algn="ctr"/>
                      <a:r>
                        <a:rPr lang="en-US" sz="2800" b="1" dirty="0" smtClean="0">
                          <a:latin typeface="Times New Roman" pitchFamily="18" charset="0"/>
                          <a:cs typeface="Times New Roman" pitchFamily="18" charset="0"/>
                        </a:rPr>
                        <a:t>Quiet</a:t>
                      </a:r>
                      <a:endParaRPr lang="en-US" sz="2800" b="1" dirty="0">
                        <a:latin typeface="Times New Roman" pitchFamily="18" charset="0"/>
                        <a:cs typeface="Times New Roman" pitchFamily="18" charset="0"/>
                      </a:endParaRPr>
                    </a:p>
                  </a:txBody>
                  <a:tcPr>
                    <a:solidFill>
                      <a:srgbClr val="92D050"/>
                    </a:solidFill>
                  </a:tcPr>
                </a:tc>
                <a:tc>
                  <a:txBody>
                    <a:bodyPr/>
                    <a:lstStyle/>
                    <a:p>
                      <a:pPr algn="ctr"/>
                      <a:r>
                        <a:rPr lang="en-US" sz="2800" b="1" dirty="0" smtClean="0">
                          <a:latin typeface="Times New Roman" pitchFamily="18" charset="0"/>
                          <a:cs typeface="Times New Roman" pitchFamily="18" charset="0"/>
                        </a:rPr>
                        <a:t>Receive</a:t>
                      </a:r>
                      <a:endParaRPr lang="en-US" sz="2800" b="1" dirty="0">
                        <a:latin typeface="Times New Roman" pitchFamily="18" charset="0"/>
                        <a:cs typeface="Times New Roman" pitchFamily="18" charset="0"/>
                      </a:endParaRPr>
                    </a:p>
                  </a:txBody>
                  <a:tcPr/>
                </a:tc>
              </a:tr>
              <a:tr h="538962">
                <a:tc>
                  <a:txBody>
                    <a:bodyPr/>
                    <a:lstStyle/>
                    <a:p>
                      <a:pPr algn="ctr"/>
                      <a:r>
                        <a:rPr lang="en-US" sz="2800" b="1" dirty="0" smtClean="0">
                          <a:latin typeface="Times New Roman" pitchFamily="18" charset="0"/>
                          <a:cs typeface="Times New Roman" pitchFamily="18" charset="0"/>
                        </a:rPr>
                        <a:t>Heavy</a:t>
                      </a:r>
                      <a:endParaRPr lang="en-US" sz="2800" b="1" dirty="0">
                        <a:latin typeface="Times New Roman" pitchFamily="18" charset="0"/>
                        <a:cs typeface="Times New Roman" pitchFamily="18" charset="0"/>
                      </a:endParaRPr>
                    </a:p>
                  </a:txBody>
                  <a:tcPr>
                    <a:solidFill>
                      <a:schemeClr val="accent1">
                        <a:lumMod val="20000"/>
                        <a:lumOff val="80000"/>
                      </a:schemeClr>
                    </a:solidFill>
                  </a:tcPr>
                </a:tc>
                <a:tc>
                  <a:txBody>
                    <a:bodyPr/>
                    <a:lstStyle/>
                    <a:p>
                      <a:pPr algn="ctr"/>
                      <a:r>
                        <a:rPr lang="en-US" sz="2800" b="1" dirty="0" smtClean="0">
                          <a:latin typeface="Times New Roman" pitchFamily="18" charset="0"/>
                          <a:cs typeface="Times New Roman" pitchFamily="18" charset="0"/>
                        </a:rPr>
                        <a:t>Drop</a:t>
                      </a:r>
                      <a:endParaRPr lang="en-US" sz="2800" b="1" dirty="0">
                        <a:latin typeface="Times New Roman" pitchFamily="18" charset="0"/>
                        <a:cs typeface="Times New Roman" pitchFamily="18" charset="0"/>
                      </a:endParaRPr>
                    </a:p>
                  </a:txBody>
                  <a:tcPr>
                    <a:solidFill>
                      <a:schemeClr val="accent2">
                        <a:lumMod val="20000"/>
                        <a:lumOff val="80000"/>
                      </a:schemeClr>
                    </a:solidFill>
                  </a:tcPr>
                </a:tc>
              </a:tr>
              <a:tr h="538962">
                <a:tc>
                  <a:txBody>
                    <a:bodyPr/>
                    <a:lstStyle/>
                    <a:p>
                      <a:pPr algn="ctr"/>
                      <a:r>
                        <a:rPr lang="en-US" sz="2800" b="1" dirty="0" smtClean="0">
                          <a:latin typeface="Times New Roman" pitchFamily="18" charset="0"/>
                          <a:cs typeface="Times New Roman" pitchFamily="18" charset="0"/>
                        </a:rPr>
                        <a:t>Pick up</a:t>
                      </a:r>
                      <a:endParaRPr lang="en-US" sz="2800" b="1" dirty="0">
                        <a:latin typeface="Times New Roman" pitchFamily="18" charset="0"/>
                        <a:cs typeface="Times New Roman" pitchFamily="18" charset="0"/>
                      </a:endParaRPr>
                    </a:p>
                  </a:txBody>
                  <a:tcPr>
                    <a:solidFill>
                      <a:schemeClr val="accent3">
                        <a:lumMod val="75000"/>
                      </a:schemeClr>
                    </a:solidFill>
                  </a:tcPr>
                </a:tc>
                <a:tc>
                  <a:txBody>
                    <a:bodyPr/>
                    <a:lstStyle/>
                    <a:p>
                      <a:pPr algn="ctr"/>
                      <a:r>
                        <a:rPr lang="en-US" sz="2800" b="1" dirty="0" smtClean="0">
                          <a:latin typeface="Times New Roman" pitchFamily="18" charset="0"/>
                          <a:cs typeface="Times New Roman" pitchFamily="18" charset="0"/>
                        </a:rPr>
                        <a:t>short</a:t>
                      </a:r>
                      <a:endParaRPr lang="en-US" sz="2800" b="1" dirty="0">
                        <a:latin typeface="Times New Roman" pitchFamily="18" charset="0"/>
                        <a:cs typeface="Times New Roman" pitchFamily="18" charset="0"/>
                      </a:endParaRPr>
                    </a:p>
                  </a:txBody>
                  <a:tcPr/>
                </a:tc>
              </a:tr>
            </a:tbl>
          </a:graphicData>
        </a:graphic>
      </p:graphicFrame>
      <p:sp>
        <p:nvSpPr>
          <p:cNvPr id="25" name="TextBox 24"/>
          <p:cNvSpPr txBox="1"/>
          <p:nvPr/>
        </p:nvSpPr>
        <p:spPr>
          <a:xfrm>
            <a:off x="1295400" y="533400"/>
            <a:ext cx="6858000" cy="1446550"/>
          </a:xfrm>
          <a:prstGeom prst="rect">
            <a:avLst/>
          </a:prstGeom>
          <a:noFill/>
        </p:spPr>
        <p:txBody>
          <a:bodyPr wrap="square" rtlCol="0">
            <a:spAutoFit/>
          </a:bodyP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A2</a:t>
            </a:r>
          </a:p>
          <a:p>
            <a:pPr algn="ctr"/>
            <a:r>
              <a:rPr lang="en-US" sz="2800" b="1" dirty="0"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(Match the words from Column A with Column B that has opposite meaning)</a:t>
            </a:r>
            <a:endParaRPr lang="en-US" sz="2800" dirty="0">
              <a:solidFill>
                <a:srgbClr val="002060"/>
              </a:solidFill>
            </a:endParaRPr>
          </a:p>
        </p:txBody>
      </p:sp>
      <p:cxnSp>
        <p:nvCxnSpPr>
          <p:cNvPr id="8" name="Straight Connector 7"/>
          <p:cNvCxnSpPr/>
          <p:nvPr/>
        </p:nvCxnSpPr>
        <p:spPr>
          <a:xfrm>
            <a:off x="3048000" y="3352800"/>
            <a:ext cx="2667000" cy="1143000"/>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895600" y="4038600"/>
            <a:ext cx="2971800" cy="1600200"/>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895600" y="4038600"/>
            <a:ext cx="2971800" cy="53340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895600" y="3429000"/>
            <a:ext cx="2971800" cy="167640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048000" y="5029200"/>
            <a:ext cx="2819400" cy="53340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608850"/>
      </p:ext>
    </p:extLst>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1"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edge">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ocess 2"/>
          <p:cNvSpPr/>
          <p:nvPr/>
        </p:nvSpPr>
        <p:spPr>
          <a:xfrm>
            <a:off x="990600" y="228600"/>
            <a:ext cx="7162800" cy="914400"/>
          </a:xfrm>
          <a:prstGeom prst="flowChartProcess">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Look at the picture, What things you see and what are happing?</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4" name="Flowchart: Process 3"/>
          <p:cNvSpPr/>
          <p:nvPr/>
        </p:nvSpPr>
        <p:spPr>
          <a:xfrm>
            <a:off x="914400" y="5638800"/>
            <a:ext cx="7543800" cy="762000"/>
          </a:xfrm>
          <a:prstGeom prst="flowChartProcess">
            <a:avLst/>
          </a:prstGeom>
          <a:solidFill>
            <a:schemeClr val="accent6">
              <a:lumMod val="40000"/>
              <a:lumOff val="6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Times New Roman" pitchFamily="18" charset="0"/>
                <a:cs typeface="Times New Roman" pitchFamily="18" charset="0"/>
              </a:rPr>
              <a:t>This is a train station and the Train stand there.</a:t>
            </a:r>
            <a:endParaRPr lang="en-US" sz="2800" b="1" dirty="0">
              <a:solidFill>
                <a:srgbClr val="002060"/>
              </a:solidFill>
              <a:latin typeface="Times New Roman" pitchFamily="18" charset="0"/>
              <a:cs typeface="Times New Roman" pitchFamily="18" charset="0"/>
            </a:endParaRPr>
          </a:p>
        </p:txBody>
      </p:sp>
      <p:pic>
        <p:nvPicPr>
          <p:cNvPr id="5" name="Picture 4" descr="1200px-Naihati_Rail_Station_by_Piyal_Kundu2.jpg"/>
          <p:cNvPicPr>
            <a:picLocks noChangeAspect="1"/>
          </p:cNvPicPr>
          <p:nvPr/>
        </p:nvPicPr>
        <p:blipFill>
          <a:blip r:embed="rId3"/>
          <a:stretch>
            <a:fillRect/>
          </a:stretch>
        </p:blipFill>
        <p:spPr>
          <a:xfrm>
            <a:off x="1981200" y="1295400"/>
            <a:ext cx="5410200" cy="3810000"/>
          </a:xfrm>
          <a:prstGeom prst="rect">
            <a:avLst/>
          </a:prstGeom>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2810</TotalTime>
  <Words>553</Words>
  <Application>Microsoft Office PowerPoint</Application>
  <PresentationFormat>On-screen Show (4:3)</PresentationFormat>
  <Paragraphs>88</Paragraphs>
  <Slides>18</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Packager Shell Object</vt:lpstr>
      <vt:lpstr>PowerPoint Presentation</vt:lpstr>
      <vt:lpstr>PowerPoint Presentation</vt:lpstr>
      <vt:lpstr>PowerPoint Presentation</vt:lpstr>
      <vt:lpstr>Today’s Lesson is--</vt:lpstr>
      <vt:lpstr>Learning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HARUN</dc:creator>
  <cp:lastModifiedBy>Admin</cp:lastModifiedBy>
  <cp:revision>394</cp:revision>
  <dcterms:created xsi:type="dcterms:W3CDTF">2006-08-16T00:00:00Z</dcterms:created>
  <dcterms:modified xsi:type="dcterms:W3CDTF">2019-10-29T10:23:40Z</dcterms:modified>
</cp:coreProperties>
</file>