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2" r:id="rId1"/>
  </p:sldMasterIdLst>
  <p:notesMasterIdLst>
    <p:notesMasterId r:id="rId19"/>
  </p:notesMasterIdLst>
  <p:sldIdLst>
    <p:sldId id="256" r:id="rId2"/>
    <p:sldId id="257" r:id="rId3"/>
    <p:sldId id="258" r:id="rId4"/>
    <p:sldId id="259" r:id="rId5"/>
    <p:sldId id="260" r:id="rId6"/>
    <p:sldId id="271" r:id="rId7"/>
    <p:sldId id="262" r:id="rId8"/>
    <p:sldId id="263" r:id="rId9"/>
    <p:sldId id="266" r:id="rId10"/>
    <p:sldId id="264" r:id="rId11"/>
    <p:sldId id="265" r:id="rId12"/>
    <p:sldId id="267" r:id="rId13"/>
    <p:sldId id="272" r:id="rId14"/>
    <p:sldId id="273" r:id="rId15"/>
    <p:sldId id="268" r:id="rId16"/>
    <p:sldId id="269" r:id="rId17"/>
    <p:sldId id="270" r:id="rId1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4291" autoAdjust="0"/>
  </p:normalViewPr>
  <p:slideViewPr>
    <p:cSldViewPr snapToGrid="0">
      <p:cViewPr varScale="1">
        <p:scale>
          <a:sx n="72" d="100"/>
          <a:sy n="72" d="100"/>
        </p:scale>
        <p:origin x="132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A558292-C8DA-4E59-98C9-7DA5318E7D0B}" type="datetimeFigureOut">
              <a:rPr lang="en-US" smtClean="0"/>
              <a:t>10/20/2019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8F80F3A-D4FD-43E8-9592-825A18D861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16510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8F80F3A-D4FD-43E8-9592-825A18D8611E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15908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D-PanelTitle-GrommetsCombine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21934" y="1811863"/>
            <a:ext cx="5308866" cy="1515533"/>
          </a:xfrm>
        </p:spPr>
        <p:txBody>
          <a:bodyPr anchor="b">
            <a:noAutofit/>
          </a:bodyPr>
          <a:lstStyle>
            <a:lvl1pPr algn="ctr">
              <a:defRPr sz="48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21934" y="3598327"/>
            <a:ext cx="5308866" cy="1377651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65417" y="5054602"/>
            <a:ext cx="673276" cy="279400"/>
          </a:xfrm>
        </p:spPr>
        <p:txBody>
          <a:bodyPr/>
          <a:lstStyle/>
          <a:p>
            <a:fld id="{8683F671-7742-4CBC-916F-212475F78EED}" type="datetimeFigureOut">
              <a:rPr lang="en-US" smtClean="0"/>
              <a:t>10/20/2019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21934" y="5054602"/>
            <a:ext cx="4064860" cy="2794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17317" y="5054602"/>
            <a:ext cx="413483" cy="279400"/>
          </a:xfrm>
        </p:spPr>
        <p:txBody>
          <a:bodyPr/>
          <a:lstStyle/>
          <a:p>
            <a:fld id="{65A2B371-579F-455D-8A98-69F4CB7FCF83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019825" y="3471329"/>
            <a:ext cx="511308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389190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4815415"/>
            <a:ext cx="6798734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26260" y="1032933"/>
            <a:ext cx="7091482" cy="33612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6" y="5382153"/>
            <a:ext cx="6798734" cy="49371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83F671-7742-4CBC-916F-212475F78EED}" type="datetimeFigureOut">
              <a:rPr lang="en-US" smtClean="0"/>
              <a:t>10/20/2019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A2B371-579F-455D-8A98-69F4CB7FCF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00950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06873"/>
            <a:ext cx="6798734" cy="309786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275666"/>
            <a:ext cx="6798736" cy="1600202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83F671-7742-4CBC-916F-212475F78EED}" type="datetimeFigureOut">
              <a:rPr lang="en-US" smtClean="0"/>
              <a:t>10/20/2019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A2B371-579F-455D-8A98-69F4CB7FCF83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5" y="4140199"/>
            <a:ext cx="660642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5128328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4333" y="982132"/>
            <a:ext cx="6400250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00200" y="3352799"/>
            <a:ext cx="5892798" cy="651933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3" y="4343400"/>
            <a:ext cx="6798738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83F671-7742-4CBC-916F-212475F78EED}" type="datetimeFigureOut">
              <a:rPr lang="en-US" smtClean="0"/>
              <a:t>10/20/2019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A2B371-579F-455D-8A98-69F4CB7FCF83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849969" y="905362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33503" y="2827870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278466" y="4140199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1652879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9" y="3308581"/>
            <a:ext cx="679872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4777381"/>
            <a:ext cx="679873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83F671-7742-4CBC-916F-212475F78EED}" type="datetimeFigureOut">
              <a:rPr lang="en-US" smtClean="0"/>
              <a:t>10/20/2019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A2B371-579F-455D-8A98-69F4CB7FCF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327491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9416" y="982132"/>
            <a:ext cx="632516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639312"/>
            <a:ext cx="6798730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529667"/>
            <a:ext cx="6798736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83F671-7742-4CBC-916F-212475F78EED}" type="datetimeFigureOut">
              <a:rPr lang="en-US" smtClean="0"/>
              <a:t>10/20/2019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A2B371-579F-455D-8A98-69F4CB7FCF83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78060" y="89689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649796" y="260772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278466" y="342900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5938637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82131"/>
            <a:ext cx="6798734" cy="2294467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3200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566160"/>
            <a:ext cx="6798730" cy="905256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6" y="4470400"/>
            <a:ext cx="6798734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83F671-7742-4CBC-916F-212475F78EED}" type="datetimeFigureOut">
              <a:rPr lang="en-US" smtClean="0"/>
              <a:t>10/20/2019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A2B371-579F-455D-8A98-69F4CB7FCF83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9" y="3429000"/>
            <a:ext cx="6606421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2113907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5" y="2490135"/>
            <a:ext cx="6798736" cy="3385733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83F671-7742-4CBC-916F-212475F78EED}" type="datetimeFigureOut">
              <a:rPr lang="en-US" smtClean="0"/>
              <a:t>10/20/2019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A2B371-579F-455D-8A98-69F4CB7FCF83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60642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5050714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356667" y="906873"/>
            <a:ext cx="1618930" cy="496899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7" y="906873"/>
            <a:ext cx="4915509" cy="4968993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83F671-7742-4CBC-916F-212475F78EED}" type="datetimeFigureOut">
              <a:rPr lang="en-US" smtClean="0"/>
              <a:t>10/20/2019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A2B371-579F-455D-8A98-69F4CB7FCF83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6245512" y="906873"/>
            <a:ext cx="0" cy="4968993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694455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278466" y="2354670"/>
            <a:ext cx="659553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83F671-7742-4CBC-916F-212475F78EED}" type="datetimeFigureOut">
              <a:rPr lang="en-US" smtClean="0"/>
              <a:t>10/20/2019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A2B371-579F-455D-8A98-69F4CB7FCF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35007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8465" y="1641413"/>
            <a:ext cx="6595534" cy="1822514"/>
          </a:xfrm>
        </p:spPr>
        <p:txBody>
          <a:bodyPr anchor="b">
            <a:normAutofit/>
          </a:bodyPr>
          <a:lstStyle>
            <a:lvl1pPr algn="ctr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78465" y="3734859"/>
            <a:ext cx="6595534" cy="1090015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83F671-7742-4CBC-916F-212475F78EED}" type="datetimeFigureOut">
              <a:rPr lang="en-US" smtClean="0"/>
              <a:t>10/20/2019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A2B371-579F-455D-8A98-69F4CB7FCF83}" type="slidenum">
              <a:rPr lang="en-US" smtClean="0"/>
              <a:t>‹#›</a:t>
            </a:fld>
            <a:endParaRPr lang="en-US"/>
          </a:p>
        </p:txBody>
      </p:sp>
      <p:cxnSp>
        <p:nvCxnSpPr>
          <p:cNvPr id="31" name="Straight Connector 30"/>
          <p:cNvCxnSpPr/>
          <p:nvPr/>
        </p:nvCxnSpPr>
        <p:spPr>
          <a:xfrm>
            <a:off x="1278466" y="3599392"/>
            <a:ext cx="659553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888695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278465" y="235626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79576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152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83F671-7742-4CBC-916F-212475F78EED}" type="datetimeFigureOut">
              <a:rPr lang="en-US" smtClean="0"/>
              <a:t>10/20/2019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A2B371-579F-455D-8A98-69F4CB7FCF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28597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76868" y="3243262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1832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1832" y="3243262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83F671-7742-4CBC-916F-212475F78EED}" type="datetimeFigureOut">
              <a:rPr lang="en-US" smtClean="0"/>
              <a:t>10/20/2019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A2B371-579F-455D-8A98-69F4CB7FCF83}" type="slidenum">
              <a:rPr lang="en-US" smtClean="0"/>
              <a:t>‹#›</a:t>
            </a:fld>
            <a:endParaRPr lang="en-US"/>
          </a:p>
        </p:txBody>
      </p:sp>
      <p:cxnSp>
        <p:nvCxnSpPr>
          <p:cNvPr id="41" name="Straight Connector 40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602291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15337"/>
            <a:ext cx="6798735" cy="130386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83F671-7742-4CBC-916F-212475F78EED}" type="datetimeFigureOut">
              <a:rPr lang="en-US" smtClean="0"/>
              <a:t>10/20/2019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A2B371-579F-455D-8A98-69F4CB7FCF83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125961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83F671-7742-4CBC-916F-212475F78EED}" type="datetimeFigureOut">
              <a:rPr lang="en-US" smtClean="0"/>
              <a:t>10/20/2019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A2B371-579F-455D-8A98-69F4CB7FCF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89320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388534"/>
            <a:ext cx="2536798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20062" y="982132"/>
            <a:ext cx="3855539" cy="4893735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031065"/>
            <a:ext cx="2536798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83F671-7742-4CBC-916F-212475F78EED}" type="datetimeFigureOut">
              <a:rPr lang="en-US" smtClean="0"/>
              <a:t>10/20/2019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A2B371-579F-455D-8A98-69F4CB7FCF83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278466" y="2912533"/>
            <a:ext cx="233359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726118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883832"/>
            <a:ext cx="3632202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069" y="1032933"/>
            <a:ext cx="2929463" cy="4792136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255432"/>
            <a:ext cx="3632201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83F671-7742-4CBC-916F-212475F78EED}" type="datetimeFigureOut">
              <a:rPr lang="en-US" smtClean="0"/>
              <a:t>10/20/2019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A2B371-579F-455D-8A98-69F4CB7FCF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65684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D-PanelContent-GrommetsCombined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2490135"/>
            <a:ext cx="6798736" cy="344499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56670" y="5960533"/>
            <a:ext cx="1148283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8683F671-7742-4CBC-916F-212475F78EED}" type="datetimeFigureOut">
              <a:rPr lang="en-US" smtClean="0"/>
              <a:t>10/20/2019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76865" y="5960533"/>
            <a:ext cx="510466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80091" y="5960533"/>
            <a:ext cx="39551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65A2B371-579F-455D-8A98-69F4CB7FCF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33165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  <p:sldLayoutId id="2147483704" r:id="rId2"/>
    <p:sldLayoutId id="2147483705" r:id="rId3"/>
    <p:sldLayoutId id="2147483706" r:id="rId4"/>
    <p:sldLayoutId id="2147483707" r:id="rId5"/>
    <p:sldLayoutId id="2147483708" r:id="rId6"/>
    <p:sldLayoutId id="2147483709" r:id="rId7"/>
    <p:sldLayoutId id="2147483710" r:id="rId8"/>
    <p:sldLayoutId id="2147483711" r:id="rId9"/>
    <p:sldLayoutId id="2147483712" r:id="rId10"/>
    <p:sldLayoutId id="2147483713" r:id="rId11"/>
    <p:sldLayoutId id="2147483714" r:id="rId12"/>
    <p:sldLayoutId id="2147483715" r:id="rId13"/>
    <p:sldLayoutId id="2147483716" r:id="rId14"/>
    <p:sldLayoutId id="2147483717" r:id="rId15"/>
    <p:sldLayoutId id="2147483718" r:id="rId16"/>
    <p:sldLayoutId id="214748371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7" Type="http://schemas.openxmlformats.org/officeDocument/2006/relationships/image" Target="../media/image29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jpg"/><Relationship Id="rId5" Type="http://schemas.openxmlformats.org/officeDocument/2006/relationships/image" Target="../media/image27.jpg"/><Relationship Id="rId4" Type="http://schemas.openxmlformats.org/officeDocument/2006/relationships/image" Target="../media/image18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4.jpg"/><Relationship Id="rId4" Type="http://schemas.openxmlformats.org/officeDocument/2006/relationships/image" Target="../media/image33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jpg"/><Relationship Id="rId4" Type="http://schemas.openxmlformats.org/officeDocument/2006/relationships/image" Target="../media/image19.jp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g"/><Relationship Id="rId3" Type="http://schemas.openxmlformats.org/officeDocument/2006/relationships/image" Target="../media/image9.jpeg"/><Relationship Id="rId7" Type="http://schemas.openxmlformats.org/officeDocument/2006/relationships/image" Target="../media/image12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eg"/><Relationship Id="rId5" Type="http://schemas.openxmlformats.org/officeDocument/2006/relationships/image" Target="../media/image5.jpeg"/><Relationship Id="rId10" Type="http://schemas.openxmlformats.org/officeDocument/2006/relationships/image" Target="../media/image15.jpeg"/><Relationship Id="rId4" Type="http://schemas.openxmlformats.org/officeDocument/2006/relationships/image" Target="../media/image10.jpeg"/><Relationship Id="rId9" Type="http://schemas.openxmlformats.org/officeDocument/2006/relationships/image" Target="../media/image14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jpg"/><Relationship Id="rId5" Type="http://schemas.openxmlformats.org/officeDocument/2006/relationships/image" Target="../media/image19.jpg"/><Relationship Id="rId4" Type="http://schemas.openxmlformats.org/officeDocument/2006/relationships/image" Target="../media/image18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D79266D6-C10E-480F-8F23-8319587773A2}"/>
              </a:ext>
            </a:extLst>
          </p:cNvPr>
          <p:cNvSpPr txBox="1">
            <a:spLocks/>
          </p:cNvSpPr>
          <p:nvPr/>
        </p:nvSpPr>
        <p:spPr>
          <a:xfrm>
            <a:off x="410817" y="437323"/>
            <a:ext cx="8256105" cy="6016486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prstTxWarp prst="textButtonPour">
              <a:avLst/>
            </a:prstTxWarp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0" i="0" u="none" strike="noStrike" kern="1200" cap="none" spc="0" normalizeH="0" baseline="0" noProof="0" dirty="0">
                <a:ln w="38100">
                  <a:solidFill>
                    <a:schemeClr val="tx1"/>
                  </a:solidFill>
                </a:ln>
                <a:solidFill>
                  <a:srgbClr val="FF0000"/>
                </a:solidFill>
                <a:effectLst/>
                <a:uLnTx/>
                <a:uFillTx/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 </a:t>
            </a:r>
            <a:r>
              <a:rPr kumimoji="0" lang="en-US" sz="8000" b="0" i="0" u="none" strike="noStrike" kern="1200" cap="none" spc="0" normalizeH="0" baseline="0" noProof="0" dirty="0" err="1">
                <a:ln w="38100">
                  <a:solidFill>
                    <a:schemeClr val="tx1"/>
                  </a:solidFill>
                </a:ln>
                <a:solidFill>
                  <a:srgbClr val="FF0000"/>
                </a:solidFill>
                <a:effectLst/>
                <a:uLnTx/>
                <a:uFillTx/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সবাইকে</a:t>
            </a:r>
            <a:r>
              <a:rPr kumimoji="0" lang="en-US" sz="8000" b="0" i="0" u="none" strike="noStrike" kern="1200" cap="none" spc="0" normalizeH="0" baseline="0" noProof="0" dirty="0">
                <a:ln w="38100">
                  <a:solidFill>
                    <a:schemeClr val="tx1"/>
                  </a:solidFill>
                </a:ln>
                <a:solidFill>
                  <a:srgbClr val="FF0000"/>
                </a:solidFill>
                <a:effectLst/>
                <a:uLnTx/>
                <a:uFillTx/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 </a:t>
            </a:r>
            <a:r>
              <a:rPr kumimoji="0" lang="en-US" sz="8000" b="0" i="0" u="none" strike="noStrike" kern="1200" cap="none" spc="0" normalizeH="0" baseline="0" noProof="0" dirty="0" err="1">
                <a:ln w="38100">
                  <a:solidFill>
                    <a:schemeClr val="tx1"/>
                  </a:solidFill>
                </a:ln>
                <a:solidFill>
                  <a:srgbClr val="FF0000"/>
                </a:solidFill>
                <a:effectLst/>
                <a:uLnTx/>
                <a:uFillTx/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স্ব</a:t>
            </a:r>
            <a:r>
              <a:rPr kumimoji="0" lang="bn-BD" sz="8000" b="0" i="0" u="none" strike="noStrike" kern="1200" cap="none" spc="0" normalizeH="0" baseline="0" noProof="0" dirty="0">
                <a:ln w="38100">
                  <a:solidFill>
                    <a:schemeClr val="tx1"/>
                  </a:solidFill>
                </a:ln>
                <a:solidFill>
                  <a:srgbClr val="FF0000"/>
                </a:solidFill>
                <a:effectLst/>
                <a:uLnTx/>
                <a:uFillTx/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া</a:t>
            </a:r>
            <a:r>
              <a:rPr kumimoji="0" lang="en-US" sz="8000" b="0" i="0" u="none" strike="noStrike" kern="1200" cap="none" spc="0" normalizeH="0" baseline="0" noProof="0" dirty="0" err="1">
                <a:ln w="38100">
                  <a:solidFill>
                    <a:schemeClr val="tx1"/>
                  </a:solidFill>
                </a:ln>
                <a:solidFill>
                  <a:srgbClr val="FF0000"/>
                </a:solidFill>
                <a:effectLst/>
                <a:uLnTx/>
                <a:uFillTx/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গতম</a:t>
            </a:r>
            <a:r>
              <a:rPr kumimoji="0" lang="en-US" sz="8000" b="0" i="0" u="none" strike="noStrike" kern="1200" cap="none" spc="0" normalizeH="0" noProof="0" dirty="0">
                <a:ln w="38100">
                  <a:solidFill>
                    <a:schemeClr val="tx1"/>
                  </a:solidFill>
                </a:ln>
                <a:solidFill>
                  <a:srgbClr val="FF0000"/>
                </a:solidFill>
                <a:effectLst/>
                <a:uLnTx/>
                <a:uFillTx/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 </a:t>
            </a:r>
            <a:r>
              <a:rPr kumimoji="0" lang="en-US" sz="8000" b="0" i="0" u="none" strike="noStrike" kern="1200" cap="none" spc="0" normalizeH="0" baseline="0" noProof="0" dirty="0">
                <a:ln w="38100">
                  <a:solidFill>
                    <a:schemeClr val="tx1"/>
                  </a:solidFill>
                </a:ln>
                <a:solidFill>
                  <a:srgbClr val="FF0000"/>
                </a:solidFill>
                <a:effectLst/>
                <a:uLnTx/>
                <a:uFillTx/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 </a:t>
            </a:r>
            <a:endParaRPr kumimoji="0" lang="en-US" sz="13700" b="1" i="0" u="none" strike="noStrike" kern="1200" cap="none" spc="0" normalizeH="0" baseline="0" noProof="0" dirty="0">
              <a:ln w="38100">
                <a:solidFill>
                  <a:schemeClr val="tx1"/>
                </a:solidFill>
              </a:ln>
              <a:solidFill>
                <a:srgbClr val="00B050"/>
              </a:solidFill>
              <a:effectLst/>
              <a:uLnTx/>
              <a:uFillTx/>
              <a:latin typeface="NikoshBAN" panose="02000000000000000000" pitchFamily="2" charset="0"/>
              <a:ea typeface="+mj-ea"/>
              <a:cs typeface="NikoshBAN" panose="02000000000000000000" pitchFamily="2" charset="0"/>
            </a:endParaRPr>
          </a:p>
        </p:txBody>
      </p:sp>
      <p:pic>
        <p:nvPicPr>
          <p:cNvPr id="4" name="Picture 3" descr="http://www.sorejominbarta.com/uploads/713.jpg">
            <a:extLst>
              <a:ext uri="{FF2B5EF4-FFF2-40B4-BE49-F238E27FC236}">
                <a16:creationId xmlns:a16="http://schemas.microsoft.com/office/drawing/2014/main" id="{C290E547-9EC5-4A86-87D7-25D3A25FCA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6309" y="2165815"/>
            <a:ext cx="3966335" cy="2526369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5" name="Frame 4">
            <a:extLst>
              <a:ext uri="{FF2B5EF4-FFF2-40B4-BE49-F238E27FC236}">
                <a16:creationId xmlns:a16="http://schemas.microsoft.com/office/drawing/2014/main" id="{37F945B6-A51B-4771-A4ED-2727955AA636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449"/>
            </a:avLst>
          </a:prstGeom>
          <a:solidFill>
            <a:schemeClr val="accent2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06758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F48008D4-615B-46DA-9B0B-522BA02456E5}"/>
              </a:ext>
            </a:extLst>
          </p:cNvPr>
          <p:cNvSpPr/>
          <p:nvPr/>
        </p:nvSpPr>
        <p:spPr>
          <a:xfrm>
            <a:off x="437322" y="2474892"/>
            <a:ext cx="8242851" cy="954107"/>
          </a:xfrm>
          <a:prstGeom prst="rect">
            <a:avLst/>
          </a:prstGeom>
          <a:ln w="381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2800" dirty="0">
                <a:latin typeface="NikoshBAN" pitchFamily="2" charset="0"/>
                <a:cs typeface="NikoshBAN" pitchFamily="2" charset="0"/>
              </a:rPr>
              <a:t>প্রতিটি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জেলায়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সরকারী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কৃষি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ফার্ম,পোল্ট্রি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ফার্ম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কোথাও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কোথাও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ডেইরী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ফার্ম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চলু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প্রদর্শনী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খামার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হিসাবে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6E215FB-2E99-4C2E-958F-F54E0534499B}"/>
              </a:ext>
            </a:extLst>
          </p:cNvPr>
          <p:cNvSpPr/>
          <p:nvPr/>
        </p:nvSpPr>
        <p:spPr>
          <a:xfrm>
            <a:off x="437322" y="5521693"/>
            <a:ext cx="8242851" cy="954107"/>
          </a:xfrm>
          <a:prstGeom prst="rect">
            <a:avLst/>
          </a:prstGeom>
          <a:ln w="381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2800" dirty="0">
                <a:latin typeface="NikoshBAN" pitchFamily="2" charset="0"/>
                <a:cs typeface="NikoshBAN" pitchFamily="2" charset="0"/>
              </a:rPr>
              <a:t>পাট,আখ,চা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ইত্যাদি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অর্থকরী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ফসলের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বিষয়ে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গবেষনার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জন্য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একক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গবেষনার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ইন্সটিটিউট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ঢাকা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,</a:t>
            </a:r>
            <a:r>
              <a:rPr lang="en-US" sz="280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ঈশ্বরদি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800" dirty="0" err="1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শ্রীমঙ্গলে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স্থাপিত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9F441C3-4CC0-4FAD-88B7-0ADC49A0E29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123" y="3682706"/>
            <a:ext cx="2285217" cy="1711707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4080696C-8B05-40BA-BEA1-DB335C34218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0450" y="3714681"/>
            <a:ext cx="2097567" cy="1642233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49DAE9FA-DB11-4237-A4B6-07E653A11E0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1562" y="3691705"/>
            <a:ext cx="2294040" cy="1702709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58C1966D-C29C-4BC7-9C72-F95D03839CD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0604" y="636796"/>
            <a:ext cx="2285218" cy="1720531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AB1555AA-F582-432A-9C27-08BC7E81390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2800" y="645524"/>
            <a:ext cx="2285217" cy="1711707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9A9D517D-1C3E-49BA-B5F0-38360E6E702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097" y="649358"/>
            <a:ext cx="2226139" cy="1720530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sp>
        <p:nvSpPr>
          <p:cNvPr id="11" name="Frame 10">
            <a:extLst>
              <a:ext uri="{FF2B5EF4-FFF2-40B4-BE49-F238E27FC236}">
                <a16:creationId xmlns:a16="http://schemas.microsoft.com/office/drawing/2014/main" id="{9FF08D23-905E-4452-BB2C-E9EFD4AB6EE8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449"/>
            </a:avLst>
          </a:prstGeom>
          <a:solidFill>
            <a:schemeClr val="accent2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33488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AF9A0A3F-3CBD-4410-862C-8B662412DDEC}"/>
              </a:ext>
            </a:extLst>
          </p:cNvPr>
          <p:cNvSpPr txBox="1"/>
          <p:nvPr/>
        </p:nvSpPr>
        <p:spPr>
          <a:xfrm>
            <a:off x="207065" y="423415"/>
            <a:ext cx="8729870" cy="461665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latin typeface="NikoshBAN" pitchFamily="2" charset="0"/>
                <a:cs typeface="NikoshBAN" pitchFamily="2" charset="0"/>
              </a:rPr>
              <a:t>এ </a:t>
            </a:r>
            <a:r>
              <a:rPr lang="en-US" sz="2400" b="1" dirty="0" err="1">
                <a:latin typeface="NikoshBAN" pitchFamily="2" charset="0"/>
                <a:cs typeface="NikoshBAN" pitchFamily="2" charset="0"/>
              </a:rPr>
              <a:t>সকল</a:t>
            </a:r>
            <a:r>
              <a:rPr lang="en-US" sz="2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latin typeface="NikoshBAN" pitchFamily="2" charset="0"/>
                <a:cs typeface="NikoshBAN" pitchFamily="2" charset="0"/>
              </a:rPr>
              <a:t>আয়োজনের</a:t>
            </a:r>
            <a:r>
              <a:rPr lang="en-US" sz="2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latin typeface="NikoshBAN" pitchFamily="2" charset="0"/>
                <a:cs typeface="NikoshBAN" pitchFamily="2" charset="0"/>
              </a:rPr>
              <a:t>ফলে</a:t>
            </a:r>
            <a:r>
              <a:rPr lang="en-US" sz="2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latin typeface="NikoshBAN" pitchFamily="2" charset="0"/>
                <a:cs typeface="NikoshBAN" pitchFamily="2" charset="0"/>
              </a:rPr>
              <a:t>পুর্ব</a:t>
            </a:r>
            <a:r>
              <a:rPr lang="en-US" sz="2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latin typeface="NikoshBAN" pitchFamily="2" charset="0"/>
                <a:cs typeface="NikoshBAN" pitchFamily="2" charset="0"/>
              </a:rPr>
              <a:t>বাংলায়</a:t>
            </a:r>
            <a:r>
              <a:rPr lang="en-US" sz="2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latin typeface="NikoshBAN" pitchFamily="2" charset="0"/>
                <a:cs typeface="NikoshBAN" pitchFamily="2" charset="0"/>
              </a:rPr>
              <a:t>কৃষির</a:t>
            </a:r>
            <a:r>
              <a:rPr lang="en-US" sz="2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latin typeface="NikoshBAN" pitchFamily="2" charset="0"/>
                <a:cs typeface="NikoshBAN" pitchFamily="2" charset="0"/>
              </a:rPr>
              <a:t>আধুনিকায়ন</a:t>
            </a:r>
            <a:r>
              <a:rPr lang="en-US" sz="2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latin typeface="NikoshBAN" pitchFamily="2" charset="0"/>
                <a:cs typeface="NikoshBAN" pitchFamily="2" charset="0"/>
              </a:rPr>
              <a:t>শুরু</a:t>
            </a:r>
            <a:r>
              <a:rPr lang="en-US" sz="2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2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ষাটের</a:t>
            </a:r>
            <a:r>
              <a:rPr lang="en-US" sz="24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দশকে</a:t>
            </a:r>
            <a:r>
              <a:rPr lang="en-US" sz="24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56AAA9F-E018-4311-AEAD-1F6097083D4F}"/>
              </a:ext>
            </a:extLst>
          </p:cNvPr>
          <p:cNvSpPr txBox="1"/>
          <p:nvPr/>
        </p:nvSpPr>
        <p:spPr>
          <a:xfrm>
            <a:off x="402535" y="3303104"/>
            <a:ext cx="8338930" cy="2554545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আর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প্রভাব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পরে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সবচেয়ে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ধানে।মানুষ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স্থানীয়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ফসলের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পরিবর্তে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উচ্চ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ফলনশীল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ইরি-ব্রী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ধানের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চাষ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শুরু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করেন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এগুলো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চষের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জন্য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সার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,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সেচ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আধুনিক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যন্ত্রপাতির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চাহিদা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বাড়ে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কৃষি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ব্যয়বাড়তে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থাকে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ফলে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পুঁজিহীন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কৃষকেরা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ক্ষেতমজুরে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পরিনত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অথবা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কেউ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শহরে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পাড়ি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জমায়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8B17FB8-C513-462F-ACEE-29C5338C961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314" y="1375303"/>
            <a:ext cx="1716450" cy="141763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28C2500-F719-40F5-B35B-8B479EEE8C8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0432" y="1375302"/>
            <a:ext cx="1716450" cy="141763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74F62499-7231-4362-BAE1-03A59FA649A8}"/>
              </a:ext>
            </a:extLst>
          </p:cNvPr>
          <p:cNvSpPr/>
          <p:nvPr/>
        </p:nvSpPr>
        <p:spPr>
          <a:xfrm>
            <a:off x="7018409" y="1380545"/>
            <a:ext cx="1592277" cy="1417635"/>
          </a:xfrm>
          <a:prstGeom prst="roundRect">
            <a:avLst/>
          </a:prstGeom>
          <a:blipFill rotWithShape="0">
            <a:blip r:embed="rId4"/>
            <a:srcRect/>
            <a:stretch>
              <a:fillRect l="-14000" r="-14000"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2">
              <a:hueOff val="-1455363"/>
              <a:satOff val="-83928"/>
              <a:lumOff val="8628"/>
              <a:alphaOff val="0"/>
            </a:schemeClr>
          </a:effectRef>
          <a:fontRef idx="minor">
            <a:schemeClr val="lt1"/>
          </a:fontRef>
        </p:style>
      </p:sp>
      <p:sp>
        <p:nvSpPr>
          <p:cNvPr id="12" name="Arrow: Right 11">
            <a:extLst>
              <a:ext uri="{FF2B5EF4-FFF2-40B4-BE49-F238E27FC236}">
                <a16:creationId xmlns:a16="http://schemas.microsoft.com/office/drawing/2014/main" id="{0C052972-ECDA-454A-9DD6-B43CDBF0E29D}"/>
              </a:ext>
            </a:extLst>
          </p:cNvPr>
          <p:cNvSpPr/>
          <p:nvPr/>
        </p:nvSpPr>
        <p:spPr>
          <a:xfrm>
            <a:off x="2592883" y="1655059"/>
            <a:ext cx="978408" cy="85812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Arrow: Right 12">
            <a:extLst>
              <a:ext uri="{FF2B5EF4-FFF2-40B4-BE49-F238E27FC236}">
                <a16:creationId xmlns:a16="http://schemas.microsoft.com/office/drawing/2014/main" id="{62B1AE0F-B094-4B42-A281-E99991B917D1}"/>
              </a:ext>
            </a:extLst>
          </p:cNvPr>
          <p:cNvSpPr/>
          <p:nvPr/>
        </p:nvSpPr>
        <p:spPr>
          <a:xfrm>
            <a:off x="5868441" y="1760841"/>
            <a:ext cx="978408" cy="85812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ame 8">
            <a:extLst>
              <a:ext uri="{FF2B5EF4-FFF2-40B4-BE49-F238E27FC236}">
                <a16:creationId xmlns:a16="http://schemas.microsoft.com/office/drawing/2014/main" id="{14BBC3A9-8763-45E7-B894-14E21F364078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449"/>
            </a:avLst>
          </a:prstGeom>
          <a:solidFill>
            <a:schemeClr val="accent2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435987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12" grpId="0" animBg="1"/>
      <p:bldP spid="1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4144CFE9-55CF-4A25-990E-21D2F19F274D}"/>
              </a:ext>
            </a:extLst>
          </p:cNvPr>
          <p:cNvSpPr/>
          <p:nvPr/>
        </p:nvSpPr>
        <p:spPr>
          <a:xfrm>
            <a:off x="892866" y="593431"/>
            <a:ext cx="2327413" cy="769441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400" dirty="0">
                <a:ln w="11430">
                  <a:solidFill>
                    <a:srgbClr val="C00000"/>
                  </a:solidFill>
                </a:ln>
                <a:latin typeface="NikoshBAN"/>
              </a:rPr>
              <a:t> </a:t>
            </a:r>
            <a:r>
              <a:rPr lang="en-US" sz="4400" dirty="0" err="1">
                <a:ln w="11430">
                  <a:solidFill>
                    <a:srgbClr val="C00000"/>
                  </a:solidFill>
                </a:ln>
                <a:latin typeface="NikoshBAN" pitchFamily="2" charset="0"/>
                <a:cs typeface="NikoshBAN" pitchFamily="2" charset="0"/>
              </a:rPr>
              <a:t>দলীয়</a:t>
            </a:r>
            <a:r>
              <a:rPr lang="en-US" sz="4400" dirty="0">
                <a:ln w="11430">
                  <a:solidFill>
                    <a:srgbClr val="C00000"/>
                  </a:solidFill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ln w="11430">
                  <a:solidFill>
                    <a:srgbClr val="C00000"/>
                  </a:solidFill>
                </a:ln>
                <a:latin typeface="NikoshBAN" pitchFamily="2" charset="0"/>
                <a:cs typeface="NikoshBAN" pitchFamily="2" charset="0"/>
              </a:rPr>
              <a:t>কাজ</a:t>
            </a:r>
            <a:endParaRPr lang="en-US" sz="4400" cap="none" spc="0" dirty="0">
              <a:ln w="11430">
                <a:solidFill>
                  <a:srgbClr val="C00000"/>
                </a:solidFill>
              </a:ln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2" descr="C:\Users\Dell\Desktop\20170703_142707.jpg">
            <a:extLst>
              <a:ext uri="{FF2B5EF4-FFF2-40B4-BE49-F238E27FC236}">
                <a16:creationId xmlns:a16="http://schemas.microsoft.com/office/drawing/2014/main" id="{E6D3DF46-6AD9-4D30-826B-6428DE791C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9583" y="487413"/>
            <a:ext cx="2000693" cy="2088822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067B2DE5-D813-4E45-88ED-629787840E86}"/>
              </a:ext>
            </a:extLst>
          </p:cNvPr>
          <p:cNvSpPr/>
          <p:nvPr/>
        </p:nvSpPr>
        <p:spPr>
          <a:xfrm>
            <a:off x="556208" y="4132342"/>
            <a:ext cx="8044068" cy="584775"/>
          </a:xfrm>
          <a:prstGeom prst="rect">
            <a:avLst/>
          </a:prstGeom>
          <a:noFill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457200" indent="-457200" algn="ctr">
              <a:buFont typeface="Wingdings" panose="05000000000000000000" pitchFamily="2" charset="2"/>
              <a:buChar char="§"/>
            </a:pP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আধুনিক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as-IN" sz="3200" b="1" dirty="0">
                <a:latin typeface="NikoshBAN" pitchFamily="2" charset="0"/>
                <a:cs typeface="NikoshBAN" pitchFamily="2" charset="0"/>
              </a:rPr>
              <a:t>ক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ৃ</a:t>
            </a:r>
            <a:r>
              <a:rPr lang="as-IN" sz="3200" b="1" dirty="0">
                <a:latin typeface="NikoshBAN" pitchFamily="2" charset="0"/>
                <a:cs typeface="NikoshBAN" pitchFamily="2" charset="0"/>
              </a:rPr>
              <a:t>ষ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ি  </a:t>
            </a:r>
            <a:r>
              <a:rPr lang="as-IN" sz="3200" b="1" dirty="0">
                <a:latin typeface="NikoshBAN" pitchFamily="2" charset="0"/>
                <a:cs typeface="NikoshBAN" pitchFamily="2" charset="0"/>
              </a:rPr>
              <a:t>ও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আমাদের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জীবনধারার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মধ্যে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সম্পক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? </a:t>
            </a:r>
          </a:p>
        </p:txBody>
      </p:sp>
      <p:sp>
        <p:nvSpPr>
          <p:cNvPr id="6" name="Frame 5">
            <a:extLst>
              <a:ext uri="{FF2B5EF4-FFF2-40B4-BE49-F238E27FC236}">
                <a16:creationId xmlns:a16="http://schemas.microsoft.com/office/drawing/2014/main" id="{CC54F44C-1CE5-459B-8EE1-5CCB80460B8C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449"/>
            </a:avLst>
          </a:prstGeom>
          <a:solidFill>
            <a:schemeClr val="accent2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645777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B209DA36-6B2B-4F1B-A8A3-1EE7A7E7E14B}"/>
              </a:ext>
            </a:extLst>
          </p:cNvPr>
          <p:cNvSpPr/>
          <p:nvPr/>
        </p:nvSpPr>
        <p:spPr>
          <a:xfrm>
            <a:off x="496957" y="2322829"/>
            <a:ext cx="833561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dirty="0">
                <a:latin typeface="NikoshBAN" pitchFamily="2" charset="0"/>
                <a:cs typeface="NikoshBAN" pitchFamily="2" charset="0"/>
              </a:rPr>
              <a:t>কৃষিতে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ঊচ্চতর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ফসল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দুধ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ডিম,মাংস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উৎপাদনের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ফলে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কৃষকের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আয়বৃদ্ধি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পায়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গ্রামীন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শিক্ষার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বিস্তার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ঘটে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85B62E4-7441-4266-B5DF-B10D9D92F560}"/>
              </a:ext>
            </a:extLst>
          </p:cNvPr>
          <p:cNvSpPr/>
          <p:nvPr/>
        </p:nvSpPr>
        <p:spPr>
          <a:xfrm>
            <a:off x="404192" y="5042118"/>
            <a:ext cx="8335616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dirty="0">
                <a:latin typeface="NikoshBAN" pitchFamily="2" charset="0"/>
                <a:cs typeface="NikoshBAN" pitchFamily="2" charset="0"/>
              </a:rPr>
              <a:t>কৃষি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বিজ্ঞানীদের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মাটি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,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মাটিতে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অনুজীব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এদের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উপকারিতা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আবিষ্কার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ফসল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উদ্ভিদ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পশুপাখি,মাছ,প্রভৃতির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পুষ্টি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বৃদ্ধি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,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প্রজনন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চিকিৎসা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ব্যবস্থা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সহ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কৃষি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প্রযুক্তি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গুলো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ধান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,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গম,ভূট্ট্রা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, ,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প্রভৃতি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শস্যের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উৎপাদনশীলতা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অনেক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গুন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বাড়িয়ে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গেছে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।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85AE27F-941F-4DA8-9521-D9F3EA209CA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4899" y="602298"/>
            <a:ext cx="2285218" cy="1720531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5F46F51-0BA9-46D3-92CD-B6A4B1373C3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7095" y="611026"/>
            <a:ext cx="2285217" cy="1711707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AE7F3C8-4EEF-471D-8C26-8D83B43F79C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824" y="3318922"/>
            <a:ext cx="2705100" cy="169545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1DF8CCE-0888-472E-BAE5-A5458A6C5B3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1101" y="3306033"/>
            <a:ext cx="2886075" cy="167854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0" name="Frame 9">
            <a:extLst>
              <a:ext uri="{FF2B5EF4-FFF2-40B4-BE49-F238E27FC236}">
                <a16:creationId xmlns:a16="http://schemas.microsoft.com/office/drawing/2014/main" id="{E3715D07-ADD7-4A45-846A-1B1C26076B4E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449"/>
            </a:avLst>
          </a:prstGeom>
          <a:solidFill>
            <a:schemeClr val="accent2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689031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6000"/>
                            </p:stCondLst>
                            <p:childTnLst>
                              <p:par>
                                <p:cTn id="2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8000"/>
                            </p:stCondLst>
                            <p:childTnLst>
                              <p:par>
                                <p:cTn id="2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0"/>
                            </p:stCondLst>
                            <p:childTnLst>
                              <p:par>
                                <p:cTn id="3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93AC972C-B278-4F5C-89A6-04CD193C16E6}"/>
              </a:ext>
            </a:extLst>
          </p:cNvPr>
          <p:cNvSpPr/>
          <p:nvPr/>
        </p:nvSpPr>
        <p:spPr>
          <a:xfrm>
            <a:off x="265044" y="4581939"/>
            <a:ext cx="8613912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dirty="0">
                <a:latin typeface="NikoshBAN" pitchFamily="2" charset="0"/>
                <a:cs typeface="NikoshBAN" pitchFamily="2" charset="0"/>
              </a:rPr>
              <a:t>বর্তমানে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বাংলাদেশে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৪টি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পূর্ণাঙ্গ</a:t>
            </a:r>
            <a:r>
              <a:rPr lang="en-US" sz="28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কৃষি </a:t>
            </a:r>
            <a:r>
              <a:rPr lang="en-US" sz="280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বিশ্ববিদ্যালয়</a:t>
            </a:r>
            <a:r>
              <a:rPr lang="en-US" sz="28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ও </a:t>
            </a:r>
            <a:r>
              <a:rPr lang="en-US" sz="28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১টি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পূর্ণাঙ্গ</a:t>
            </a:r>
            <a:r>
              <a:rPr lang="en-US" sz="28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ভেটেরিনারি</a:t>
            </a:r>
            <a:r>
              <a:rPr lang="en-US" sz="28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বিশ্ববিদ্যালয়</a:t>
            </a:r>
            <a:r>
              <a:rPr lang="en-US" sz="28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চালু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আছে।প্রায়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সকল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বিজ্ঞান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প্রযুক্তি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বিশ্ববিদ্যালয়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গুলোতে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কৃষি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বিজ্ঞান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পড়ানোর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পাশাপশি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গবেষনা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সহ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কৃষি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কর্মকর্তাগণ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কৃষকদের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উদ্বূদ্ধ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করনের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ফলে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কৃষি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উৎপাদন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দ্রূত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বৃদ্ধি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পাচ্ছে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E703D20-8AD7-4932-A50F-D9C9F5FFF84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1047" y="2594612"/>
            <a:ext cx="2442575" cy="194425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2042F5D5-4A2D-42C0-89E2-4949FA906E8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8538" y="2565045"/>
            <a:ext cx="2442575" cy="194425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C9A82E9-6540-43EC-8043-30D63DEF1D1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7254" y="460179"/>
            <a:ext cx="2433181" cy="168965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BE417D3-BE54-4AE9-BEEE-C3AA612AF94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0749" y="460179"/>
            <a:ext cx="2201585" cy="168965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E9CF4AC-415A-4B05-9A61-0D7A45DA23A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255" y="460179"/>
            <a:ext cx="2442575" cy="168965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Frame 7">
            <a:extLst>
              <a:ext uri="{FF2B5EF4-FFF2-40B4-BE49-F238E27FC236}">
                <a16:creationId xmlns:a16="http://schemas.microsoft.com/office/drawing/2014/main" id="{66600EEA-4049-4441-9A54-8B8801698336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449"/>
            </a:avLst>
          </a:prstGeom>
          <a:solidFill>
            <a:schemeClr val="accent2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302481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FBE770F8-D2D1-40FB-BF88-E4DC8B2D07C5}"/>
              </a:ext>
            </a:extLst>
          </p:cNvPr>
          <p:cNvSpPr/>
          <p:nvPr/>
        </p:nvSpPr>
        <p:spPr>
          <a:xfrm>
            <a:off x="3980268" y="474630"/>
            <a:ext cx="1648208" cy="830997"/>
          </a:xfrm>
          <a:prstGeom prst="rect">
            <a:avLst/>
          </a:prstGeom>
          <a:ln w="28575"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r>
              <a:rPr lang="en-US" sz="4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মুল্যায়ন</a:t>
            </a:r>
            <a:endParaRPr lang="en-US" sz="4800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C5D739A-D4FA-4E4D-A396-BCEFBD0F19AC}"/>
              </a:ext>
            </a:extLst>
          </p:cNvPr>
          <p:cNvSpPr/>
          <p:nvPr/>
        </p:nvSpPr>
        <p:spPr>
          <a:xfrm>
            <a:off x="1045881" y="1500268"/>
            <a:ext cx="793198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3200" dirty="0" err="1">
                <a:latin typeface="NikoshBAN" pitchFamily="2" charset="0"/>
                <a:cs typeface="NikoshBAN" pitchFamily="2" charset="0"/>
              </a:rPr>
              <a:t>বর্তমানে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বাংলাদেশে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কতটি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পূর্ণাঙ্গ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কৃষি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বিশ্ববিদ্যালয়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as-IN" sz="3200" dirty="0">
                <a:latin typeface="NikoshBAN" pitchFamily="2" charset="0"/>
                <a:cs typeface="NikoshBAN" pitchFamily="2" charset="0"/>
              </a:rPr>
              <a:t>আ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ছ</a:t>
            </a:r>
            <a:r>
              <a:rPr lang="as-IN" sz="3200" dirty="0">
                <a:latin typeface="NikoshBAN" pitchFamily="2" charset="0"/>
                <a:cs typeface="NikoshBAN" pitchFamily="2" charset="0"/>
              </a:rPr>
              <a:t>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। </a:t>
            </a:r>
            <a:endParaRPr lang="en-US" sz="32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4C0FBB0-0BC0-4448-80DE-FC7E3660C839}"/>
              </a:ext>
            </a:extLst>
          </p:cNvPr>
          <p:cNvSpPr txBox="1"/>
          <p:nvPr/>
        </p:nvSpPr>
        <p:spPr>
          <a:xfrm>
            <a:off x="1797174" y="2332382"/>
            <a:ext cx="2089228" cy="52322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) ৩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টি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560E7D1-5384-4543-B8D2-0E1FC1F927E5}"/>
              </a:ext>
            </a:extLst>
          </p:cNvPr>
          <p:cNvSpPr txBox="1"/>
          <p:nvPr/>
        </p:nvSpPr>
        <p:spPr>
          <a:xfrm>
            <a:off x="1797174" y="2951946"/>
            <a:ext cx="2089228" cy="52322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গ) ৫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টি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B5A5268-99DA-4159-829B-14A508B2ED39}"/>
              </a:ext>
            </a:extLst>
          </p:cNvPr>
          <p:cNvSpPr txBox="1"/>
          <p:nvPr/>
        </p:nvSpPr>
        <p:spPr>
          <a:xfrm>
            <a:off x="4253442" y="2951946"/>
            <a:ext cx="2089228" cy="52322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ঘ) ৬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টি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BA19575-C33D-49E7-A22F-24E4304A8719}"/>
              </a:ext>
            </a:extLst>
          </p:cNvPr>
          <p:cNvSpPr txBox="1"/>
          <p:nvPr/>
        </p:nvSpPr>
        <p:spPr>
          <a:xfrm>
            <a:off x="4253442" y="2332382"/>
            <a:ext cx="2089228" cy="52322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খ) ৪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টি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5993B55-0A8A-4BA6-B7FD-15AA7485B2B7}"/>
              </a:ext>
            </a:extLst>
          </p:cNvPr>
          <p:cNvSpPr/>
          <p:nvPr/>
        </p:nvSpPr>
        <p:spPr>
          <a:xfrm>
            <a:off x="1045881" y="3701664"/>
            <a:ext cx="604364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as-IN" sz="3200" dirty="0">
                <a:latin typeface="NikoshBAN" pitchFamily="2" charset="0"/>
                <a:cs typeface="NikoshBAN" pitchFamily="2" charset="0"/>
              </a:rPr>
              <a:t>প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া</a:t>
            </a:r>
            <a:r>
              <a:rPr lang="as-IN" sz="3200" dirty="0">
                <a:latin typeface="NikoshBAN" pitchFamily="2" charset="0"/>
                <a:cs typeface="NikoshBAN" pitchFamily="2" charset="0"/>
              </a:rPr>
              <a:t>ট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গবেষনার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ইন্সটিটিউট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as-IN" sz="3200" dirty="0">
                <a:latin typeface="NikoshBAN" pitchFamily="2" charset="0"/>
                <a:cs typeface="NikoshBAN" pitchFamily="2" charset="0"/>
              </a:rPr>
              <a:t>ক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ো</a:t>
            </a:r>
            <a:r>
              <a:rPr lang="as-IN" sz="3200" dirty="0">
                <a:latin typeface="NikoshBAN" pitchFamily="2" charset="0"/>
                <a:cs typeface="NikoshBAN" pitchFamily="2" charset="0"/>
              </a:rPr>
              <a:t>থ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া</a:t>
            </a:r>
            <a:r>
              <a:rPr lang="as-IN" sz="3200" dirty="0">
                <a:latin typeface="NikoshBAN" pitchFamily="2" charset="0"/>
                <a:cs typeface="NikoshBAN" pitchFamily="2" charset="0"/>
              </a:rPr>
              <a:t>য়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as-IN" sz="3200" dirty="0">
                <a:latin typeface="NikoshBAN" pitchFamily="2" charset="0"/>
                <a:cs typeface="NikoshBAN" pitchFamily="2" charset="0"/>
              </a:rPr>
              <a:t>অ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ব</a:t>
            </a:r>
            <a:r>
              <a:rPr lang="as-IN" sz="3200" dirty="0">
                <a:latin typeface="NikoshBAN" pitchFamily="2" charset="0"/>
                <a:cs typeface="NikoshBAN" pitchFamily="2" charset="0"/>
              </a:rPr>
              <a:t>স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্</a:t>
            </a:r>
            <a:r>
              <a:rPr lang="as-IN" sz="3200" dirty="0">
                <a:latin typeface="NikoshBAN" pitchFamily="2" charset="0"/>
                <a:cs typeface="NikoshBAN" pitchFamily="2" charset="0"/>
              </a:rPr>
              <a:t>থ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ি</a:t>
            </a:r>
            <a:r>
              <a:rPr lang="as-IN" sz="3200" dirty="0">
                <a:latin typeface="NikoshBAN" pitchFamily="2" charset="0"/>
                <a:cs typeface="NikoshBAN" pitchFamily="2" charset="0"/>
              </a:rPr>
              <a:t>ত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? </a:t>
            </a:r>
            <a:endParaRPr lang="en-US" sz="320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83327D8-4647-40AD-A2D6-EE6A9B6100D6}"/>
              </a:ext>
            </a:extLst>
          </p:cNvPr>
          <p:cNvSpPr txBox="1"/>
          <p:nvPr/>
        </p:nvSpPr>
        <p:spPr>
          <a:xfrm>
            <a:off x="1811431" y="4383434"/>
            <a:ext cx="2089228" cy="52322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) 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ঢ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53442AF-72F5-403E-9072-CEF5001EA8CD}"/>
              </a:ext>
            </a:extLst>
          </p:cNvPr>
          <p:cNvSpPr txBox="1"/>
          <p:nvPr/>
        </p:nvSpPr>
        <p:spPr>
          <a:xfrm>
            <a:off x="1811431" y="5133803"/>
            <a:ext cx="2089228" cy="52322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গ) 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খ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94582EB-69C7-4E52-8829-FF5035EC4C77}"/>
              </a:ext>
            </a:extLst>
          </p:cNvPr>
          <p:cNvSpPr txBox="1"/>
          <p:nvPr/>
        </p:nvSpPr>
        <p:spPr>
          <a:xfrm>
            <a:off x="4253442" y="5133803"/>
            <a:ext cx="2089228" cy="52322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ঘ) 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FB40E03-7C6D-4DE2-9069-2332038F4A9E}"/>
              </a:ext>
            </a:extLst>
          </p:cNvPr>
          <p:cNvSpPr txBox="1"/>
          <p:nvPr/>
        </p:nvSpPr>
        <p:spPr>
          <a:xfrm>
            <a:off x="4253442" y="4384085"/>
            <a:ext cx="2089228" cy="52322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খ) 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চ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ট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ট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Flowchart: Connector 13">
            <a:extLst>
              <a:ext uri="{FF2B5EF4-FFF2-40B4-BE49-F238E27FC236}">
                <a16:creationId xmlns:a16="http://schemas.microsoft.com/office/drawing/2014/main" id="{A2E4367B-8DCC-4129-B939-CB8280848B8C}"/>
              </a:ext>
            </a:extLst>
          </p:cNvPr>
          <p:cNvSpPr/>
          <p:nvPr/>
        </p:nvSpPr>
        <p:spPr>
          <a:xfrm>
            <a:off x="4143814" y="2353892"/>
            <a:ext cx="457200" cy="457200"/>
          </a:xfrm>
          <a:prstGeom prst="flowChartConnector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lowchart: Connector 14">
            <a:extLst>
              <a:ext uri="{FF2B5EF4-FFF2-40B4-BE49-F238E27FC236}">
                <a16:creationId xmlns:a16="http://schemas.microsoft.com/office/drawing/2014/main" id="{34453A90-D30B-4AE0-8059-4F79C9A458DF}"/>
              </a:ext>
            </a:extLst>
          </p:cNvPr>
          <p:cNvSpPr/>
          <p:nvPr/>
        </p:nvSpPr>
        <p:spPr>
          <a:xfrm>
            <a:off x="1797174" y="4416444"/>
            <a:ext cx="457200" cy="457200"/>
          </a:xfrm>
          <a:prstGeom prst="flowChartConnector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Frame 15">
            <a:extLst>
              <a:ext uri="{FF2B5EF4-FFF2-40B4-BE49-F238E27FC236}">
                <a16:creationId xmlns:a16="http://schemas.microsoft.com/office/drawing/2014/main" id="{A757C3AD-F4C3-476D-92B9-6FC9AF2B2CFB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449"/>
            </a:avLst>
          </a:prstGeom>
          <a:solidFill>
            <a:schemeClr val="accent2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704689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5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8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5" grpId="0" animBg="1"/>
      <p:bldP spid="6" grpId="0" animBg="1"/>
      <p:bldP spid="7" grpId="0" animBg="1"/>
      <p:bldP spid="8" grpId="0" animBg="1"/>
      <p:bldP spid="9" grpId="0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>
            <a:extLst>
              <a:ext uri="{FF2B5EF4-FFF2-40B4-BE49-F238E27FC236}">
                <a16:creationId xmlns:a16="http://schemas.microsoft.com/office/drawing/2014/main" id="{EB94AC59-0171-498A-BEDD-637E0ACB3123}"/>
              </a:ext>
            </a:extLst>
          </p:cNvPr>
          <p:cNvSpPr/>
          <p:nvPr/>
        </p:nvSpPr>
        <p:spPr>
          <a:xfrm>
            <a:off x="0" y="-1"/>
            <a:ext cx="9144000" cy="6858001"/>
          </a:xfrm>
          <a:prstGeom prst="frame">
            <a:avLst>
              <a:gd name="adj1" fmla="val 2259"/>
            </a:avLst>
          </a:prstGeom>
          <a:solidFill>
            <a:srgbClr val="FFC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B4B7C70A-A921-4ACF-A1B9-59748C38E82C}"/>
              </a:ext>
            </a:extLst>
          </p:cNvPr>
          <p:cNvSpPr/>
          <p:nvPr/>
        </p:nvSpPr>
        <p:spPr>
          <a:xfrm>
            <a:off x="3860767" y="552848"/>
            <a:ext cx="1871025" cy="707886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sz="4000" b="1" dirty="0">
                <a:ln w="11430"/>
                <a:latin typeface="NikoshBAN" pitchFamily="2" charset="0"/>
                <a:cs typeface="NikoshBAN" pitchFamily="2" charset="0"/>
              </a:rPr>
              <a:t>বাড়িরকাজ</a:t>
            </a:r>
            <a:endParaRPr lang="en-US" sz="4000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F79BA71-2286-443F-B535-6A3DAD2F73F0}"/>
              </a:ext>
            </a:extLst>
          </p:cNvPr>
          <p:cNvSpPr/>
          <p:nvPr/>
        </p:nvSpPr>
        <p:spPr>
          <a:xfrm>
            <a:off x="450574" y="3996960"/>
            <a:ext cx="8242851" cy="1200329"/>
          </a:xfrm>
          <a:prstGeom prst="rect">
            <a:avLst/>
          </a:prstGeom>
          <a:noFill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457200" indent="-457200" algn="ctr">
              <a:buFont typeface="Wingdings" panose="05000000000000000000" pitchFamily="2" charset="2"/>
              <a:buChar char="§"/>
            </a:pP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বাংলাদেশের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মানুষের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জীবন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সংস্কৃতি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কৃষি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as-IN" sz="3600" b="1" dirty="0">
                <a:latin typeface="NikoshBAN" pitchFamily="2" charset="0"/>
                <a:cs typeface="NikoshBAN" pitchFamily="2" charset="0"/>
              </a:rPr>
              <a:t>এ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ক </a:t>
            </a:r>
            <a:r>
              <a:rPr lang="as-IN" sz="3600" b="1" dirty="0">
                <a:latin typeface="NikoshBAN" pitchFamily="2" charset="0"/>
                <a:cs typeface="NikoshBAN" pitchFamily="2" charset="0"/>
              </a:rPr>
              <a:t>স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ু</a:t>
            </a:r>
            <a:r>
              <a:rPr lang="as-IN" sz="3600" b="1" dirty="0">
                <a:latin typeface="NikoshBAN" pitchFamily="2" charset="0"/>
                <a:cs typeface="NikoshBAN" pitchFamily="2" charset="0"/>
              </a:rPr>
              <a:t>ত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ায়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as-IN" sz="3600" b="1" dirty="0">
                <a:latin typeface="NikoshBAN" pitchFamily="2" charset="0"/>
                <a:cs typeface="NikoshBAN" pitchFamily="2" charset="0"/>
              </a:rPr>
              <a:t>গ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া</a:t>
            </a:r>
            <a:r>
              <a:rPr lang="as-IN" sz="3600" b="1" dirty="0">
                <a:latin typeface="NikoshBAN" pitchFamily="2" charset="0"/>
                <a:cs typeface="NikoshBAN" pitchFamily="2" charset="0"/>
              </a:rPr>
              <a:t>ঁ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থ</a:t>
            </a:r>
            <a:r>
              <a:rPr lang="as-IN" sz="3600" b="1" dirty="0">
                <a:latin typeface="NikoshBAN" pitchFamily="2" charset="0"/>
                <a:cs typeface="NikoshBAN" pitchFamily="2" charset="0"/>
              </a:rPr>
              <a:t>া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-</a:t>
            </a:r>
            <a:r>
              <a:rPr lang="as-IN" sz="3600" b="1" dirty="0">
                <a:latin typeface="NikoshBAN" pitchFamily="2" charset="0"/>
                <a:cs typeface="NikoshBAN" pitchFamily="2" charset="0"/>
              </a:rPr>
              <a:t>ব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্</a:t>
            </a:r>
            <a:r>
              <a:rPr lang="as-IN" sz="3600" b="1" dirty="0">
                <a:latin typeface="NikoshBAN" pitchFamily="2" charset="0"/>
                <a:cs typeface="NikoshBAN" pitchFamily="2" charset="0"/>
              </a:rPr>
              <a:t>য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া</a:t>
            </a:r>
            <a:r>
              <a:rPr lang="as-IN" sz="3600" b="1" dirty="0">
                <a:latin typeface="NikoshBAN" pitchFamily="2" charset="0"/>
                <a:cs typeface="NikoshBAN" pitchFamily="2" charset="0"/>
              </a:rPr>
              <a:t>খ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্</a:t>
            </a:r>
            <a:r>
              <a:rPr lang="as-IN" sz="3600" b="1" dirty="0">
                <a:latin typeface="NikoshBAN" pitchFamily="2" charset="0"/>
                <a:cs typeface="NikoshBAN" pitchFamily="2" charset="0"/>
              </a:rPr>
              <a:t>য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া </a:t>
            </a:r>
            <a:r>
              <a:rPr lang="as-IN" sz="3600" b="1" dirty="0">
                <a:latin typeface="NikoshBAN" pitchFamily="2" charset="0"/>
                <a:cs typeface="NikoshBAN" pitchFamily="2" charset="0"/>
              </a:rPr>
              <a:t>ক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র। 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4A99C41-165A-456D-8B10-FA0905BCB14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4300" y="1343782"/>
            <a:ext cx="3163957" cy="2192798"/>
          </a:xfrm>
          <a:prstGeom prst="rect">
            <a:avLst/>
          </a:prstGeom>
        </p:spPr>
      </p:pic>
      <p:sp>
        <p:nvSpPr>
          <p:cNvPr id="7" name="Frame 6">
            <a:extLst>
              <a:ext uri="{FF2B5EF4-FFF2-40B4-BE49-F238E27FC236}">
                <a16:creationId xmlns:a16="http://schemas.microsoft.com/office/drawing/2014/main" id="{1643AFA0-E7B2-4A12-BCA2-60A388380A21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449"/>
            </a:avLst>
          </a:prstGeom>
          <a:solidFill>
            <a:schemeClr val="accent2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604957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392048B3-F61D-44AB-B2BE-94138DB49362}"/>
              </a:ext>
            </a:extLst>
          </p:cNvPr>
          <p:cNvSpPr txBox="1"/>
          <p:nvPr/>
        </p:nvSpPr>
        <p:spPr>
          <a:xfrm>
            <a:off x="1685931" y="1974575"/>
            <a:ext cx="5772138" cy="2632980"/>
          </a:xfrm>
          <a:prstGeom prst="rect">
            <a:avLst/>
          </a:prstGeom>
          <a:noFill/>
        </p:spPr>
        <p:txBody>
          <a:bodyPr wrap="square" rtlCol="0">
            <a:prstTxWarp prst="textWave2">
              <a:avLst/>
            </a:prstTxWarp>
            <a:spAutoFit/>
          </a:bodyPr>
          <a:lstStyle/>
          <a:p>
            <a:r>
              <a:rPr lang="en-US" sz="8000" b="1" dirty="0">
                <a:ln>
                  <a:solidFill>
                    <a:srgbClr val="FF00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000" b="1" dirty="0" err="1">
                <a:ln>
                  <a:solidFill>
                    <a:srgbClr val="FF00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সবাইকে</a:t>
            </a:r>
            <a:r>
              <a:rPr lang="en-US" sz="8000" b="1" dirty="0">
                <a:ln>
                  <a:solidFill>
                    <a:srgbClr val="FF00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000" b="1" dirty="0" err="1">
                <a:ln>
                  <a:solidFill>
                    <a:srgbClr val="FF00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r>
              <a:rPr lang="en-US" sz="8000" b="1" dirty="0">
                <a:ln>
                  <a:solidFill>
                    <a:srgbClr val="FF00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4" name="Frame 3">
            <a:extLst>
              <a:ext uri="{FF2B5EF4-FFF2-40B4-BE49-F238E27FC236}">
                <a16:creationId xmlns:a16="http://schemas.microsoft.com/office/drawing/2014/main" id="{4AAC30B3-C0C0-4D8F-AA89-3004F8D2CD4C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449"/>
            </a:avLst>
          </a:prstGeom>
          <a:solidFill>
            <a:schemeClr val="accent2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99759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4AD7F0-E50B-4FDE-AEC8-B42D3DBFE806}"/>
              </a:ext>
            </a:extLst>
          </p:cNvPr>
          <p:cNvSpPr txBox="1">
            <a:spLocks/>
          </p:cNvSpPr>
          <p:nvPr/>
        </p:nvSpPr>
        <p:spPr>
          <a:xfrm>
            <a:off x="803385" y="3446131"/>
            <a:ext cx="3558210" cy="2825848"/>
          </a:xfrm>
          <a:prstGeom prst="rect">
            <a:avLst/>
          </a:prstGeom>
          <a:noFill/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 fontScale="85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630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uLnTx/>
                <a:uFillTx/>
                <a:latin typeface="NikoshBAN" pitchFamily="2" charset="0"/>
                <a:cs typeface="NikoshBAN" pitchFamily="2" charset="0"/>
              </a:rPr>
              <a:t>সম্ভু</a:t>
            </a:r>
            <a:r>
              <a:rPr kumimoji="0" lang="en-US" sz="63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uLnTx/>
                <a:uFillTx/>
                <a:latin typeface="NikoshBAN" pitchFamily="2" charset="0"/>
                <a:cs typeface="NikoshBAN" pitchFamily="2" charset="0"/>
              </a:rPr>
              <a:t> </a:t>
            </a:r>
            <a:r>
              <a:rPr kumimoji="0" lang="en-US" sz="630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uLnTx/>
                <a:uFillTx/>
                <a:latin typeface="NikoshBAN" pitchFamily="2" charset="0"/>
                <a:cs typeface="NikoshBAN" pitchFamily="2" charset="0"/>
              </a:rPr>
              <a:t>নাথ</a:t>
            </a:r>
            <a:r>
              <a:rPr kumimoji="0" lang="en-US" sz="63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uLnTx/>
                <a:uFillTx/>
                <a:latin typeface="NikoshBAN" pitchFamily="2" charset="0"/>
                <a:cs typeface="NikoshBAN" pitchFamily="2" charset="0"/>
              </a:rPr>
              <a:t> </a:t>
            </a:r>
            <a:r>
              <a:rPr kumimoji="0" lang="en-US" sz="630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uLnTx/>
                <a:uFillTx/>
                <a:latin typeface="NikoshBAN" pitchFamily="2" charset="0"/>
                <a:cs typeface="NikoshBAN" pitchFamily="2" charset="0"/>
              </a:rPr>
              <a:t>রায়</a:t>
            </a:r>
            <a:endParaRPr kumimoji="0" lang="en-US" sz="630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uLnTx/>
              <a:uFillTx/>
              <a:latin typeface="NikoshBAN" pitchFamily="2" charset="0"/>
              <a:cs typeface="NikoshBAN" pitchFamily="2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330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uLnTx/>
                <a:uFillTx/>
                <a:latin typeface="NikoshBAN" pitchFamily="2" charset="0"/>
                <a:cs typeface="NikoshBAN" pitchFamily="2" charset="0"/>
              </a:rPr>
              <a:t>সহকারি</a:t>
            </a:r>
            <a:r>
              <a:rPr kumimoji="0" lang="en-US" sz="33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uLnTx/>
                <a:uFillTx/>
                <a:latin typeface="NikoshBAN" pitchFamily="2" charset="0"/>
                <a:cs typeface="NikoshBAN" pitchFamily="2" charset="0"/>
              </a:rPr>
              <a:t> </a:t>
            </a:r>
            <a:r>
              <a:rPr kumimoji="0" lang="en-US" sz="330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uLnTx/>
                <a:uFillTx/>
                <a:latin typeface="NikoshBAN" pitchFamily="2" charset="0"/>
                <a:cs typeface="NikoshBAN" pitchFamily="2" charset="0"/>
              </a:rPr>
              <a:t>শিক্ষক</a:t>
            </a:r>
            <a:r>
              <a:rPr kumimoji="0" lang="en-US" sz="33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uLnTx/>
                <a:uFillTx/>
                <a:latin typeface="NikoshBAN" pitchFamily="2" charset="0"/>
                <a:cs typeface="NikoshBAN" pitchFamily="2" charset="0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330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uLnTx/>
                <a:uFillTx/>
                <a:latin typeface="NikoshBAN" pitchFamily="2" charset="0"/>
                <a:cs typeface="NikoshBAN" pitchFamily="2" charset="0"/>
              </a:rPr>
              <a:t>মনোহরপুর</a:t>
            </a:r>
            <a:r>
              <a:rPr kumimoji="0" lang="en-US" sz="33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uLnTx/>
                <a:uFillTx/>
                <a:latin typeface="NikoshBAN" pitchFamily="2" charset="0"/>
                <a:cs typeface="NikoshBAN" pitchFamily="2" charset="0"/>
              </a:rPr>
              <a:t> </a:t>
            </a:r>
            <a:r>
              <a:rPr kumimoji="0" lang="en-US" sz="330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uLnTx/>
                <a:uFillTx/>
                <a:latin typeface="NikoshBAN" pitchFamily="2" charset="0"/>
                <a:cs typeface="NikoshBAN" pitchFamily="2" charset="0"/>
              </a:rPr>
              <a:t>দাখিল</a:t>
            </a:r>
            <a:r>
              <a:rPr kumimoji="0" lang="en-US" sz="33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uLnTx/>
                <a:uFillTx/>
                <a:latin typeface="NikoshBAN" pitchFamily="2" charset="0"/>
                <a:cs typeface="NikoshBAN" pitchFamily="2" charset="0"/>
              </a:rPr>
              <a:t> </a:t>
            </a:r>
            <a:r>
              <a:rPr kumimoji="0" lang="en-US" sz="330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uLnTx/>
                <a:uFillTx/>
                <a:latin typeface="NikoshBAN" pitchFamily="2" charset="0"/>
                <a:cs typeface="NikoshBAN" pitchFamily="2" charset="0"/>
              </a:rPr>
              <a:t>মাদ্রাসা</a:t>
            </a:r>
            <a:endParaRPr kumimoji="0" lang="en-US" sz="330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uLnTx/>
              <a:uFillTx/>
              <a:latin typeface="NikoshBAN" pitchFamily="2" charset="0"/>
              <a:cs typeface="NikoshBAN" pitchFamily="2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330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uLnTx/>
                <a:uFillTx/>
                <a:latin typeface="NikoshBAN" pitchFamily="2" charset="0"/>
                <a:cs typeface="NikoshBAN" pitchFamily="2" charset="0"/>
              </a:rPr>
              <a:t>মনিরামপুর,যশোর</a:t>
            </a:r>
            <a:endParaRPr kumimoji="0" lang="en-US" sz="330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uLnTx/>
              <a:uFillTx/>
              <a:latin typeface="NikoshBAN" pitchFamily="2" charset="0"/>
              <a:cs typeface="NikoshBAN" pitchFamily="2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21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Email-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21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uLnTx/>
                <a:uFillTx/>
                <a:latin typeface="NikoshBAN" pitchFamily="2" charset="0"/>
                <a:cs typeface="NikoshBAN" pitchFamily="2" charset="0"/>
              </a:rPr>
              <a:t>sambho</a:t>
            </a:r>
            <a:r>
              <a:rPr kumimoji="0" lang="en-US" sz="21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uLnTx/>
                <a:uFillTx/>
                <a:cs typeface="NikoshBAN" pitchFamily="2" charset="0"/>
              </a:rPr>
              <a:t>7440</a:t>
            </a:r>
            <a:r>
              <a:rPr kumimoji="0" lang="en-US" sz="21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@gmail.com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50E117E-A45D-4E53-961B-223312B5D7FD}"/>
              </a:ext>
            </a:extLst>
          </p:cNvPr>
          <p:cNvSpPr txBox="1"/>
          <p:nvPr/>
        </p:nvSpPr>
        <p:spPr>
          <a:xfrm>
            <a:off x="4830417" y="3409657"/>
            <a:ext cx="3558210" cy="2862322"/>
          </a:xfrm>
          <a:prstGeom prst="rect">
            <a:avLst/>
          </a:prstGeom>
          <a:noFill/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sz="360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uLnTx/>
                <a:uFillTx/>
                <a:latin typeface="NikoshBAN" pitchFamily="2" charset="0"/>
                <a:cs typeface="NikoshBAN" pitchFamily="2" charset="0"/>
              </a:rPr>
              <a:t>কৃষি শিক্ষা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kern="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অষ্ট</a:t>
            </a:r>
            <a:r>
              <a:rPr kumimoji="0" lang="bn-BD" sz="360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uLnTx/>
                <a:uFillTx/>
                <a:latin typeface="NikoshBAN" pitchFamily="2" charset="0"/>
                <a:cs typeface="NikoshBAN" pitchFamily="2" charset="0"/>
              </a:rPr>
              <a:t>ম শ্রেণি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kern="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প্রথ</a:t>
            </a:r>
            <a:r>
              <a:rPr kumimoji="0" lang="bn-BD" sz="360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uLnTx/>
                <a:uFillTx/>
                <a:latin typeface="NikoshBAN" pitchFamily="2" charset="0"/>
                <a:cs typeface="NikoshBAN" pitchFamily="2" charset="0"/>
              </a:rPr>
              <a:t>ম অধ্যায় 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sz="360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uLnTx/>
                <a:uFillTx/>
                <a:latin typeface="NikoshBAN" pitchFamily="2" charset="0"/>
                <a:cs typeface="NikoshBAN" pitchFamily="2" charset="0"/>
              </a:rPr>
              <a:t>কৃষিজ উৎপাদন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i="0" u="none" strike="noStrike" kern="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uLnTx/>
                <a:uFillTx/>
                <a:latin typeface="NikoshBAN" pitchFamily="2" charset="0"/>
                <a:cs typeface="NikoshBAN" pitchFamily="2" charset="0"/>
              </a:rPr>
              <a:t>পাঠ</a:t>
            </a:r>
            <a:r>
              <a:rPr kumimoji="0" lang="en-US" sz="320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uLnTx/>
                <a:uFillTx/>
                <a:latin typeface="NikoshBAN" pitchFamily="2" charset="0"/>
                <a:cs typeface="NikoshBAN" pitchFamily="2" charset="0"/>
              </a:rPr>
              <a:t>-</a:t>
            </a:r>
            <a:r>
              <a:rPr kumimoji="0" lang="bn-BD" sz="320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uLnTx/>
                <a:uFillTx/>
                <a:latin typeface="NikoshBAN" pitchFamily="2" charset="0"/>
                <a:cs typeface="NikoshBAN" pitchFamily="2" charset="0"/>
              </a:rPr>
              <a:t> ১</a:t>
            </a:r>
            <a:r>
              <a:rPr kumimoji="0" lang="bn-BD" sz="360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uLnTx/>
                <a:uFillTx/>
                <a:latin typeface="NikoshBAN" pitchFamily="2" charset="0"/>
                <a:cs typeface="NikoshBAN" pitchFamily="2" charset="0"/>
              </a:rPr>
              <a:t> </a:t>
            </a:r>
            <a:endParaRPr kumimoji="0" lang="en-US" sz="360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uLnTx/>
              <a:uFillTx/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51D28B7-C8B6-46E4-A8A5-7513BB899995}"/>
              </a:ext>
            </a:extLst>
          </p:cNvPr>
          <p:cNvSpPr/>
          <p:nvPr/>
        </p:nvSpPr>
        <p:spPr>
          <a:xfrm>
            <a:off x="3308061" y="770381"/>
            <a:ext cx="3136751" cy="780757"/>
          </a:xfrm>
          <a:prstGeom prst="rect">
            <a:avLst/>
          </a:prstGeom>
          <a:ln w="28575">
            <a:solidFill>
              <a:schemeClr val="tx1"/>
            </a:solidFill>
          </a:ln>
        </p:spPr>
        <p:txBody>
          <a:bodyPr wrap="none">
            <a:prstTxWarp prst="textPlain">
              <a:avLst/>
            </a:prstTxWarp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sz="2000" b="0" i="0" u="none" strike="noStrike" kern="0" cap="none" spc="0" normalizeH="0" baseline="0" noProof="0" dirty="0">
                <a:ln>
                  <a:solidFill>
                    <a:srgbClr val="FF0000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পরিচিতি</a:t>
            </a:r>
            <a:endParaRPr kumimoji="0" lang="en-US" sz="1050" b="0" i="0" u="none" strike="noStrike" kern="0" cap="none" spc="0" normalizeH="0" baseline="0" noProof="0" dirty="0">
              <a:ln>
                <a:solidFill>
                  <a:srgbClr val="FF0000"/>
                </a:solidFill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781B69B-45FA-4EEE-A153-D3D1EAB87A1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33" t="22861" r="56329" b="27327"/>
          <a:stretch/>
        </p:blipFill>
        <p:spPr>
          <a:xfrm rot="5400000">
            <a:off x="1876571" y="1816967"/>
            <a:ext cx="1536118" cy="132686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8E5747C-1A93-410D-B3F7-B6F391728068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281530" y="1784427"/>
            <a:ext cx="1005497" cy="1391939"/>
          </a:xfrm>
          <a:prstGeom prst="rect">
            <a:avLst/>
          </a:prstGeom>
          <a:ln>
            <a:noFill/>
          </a:ln>
          <a:effectLst/>
        </p:spPr>
      </p:pic>
      <p:sp>
        <p:nvSpPr>
          <p:cNvPr id="8" name="Frame 7">
            <a:extLst>
              <a:ext uri="{FF2B5EF4-FFF2-40B4-BE49-F238E27FC236}">
                <a16:creationId xmlns:a16="http://schemas.microsoft.com/office/drawing/2014/main" id="{C9553CAE-9B3E-4074-BF9C-3EF51D28D61D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449"/>
            </a:avLst>
          </a:prstGeom>
          <a:solidFill>
            <a:schemeClr val="accent2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461452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5FCDDE85-2A62-4722-A025-DA372FECCBD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699" y="3034798"/>
            <a:ext cx="2079568" cy="134165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6" name="Picture 2" descr="http://www.prothomsurjadoy.com/wp-content/uploads/2014/10/unnamed.jpg">
            <a:extLst>
              <a:ext uri="{FF2B5EF4-FFF2-40B4-BE49-F238E27FC236}">
                <a16:creationId xmlns:a16="http://schemas.microsoft.com/office/drawing/2014/main" id="{50B7951E-B633-4C2D-B3EF-629ABBF1EF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229" y="864383"/>
            <a:ext cx="2079568" cy="136401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C6B284C2-994C-4707-A31C-73E58FF94D4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7974" y="5110753"/>
            <a:ext cx="2039823" cy="134165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03710EB2-CDB0-4497-9CF4-B699964869DD}"/>
              </a:ext>
            </a:extLst>
          </p:cNvPr>
          <p:cNvSpPr txBox="1"/>
          <p:nvPr/>
        </p:nvSpPr>
        <p:spPr>
          <a:xfrm>
            <a:off x="3491948" y="123100"/>
            <a:ext cx="2079569" cy="584775"/>
          </a:xfrm>
          <a:prstGeom prst="rect">
            <a:avLst/>
          </a:prstGeom>
          <a:noFill/>
          <a:ln w="12700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ষ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ী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D7434B0B-B2B3-4792-B87D-0E76D518D531}"/>
              </a:ext>
            </a:extLst>
          </p:cNvPr>
          <p:cNvSpPr txBox="1"/>
          <p:nvPr/>
        </p:nvSpPr>
        <p:spPr>
          <a:xfrm>
            <a:off x="3607148" y="2312748"/>
            <a:ext cx="1849168" cy="584775"/>
          </a:xfrm>
          <a:prstGeom prst="rect">
            <a:avLst/>
          </a:prstGeom>
          <a:noFill/>
          <a:ln w="12700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ং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ৃ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CE90CF4A-17AB-42B8-94CF-45684BE811E8}"/>
              </a:ext>
            </a:extLst>
          </p:cNvPr>
          <p:cNvSpPr txBox="1"/>
          <p:nvPr/>
        </p:nvSpPr>
        <p:spPr>
          <a:xfrm>
            <a:off x="3384023" y="4532964"/>
            <a:ext cx="2468716" cy="584775"/>
          </a:xfrm>
          <a:prstGeom prst="rect">
            <a:avLst/>
          </a:prstGeom>
          <a:noFill/>
          <a:ln w="12700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কৃষির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আধুনিকয়ন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9" name="Picture 8" descr="http://www.sorejominbarta.com/uploads/713.jpg">
            <a:extLst>
              <a:ext uri="{FF2B5EF4-FFF2-40B4-BE49-F238E27FC236}">
                <a16:creationId xmlns:a16="http://schemas.microsoft.com/office/drawing/2014/main" id="{4CF5DF72-015D-45A3-AA71-117835C42A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4297" y="864383"/>
            <a:ext cx="2141474" cy="136401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Picture 2" descr="http://www.ittefaq.com.bd/assets/images/news_images/2014/11/08/1415429620.jpg">
            <a:extLst>
              <a:ext uri="{FF2B5EF4-FFF2-40B4-BE49-F238E27FC236}">
                <a16:creationId xmlns:a16="http://schemas.microsoft.com/office/drawing/2014/main" id="{D5F64D60-7632-4ABB-989D-9E3F3F2478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948" y="3034798"/>
            <a:ext cx="2239617" cy="134165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02A83C18-D12D-4BE6-A697-8FF63ED8CF8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1948" y="5099572"/>
            <a:ext cx="2162643" cy="136401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9977A98-560D-4648-987B-562FEFE407E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9247" y="5082600"/>
            <a:ext cx="1981821" cy="130213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434597BB-2CF6-46CA-9CCB-6FD16208B5E7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9827" y="3012436"/>
            <a:ext cx="2079568" cy="1318812"/>
          </a:xfrm>
          <a:prstGeom prst="rect">
            <a:avLst/>
          </a:prstGeom>
        </p:spPr>
      </p:pic>
      <p:pic>
        <p:nvPicPr>
          <p:cNvPr id="15" name="Picture 6">
            <a:extLst>
              <a:ext uri="{FF2B5EF4-FFF2-40B4-BE49-F238E27FC236}">
                <a16:creationId xmlns:a16="http://schemas.microsoft.com/office/drawing/2014/main" id="{E3D385B3-1BE9-4961-9082-E6982C217C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491948" y="850709"/>
            <a:ext cx="2141474" cy="1397715"/>
          </a:xfrm>
          <a:prstGeom prst="rect">
            <a:avLst/>
          </a:prstGeom>
          <a:solidFill>
            <a:srgbClr val="FFFFFF">
              <a:shade val="85000"/>
            </a:srgbClr>
          </a:solidFill>
          <a:ln w="19050" cap="sq">
            <a:solidFill>
              <a:schemeClr val="tx1"/>
            </a:solidFill>
            <a:miter lim="800000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sp>
        <p:nvSpPr>
          <p:cNvPr id="14" name="Frame 13">
            <a:extLst>
              <a:ext uri="{FF2B5EF4-FFF2-40B4-BE49-F238E27FC236}">
                <a16:creationId xmlns:a16="http://schemas.microsoft.com/office/drawing/2014/main" id="{05E1E537-41DF-4673-B0CC-5DEA9CF9260E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449"/>
            </a:avLst>
          </a:prstGeom>
          <a:solidFill>
            <a:schemeClr val="accent2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226583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7000"/>
                            </p:stCondLst>
                            <p:childTnLst>
                              <p:par>
                                <p:cTn id="33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8000"/>
                            </p:stCondLst>
                            <p:childTnLst>
                              <p:par>
                                <p:cTn id="37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9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9000"/>
                            </p:stCondLst>
                            <p:childTnLst>
                              <p:par>
                                <p:cTn id="41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0000"/>
                            </p:stCondLst>
                            <p:childTnLst>
                              <p:par>
                                <p:cTn id="4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1000"/>
                            </p:stCondLst>
                            <p:childTnLst>
                              <p:par>
                                <p:cTn id="49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6" grpId="0" animBg="1"/>
      <p:bldP spid="2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FC1D100C-2E62-4299-9DCD-32B5DB89E6F4}"/>
              </a:ext>
            </a:extLst>
          </p:cNvPr>
          <p:cNvSpPr txBox="1"/>
          <p:nvPr/>
        </p:nvSpPr>
        <p:spPr>
          <a:xfrm>
            <a:off x="3107635" y="938242"/>
            <a:ext cx="2928730" cy="830997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err="1">
                <a:latin typeface="NikoshBAN" pitchFamily="2" charset="0"/>
                <a:cs typeface="NikoshBAN" pitchFamily="2" charset="0"/>
              </a:rPr>
              <a:t>আজকের</a:t>
            </a:r>
            <a:r>
              <a:rPr lang="en-US" sz="4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4800" b="1" dirty="0"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7AF5808-BE43-47E4-9731-36A8EF574087}"/>
              </a:ext>
            </a:extLst>
          </p:cNvPr>
          <p:cNvSpPr txBox="1"/>
          <p:nvPr/>
        </p:nvSpPr>
        <p:spPr>
          <a:xfrm>
            <a:off x="495300" y="3998416"/>
            <a:ext cx="8153400" cy="144655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err="1">
                <a:latin typeface="NikoshBAN" pitchFamily="2" charset="0"/>
                <a:cs typeface="NikoshBAN" pitchFamily="2" charset="0"/>
              </a:rPr>
              <a:t>বাংলাদেশের</a:t>
            </a:r>
            <a:r>
              <a:rPr lang="en-US" sz="4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latin typeface="NikoshBAN" pitchFamily="2" charset="0"/>
                <a:cs typeface="NikoshBAN" pitchFamily="2" charset="0"/>
              </a:rPr>
              <a:t>মানুষের</a:t>
            </a:r>
            <a:r>
              <a:rPr lang="en-US" sz="4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latin typeface="NikoshBAN" pitchFamily="2" charset="0"/>
                <a:cs typeface="NikoshBAN" pitchFamily="2" charset="0"/>
              </a:rPr>
              <a:t>জীবন</a:t>
            </a:r>
            <a:r>
              <a:rPr lang="en-US" sz="4400" b="1" dirty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4400" b="1" dirty="0" err="1">
                <a:latin typeface="NikoshBAN" pitchFamily="2" charset="0"/>
                <a:cs typeface="NikoshBAN" pitchFamily="2" charset="0"/>
              </a:rPr>
              <a:t>সংস্কৃতিএবং</a:t>
            </a:r>
            <a:r>
              <a:rPr lang="en-US" sz="4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latin typeface="NikoshBAN" pitchFamily="2" charset="0"/>
                <a:cs typeface="NikoshBAN" pitchFamily="2" charset="0"/>
              </a:rPr>
              <a:t>কৃষির</a:t>
            </a:r>
            <a:r>
              <a:rPr lang="en-US" sz="4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latin typeface="NikoshBAN" pitchFamily="2" charset="0"/>
                <a:cs typeface="NikoshBAN" pitchFamily="2" charset="0"/>
              </a:rPr>
              <a:t>আধুনিকায়ন</a:t>
            </a:r>
            <a:r>
              <a:rPr lang="en-US" sz="4400" b="1" dirty="0"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935D2F0-BF40-4E9A-BB97-95564AC558D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212" y="2188755"/>
            <a:ext cx="2079568" cy="134165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19107F2-6C2A-4635-92C0-6B9CDD20031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71965" y="2188754"/>
            <a:ext cx="2039823" cy="134165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Picture 2" descr="http://www.ittefaq.com.bd/assets/images/news_images/2014/11/08/1415429620.jpg">
            <a:extLst>
              <a:ext uri="{FF2B5EF4-FFF2-40B4-BE49-F238E27FC236}">
                <a16:creationId xmlns:a16="http://schemas.microsoft.com/office/drawing/2014/main" id="{F9A83AB6-30F1-4A6C-B089-F3A8311AC4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1461" y="2188755"/>
            <a:ext cx="2239617" cy="134165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Frame 7">
            <a:extLst>
              <a:ext uri="{FF2B5EF4-FFF2-40B4-BE49-F238E27FC236}">
                <a16:creationId xmlns:a16="http://schemas.microsoft.com/office/drawing/2014/main" id="{840C3615-2C46-4D28-A2E1-B49641655004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449"/>
            </a:avLst>
          </a:prstGeom>
          <a:solidFill>
            <a:schemeClr val="accent2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435465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B38BD766-A808-42A0-BF97-4AC89904C1FD}"/>
              </a:ext>
            </a:extLst>
          </p:cNvPr>
          <p:cNvSpPr/>
          <p:nvPr/>
        </p:nvSpPr>
        <p:spPr>
          <a:xfrm>
            <a:off x="3551859" y="661457"/>
            <a:ext cx="2507418" cy="923330"/>
          </a:xfrm>
          <a:prstGeom prst="rect">
            <a:avLst/>
          </a:prstGeom>
          <a:ln w="28575"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r>
              <a:rPr lang="en-US" sz="5400" dirty="0">
                <a:latin typeface="NikoshBAN" pitchFamily="2" charset="0"/>
                <a:cs typeface="NikoshBAN" pitchFamily="2" charset="0"/>
              </a:rPr>
              <a:t>শিখন </a:t>
            </a:r>
            <a:r>
              <a:rPr lang="en-US" sz="5400" dirty="0" err="1">
                <a:latin typeface="NikoshBAN" pitchFamily="2" charset="0"/>
                <a:cs typeface="NikoshBAN" pitchFamily="2" charset="0"/>
              </a:rPr>
              <a:t>ফল</a:t>
            </a:r>
            <a:r>
              <a:rPr lang="en-US" sz="5400" dirty="0"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B9969EB-EE71-4006-8177-7D218ACCA7CB}"/>
              </a:ext>
            </a:extLst>
          </p:cNvPr>
          <p:cNvSpPr/>
          <p:nvPr/>
        </p:nvSpPr>
        <p:spPr>
          <a:xfrm>
            <a:off x="463826" y="2246245"/>
            <a:ext cx="7457661" cy="523220"/>
          </a:xfrm>
          <a:prstGeom prst="rect">
            <a:avLst/>
          </a:prstGeom>
          <a:noFill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বাংলাদেশের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মানুষের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জীবন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সংস্কৃতি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কৃষির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আধুনিকায়ন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397D7C4-7925-4636-A26B-FB0D33AA590D}"/>
              </a:ext>
            </a:extLst>
          </p:cNvPr>
          <p:cNvSpPr/>
          <p:nvPr/>
        </p:nvSpPr>
        <p:spPr>
          <a:xfrm>
            <a:off x="463826" y="2932937"/>
            <a:ext cx="8242851" cy="523220"/>
          </a:xfrm>
          <a:prstGeom prst="rect">
            <a:avLst/>
          </a:prstGeom>
          <a:noFill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আধুনিক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as-IN" sz="2800" b="1" dirty="0">
                <a:latin typeface="NikoshBAN" pitchFamily="2" charset="0"/>
                <a:cs typeface="NikoshBAN" pitchFamily="2" charset="0"/>
              </a:rPr>
              <a:t>ক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ৃ</a:t>
            </a:r>
            <a:r>
              <a:rPr lang="as-IN" sz="2800" b="1" dirty="0">
                <a:latin typeface="NikoshBAN" pitchFamily="2" charset="0"/>
                <a:cs typeface="NikoshBAN" pitchFamily="2" charset="0"/>
              </a:rPr>
              <a:t>ষ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ি  </a:t>
            </a:r>
            <a:r>
              <a:rPr lang="as-IN" sz="2800" b="1" dirty="0">
                <a:latin typeface="NikoshBAN" pitchFamily="2" charset="0"/>
                <a:cs typeface="NikoshBAN" pitchFamily="2" charset="0"/>
              </a:rPr>
              <a:t>ও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আমাদের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জীবনধারার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মধ্যে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সম্পক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। 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766D7A3-1DDA-4B2C-B7A8-277FA716AFC8}"/>
              </a:ext>
            </a:extLst>
          </p:cNvPr>
          <p:cNvSpPr/>
          <p:nvPr/>
        </p:nvSpPr>
        <p:spPr>
          <a:xfrm>
            <a:off x="463826" y="3619629"/>
            <a:ext cx="8242851" cy="954107"/>
          </a:xfrm>
          <a:prstGeom prst="rect">
            <a:avLst/>
          </a:prstGeom>
          <a:noFill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বাংলাদেশের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মানুষের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জীবন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সংস্কৃতি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কৃষি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as-IN" sz="2800" b="1" dirty="0">
                <a:latin typeface="NikoshBAN" pitchFamily="2" charset="0"/>
                <a:cs typeface="NikoshBAN" pitchFamily="2" charset="0"/>
              </a:rPr>
              <a:t>এ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ক </a:t>
            </a:r>
            <a:r>
              <a:rPr lang="as-IN" sz="2800" b="1" dirty="0">
                <a:latin typeface="NikoshBAN" pitchFamily="2" charset="0"/>
                <a:cs typeface="NikoshBAN" pitchFamily="2" charset="0"/>
              </a:rPr>
              <a:t>স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ু</a:t>
            </a:r>
            <a:r>
              <a:rPr lang="as-IN" sz="2800" b="1" dirty="0">
                <a:latin typeface="NikoshBAN" pitchFamily="2" charset="0"/>
                <a:cs typeface="NikoshBAN" pitchFamily="2" charset="0"/>
              </a:rPr>
              <a:t>ত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া</a:t>
            </a:r>
            <a:r>
              <a:rPr lang="as-IN" sz="2800" b="1" dirty="0">
                <a:latin typeface="NikoshBAN" pitchFamily="2" charset="0"/>
                <a:cs typeface="NikoshBAN" pitchFamily="2" charset="0"/>
              </a:rPr>
              <a:t>ো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য় </a:t>
            </a:r>
            <a:r>
              <a:rPr lang="as-IN" sz="2800" b="1" dirty="0">
                <a:latin typeface="NikoshBAN" pitchFamily="2" charset="0"/>
                <a:cs typeface="NikoshBAN" pitchFamily="2" charset="0"/>
              </a:rPr>
              <a:t>গ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া</a:t>
            </a:r>
            <a:r>
              <a:rPr lang="as-IN" sz="2800" b="1" dirty="0">
                <a:latin typeface="NikoshBAN" pitchFamily="2" charset="0"/>
                <a:cs typeface="NikoshBAN" pitchFamily="2" charset="0"/>
              </a:rPr>
              <a:t>ঁ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থ</a:t>
            </a:r>
            <a:r>
              <a:rPr lang="as-IN" sz="2800" b="1" dirty="0">
                <a:latin typeface="NikoshBAN" pitchFamily="2" charset="0"/>
                <a:cs typeface="NikoshBAN" pitchFamily="2" charset="0"/>
              </a:rPr>
              <a:t>া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-</a:t>
            </a:r>
            <a:r>
              <a:rPr lang="as-IN" sz="2800" b="1" dirty="0">
                <a:latin typeface="NikoshBAN" pitchFamily="2" charset="0"/>
                <a:cs typeface="NikoshBAN" pitchFamily="2" charset="0"/>
              </a:rPr>
              <a:t>ব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্</a:t>
            </a:r>
            <a:r>
              <a:rPr lang="as-IN" sz="2800" b="1" dirty="0">
                <a:latin typeface="NikoshBAN" pitchFamily="2" charset="0"/>
                <a:cs typeface="NikoshBAN" pitchFamily="2" charset="0"/>
              </a:rPr>
              <a:t>য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া</a:t>
            </a:r>
            <a:r>
              <a:rPr lang="as-IN" sz="2800" b="1" dirty="0">
                <a:latin typeface="NikoshBAN" pitchFamily="2" charset="0"/>
                <a:cs typeface="NikoshBAN" pitchFamily="2" charset="0"/>
              </a:rPr>
              <a:t>খ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্</a:t>
            </a:r>
            <a:r>
              <a:rPr lang="as-IN" sz="2800" b="1" dirty="0">
                <a:latin typeface="NikoshBAN" pitchFamily="2" charset="0"/>
                <a:cs typeface="NikoshBAN" pitchFamily="2" charset="0"/>
              </a:rPr>
              <a:t>য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া </a:t>
            </a:r>
            <a:r>
              <a:rPr lang="as-IN" sz="2800" b="1" dirty="0">
                <a:latin typeface="NikoshBAN" pitchFamily="2" charset="0"/>
                <a:cs typeface="NikoshBAN" pitchFamily="2" charset="0"/>
              </a:rPr>
              <a:t>ক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র</a:t>
            </a:r>
            <a:r>
              <a:rPr lang="as-IN" sz="2800" b="1" dirty="0">
                <a:latin typeface="NikoshBAN" pitchFamily="2" charset="0"/>
                <a:cs typeface="NikoshBAN" pitchFamily="2" charset="0"/>
              </a:rPr>
              <a:t>ত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ে </a:t>
            </a:r>
            <a:r>
              <a:rPr lang="as-IN" sz="2800" b="1" dirty="0">
                <a:latin typeface="NikoshBAN" pitchFamily="2" charset="0"/>
                <a:cs typeface="NikoshBAN" pitchFamily="2" charset="0"/>
              </a:rPr>
              <a:t>প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া</a:t>
            </a:r>
            <a:r>
              <a:rPr lang="as-IN" sz="2800" b="1" dirty="0">
                <a:latin typeface="NikoshBAN" pitchFamily="2" charset="0"/>
                <a:cs typeface="NikoshBAN" pitchFamily="2" charset="0"/>
              </a:rPr>
              <a:t>র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ব</a:t>
            </a:r>
            <a:r>
              <a:rPr lang="as-IN" sz="2800" b="1" dirty="0">
                <a:latin typeface="NikoshBAN" pitchFamily="2" charset="0"/>
                <a:cs typeface="NikoshBAN" pitchFamily="2" charset="0"/>
              </a:rPr>
              <a:t>ে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।  </a:t>
            </a:r>
          </a:p>
        </p:txBody>
      </p:sp>
      <p:sp>
        <p:nvSpPr>
          <p:cNvPr id="7" name="Frame 6">
            <a:extLst>
              <a:ext uri="{FF2B5EF4-FFF2-40B4-BE49-F238E27FC236}">
                <a16:creationId xmlns:a16="http://schemas.microsoft.com/office/drawing/2014/main" id="{6532F76C-7C58-44FC-9E0F-DBB05C6F89AF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449"/>
            </a:avLst>
          </a:prstGeom>
          <a:solidFill>
            <a:schemeClr val="accent2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064533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58B13AE-2614-40ED-954A-763C48DC3C7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3151" y="3324224"/>
            <a:ext cx="2213274" cy="1944257"/>
          </a:xfrm>
          <a:prstGeom prst="round2DiagRect">
            <a:avLst>
              <a:gd name="adj1" fmla="val 16667"/>
              <a:gd name="adj2" fmla="val 0"/>
            </a:avLst>
          </a:prstGeom>
          <a:ln w="28575" cap="sq">
            <a:solidFill>
              <a:schemeClr val="tx1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DC3A33D-DF66-4896-ADCD-340E71B711A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3580" y="3324225"/>
            <a:ext cx="2442575" cy="1944257"/>
          </a:xfrm>
          <a:prstGeom prst="round2DiagRect">
            <a:avLst>
              <a:gd name="adj1" fmla="val 16667"/>
              <a:gd name="adj2" fmla="val 0"/>
            </a:avLst>
          </a:prstGeom>
          <a:ln w="28575" cap="sq">
            <a:solidFill>
              <a:schemeClr val="tx1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BA9B7B4-9065-4C1D-ABAD-A800A123F47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381" y="3324224"/>
            <a:ext cx="2442575" cy="1944257"/>
          </a:xfrm>
          <a:prstGeom prst="round2DiagRect">
            <a:avLst>
              <a:gd name="adj1" fmla="val 16667"/>
              <a:gd name="adj2" fmla="val 0"/>
            </a:avLst>
          </a:prstGeom>
          <a:ln w="28575" cap="sq">
            <a:solidFill>
              <a:schemeClr val="tx1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737950BC-9394-49F3-AA48-19E333EA49A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0749" y="1066800"/>
            <a:ext cx="2433181" cy="1689652"/>
          </a:xfrm>
          <a:prstGeom prst="round2DiagRect">
            <a:avLst>
              <a:gd name="adj1" fmla="val 16667"/>
              <a:gd name="adj2" fmla="val 0"/>
            </a:avLst>
          </a:prstGeom>
          <a:ln w="28575" cap="sq">
            <a:solidFill>
              <a:schemeClr val="tx1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2F278873-D8FF-45C8-BB00-8412C6FDCAE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3750" y="1066800"/>
            <a:ext cx="2201585" cy="1689652"/>
          </a:xfrm>
          <a:prstGeom prst="round2DiagRect">
            <a:avLst>
              <a:gd name="adj1" fmla="val 16667"/>
              <a:gd name="adj2" fmla="val 0"/>
            </a:avLst>
          </a:prstGeom>
          <a:ln w="28575" cap="sq">
            <a:solidFill>
              <a:schemeClr val="tx1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17DB21D1-8A25-4D9B-AF02-5FA9BC63FBB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750" y="1066800"/>
            <a:ext cx="2442575" cy="1689652"/>
          </a:xfrm>
          <a:prstGeom prst="round2DiagRect">
            <a:avLst>
              <a:gd name="adj1" fmla="val 16667"/>
              <a:gd name="adj2" fmla="val 0"/>
            </a:avLst>
          </a:prstGeom>
          <a:ln w="28575" cap="sq">
            <a:solidFill>
              <a:schemeClr val="tx1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Frame 7">
            <a:extLst>
              <a:ext uri="{FF2B5EF4-FFF2-40B4-BE49-F238E27FC236}">
                <a16:creationId xmlns:a16="http://schemas.microsoft.com/office/drawing/2014/main" id="{9307511C-4A69-4440-9077-6075E4ED7FE4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449"/>
            </a:avLst>
          </a:prstGeom>
          <a:solidFill>
            <a:schemeClr val="accent2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454076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39C4F115-B428-4263-AF0F-6DBFB5051E3B}"/>
              </a:ext>
            </a:extLst>
          </p:cNvPr>
          <p:cNvSpPr txBox="1"/>
          <p:nvPr/>
        </p:nvSpPr>
        <p:spPr>
          <a:xfrm>
            <a:off x="3366052" y="1610139"/>
            <a:ext cx="5168348" cy="646331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ঢাকার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শেরে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বাংলা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কৃষি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ইন্সটিটিউট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2" descr="C:\Users\Public\Pictures\serebangla krisi.jpg">
            <a:extLst>
              <a:ext uri="{FF2B5EF4-FFF2-40B4-BE49-F238E27FC236}">
                <a16:creationId xmlns:a16="http://schemas.microsoft.com/office/drawing/2014/main" id="{03964A22-92CA-4E72-86BE-6B7FE08DD8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9600" y="1059359"/>
            <a:ext cx="2667000" cy="2142344"/>
          </a:xfrm>
          <a:prstGeom prst="rect">
            <a:avLst/>
          </a:prstGeom>
          <a:noFill/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BE7BCC1-EE42-4D3D-8799-650AFDAB08D3}"/>
              </a:ext>
            </a:extLst>
          </p:cNvPr>
          <p:cNvSpPr txBox="1"/>
          <p:nvPr/>
        </p:nvSpPr>
        <p:spPr>
          <a:xfrm>
            <a:off x="3366052" y="3878256"/>
            <a:ext cx="5314122" cy="1200329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ঢাকার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বিশ্ববিদ্যালয়ে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কৃষি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অনুষদ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খুলে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ডিগ্রী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পর্যায়ে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কৃষি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শিক্ষা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চালু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  </a:t>
            </a:r>
          </a:p>
        </p:txBody>
      </p:sp>
      <p:pic>
        <p:nvPicPr>
          <p:cNvPr id="6" name="Picture 4" descr="C:\Users\Public\Pictures\AI1HE4ICAH1GQDFCAVF9RJVCA7T4JAFCAUACF5DCAE1B02OCARES50YCA1N4Y36CAJ5V3QACAPKL0G3CAZPQIWYCAD9CWXBCAVFWHI1CAKEKJF8CAFEO8WSCA9R02XBCAN7RBSKCAC716YKCAHKT3RICAQAD06D.jpg">
            <a:extLst>
              <a:ext uri="{FF2B5EF4-FFF2-40B4-BE49-F238E27FC236}">
                <a16:creationId xmlns:a16="http://schemas.microsoft.com/office/drawing/2014/main" id="{589F649B-4025-48BD-8BD3-665E50F20E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9600" y="3648281"/>
            <a:ext cx="2362200" cy="1906500"/>
          </a:xfrm>
          <a:prstGeom prst="rect">
            <a:avLst/>
          </a:prstGeom>
          <a:noFill/>
        </p:spPr>
      </p:pic>
      <p:sp>
        <p:nvSpPr>
          <p:cNvPr id="7" name="Frame 6">
            <a:extLst>
              <a:ext uri="{FF2B5EF4-FFF2-40B4-BE49-F238E27FC236}">
                <a16:creationId xmlns:a16="http://schemas.microsoft.com/office/drawing/2014/main" id="{254450B8-871F-48EC-9733-E58AF2A6BE67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449"/>
            </a:avLst>
          </a:prstGeom>
          <a:solidFill>
            <a:schemeClr val="accent2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115514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8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0FA3EEB6-ABBF-4BF1-97EF-6169ACD07744}"/>
              </a:ext>
            </a:extLst>
          </p:cNvPr>
          <p:cNvSpPr txBox="1"/>
          <p:nvPr/>
        </p:nvSpPr>
        <p:spPr>
          <a:xfrm>
            <a:off x="3432313" y="1386808"/>
            <a:ext cx="5327374" cy="1200329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পাকিস্থান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আমলে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1961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সালে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একটি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  <a:p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কৃষি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বিশ্ববিদ্যালয়ে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স্থাপন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pic>
        <p:nvPicPr>
          <p:cNvPr id="4" name="Picture 3" descr="C:\Users\Public\Pictures\A8ROOWRCAKFZ9ODCAJK9GDKCA4G1FUSCAZ9F9GSCAZEXUDPCARXBIFCCAZZ8022CATUKWM3CAPVUCLHCAC04FBVCAI9N1EDCAUC137RCARRWZ4CCADV1QVHCA5Q0NASCAZD5LOICAQXBMW9CA4TD07CCAAGY123.jpg">
            <a:extLst>
              <a:ext uri="{FF2B5EF4-FFF2-40B4-BE49-F238E27FC236}">
                <a16:creationId xmlns:a16="http://schemas.microsoft.com/office/drawing/2014/main" id="{04C64552-68BE-467C-A112-AEB13650A7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21971" y="1046922"/>
            <a:ext cx="2664568" cy="2064769"/>
          </a:xfrm>
          <a:prstGeom prst="rect">
            <a:avLst/>
          </a:prstGeom>
          <a:noFill/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3AF9536-2E52-4C2C-B8EC-F336E9156C11}"/>
              </a:ext>
            </a:extLst>
          </p:cNvPr>
          <p:cNvSpPr txBox="1"/>
          <p:nvPr/>
        </p:nvSpPr>
        <p:spPr>
          <a:xfrm>
            <a:off x="3432313" y="3973946"/>
            <a:ext cx="5181600" cy="1815882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তৃনমুল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পর্যায়ে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দক্ষ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মাঠ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কর্মী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তৈরি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কিছু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কৃষি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সম্প্রসারণ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ট্রেনিং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ইন্সটিটিউট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পশু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চিকিৎসা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কেন্দ্র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ট্রেনিং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ইন্সটিটিউট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 (</a:t>
            </a:r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AETIও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 VTI) </a:t>
            </a:r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স্থাপন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pic>
        <p:nvPicPr>
          <p:cNvPr id="6" name="Picture 3" descr="C:\Users\Public\Pictures\AEZM2SYCAZW9BPYCA5S38SBCASTRS0ECA3O74EGCA2H0TS5CAWILFMBCA24TTJUCA8HBBQJCAPCF3V9CAE7BN1ECA96R326CAOHHYE3CA0F2VI3CAEWFDEICAXDA42WCAXCZJE8CADRNSE3CAH6SO72CANH61TG.jpg">
            <a:extLst>
              <a:ext uri="{FF2B5EF4-FFF2-40B4-BE49-F238E27FC236}">
                <a16:creationId xmlns:a16="http://schemas.microsoft.com/office/drawing/2014/main" id="{6E35F018-CCBF-4D11-A50A-2D29E98E1C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1971" y="3723218"/>
            <a:ext cx="2664568" cy="2087860"/>
          </a:xfrm>
          <a:prstGeom prst="rect">
            <a:avLst/>
          </a:prstGeom>
          <a:noFill/>
        </p:spPr>
      </p:pic>
      <p:sp>
        <p:nvSpPr>
          <p:cNvPr id="7" name="Frame 6">
            <a:extLst>
              <a:ext uri="{FF2B5EF4-FFF2-40B4-BE49-F238E27FC236}">
                <a16:creationId xmlns:a16="http://schemas.microsoft.com/office/drawing/2014/main" id="{58E63B79-B777-4729-BA02-31096D93B555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449"/>
            </a:avLst>
          </a:prstGeom>
          <a:solidFill>
            <a:schemeClr val="accent2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986081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C6EAD395-747C-449D-89AD-091C8B40E83A}"/>
              </a:ext>
            </a:extLst>
          </p:cNvPr>
          <p:cNvSpPr/>
          <p:nvPr/>
        </p:nvSpPr>
        <p:spPr>
          <a:xfrm>
            <a:off x="423488" y="584880"/>
            <a:ext cx="1899879" cy="646331"/>
          </a:xfrm>
          <a:prstGeom prst="rect">
            <a:avLst/>
          </a:prstGeom>
          <a:ln>
            <a:solidFill>
              <a:srgbClr val="FF0000"/>
            </a:solidFill>
          </a:ln>
        </p:spPr>
        <p:txBody>
          <a:bodyPr wrap="none">
            <a:spAutoFit/>
          </a:bodyPr>
          <a:lstStyle/>
          <a:p>
            <a:pPr algn="just"/>
            <a:r>
              <a:rPr lang="en-US" sz="3600" b="1" cap="all" dirty="0" err="1">
                <a:ln w="9000" cmpd="sng">
                  <a:noFill/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জোড়ায়কাজ</a:t>
            </a:r>
            <a:endParaRPr lang="en-US" sz="3600" b="1" cap="all" dirty="0">
              <a:ln w="9000" cmpd="sng">
                <a:noFill/>
                <a:prstDash val="solid"/>
              </a:ln>
              <a:effectLst>
                <a:reflection blurRad="12700" stA="28000" endPos="45000" dist="1000" dir="5400000" sy="-100000" algn="bl" rotWithShape="0"/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6E00D0A-11B4-47D3-AA99-FFF62DA87178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clrChange>
              <a:clrFrom>
                <a:srgbClr val="FFF7EC"/>
              </a:clrFrom>
              <a:clrTo>
                <a:srgbClr val="FFF7E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33512" y="508191"/>
            <a:ext cx="1067729" cy="917426"/>
          </a:xfrm>
          <a:prstGeom prst="rect">
            <a:avLst/>
          </a:prstGeom>
          <a:ln w="28575">
            <a:solidFill>
              <a:srgbClr val="FF0000"/>
            </a:solidFill>
          </a:ln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08A056ED-0B7F-434C-831A-777F11840258}"/>
              </a:ext>
            </a:extLst>
          </p:cNvPr>
          <p:cNvSpPr/>
          <p:nvPr/>
        </p:nvSpPr>
        <p:spPr>
          <a:xfrm>
            <a:off x="423488" y="3266663"/>
            <a:ext cx="8137415" cy="1200329"/>
          </a:xfrm>
          <a:prstGeom prst="rect">
            <a:avLst/>
          </a:prstGeom>
          <a:noFill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457200" indent="-457200" algn="ctr">
              <a:buFont typeface="Wingdings" panose="05000000000000000000" pitchFamily="2" charset="2"/>
              <a:buChar char="§"/>
            </a:pP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বাংলাদেশের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মানুষের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জীবন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সংস্কৃতি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কৃষির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আধুনিকায়ন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as-IN" sz="3600" b="1" dirty="0">
                <a:latin typeface="NikoshBAN" pitchFamily="2" charset="0"/>
                <a:cs typeface="NikoshBAN" pitchFamily="2" charset="0"/>
              </a:rPr>
              <a:t>ব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ল</a:t>
            </a:r>
            <a:r>
              <a:rPr lang="as-IN" sz="3600" b="1" dirty="0">
                <a:latin typeface="NikoshBAN" pitchFamily="2" charset="0"/>
                <a:cs typeface="NikoshBAN" pitchFamily="2" charset="0"/>
              </a:rPr>
              <a:t>ত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ে </a:t>
            </a:r>
            <a:r>
              <a:rPr lang="as-IN" sz="3600" b="1" dirty="0">
                <a:latin typeface="NikoshBAN" pitchFamily="2" charset="0"/>
                <a:cs typeface="NikoshBAN" pitchFamily="2" charset="0"/>
              </a:rPr>
              <a:t>ক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ী ব</a:t>
            </a:r>
            <a:r>
              <a:rPr lang="as-IN" sz="3600" b="1" dirty="0">
                <a:latin typeface="NikoshBAN" pitchFamily="2" charset="0"/>
                <a:cs typeface="NikoshBAN" pitchFamily="2" charset="0"/>
              </a:rPr>
              <a:t>ু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ঝ ।</a:t>
            </a:r>
          </a:p>
        </p:txBody>
      </p:sp>
      <p:sp>
        <p:nvSpPr>
          <p:cNvPr id="5" name="Frame 4">
            <a:extLst>
              <a:ext uri="{FF2B5EF4-FFF2-40B4-BE49-F238E27FC236}">
                <a16:creationId xmlns:a16="http://schemas.microsoft.com/office/drawing/2014/main" id="{760EBE4D-C11E-49D7-BEFC-A8B146560B98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449"/>
            </a:avLst>
          </a:prstGeom>
          <a:solidFill>
            <a:schemeClr val="accent2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400098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AB946B"/>
      </a:accent1>
      <a:accent2>
        <a:srgbClr val="C04F32"/>
      </a:accent2>
      <a:accent3>
        <a:srgbClr val="DD8C3C"/>
      </a:accent3>
      <a:accent4>
        <a:srgbClr val="8E684C"/>
      </a:accent4>
      <a:accent5>
        <a:srgbClr val="CBAF62"/>
      </a:accent5>
      <a:accent6>
        <a:srgbClr val="803348"/>
      </a:accent6>
      <a:hlink>
        <a:srgbClr val="86724D"/>
      </a:hlink>
      <a:folHlink>
        <a:srgbClr val="B99E84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A2BEDC8B-F191-493B-BA33-0F4F800A89D3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219</TotalTime>
  <Words>533</Words>
  <Application>Microsoft Office PowerPoint</Application>
  <PresentationFormat>On-screen Show (4:3)</PresentationFormat>
  <Paragraphs>53</Paragraphs>
  <Slides>17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3" baseType="lpstr">
      <vt:lpstr>Arial</vt:lpstr>
      <vt:lpstr>Calibri</vt:lpstr>
      <vt:lpstr>Garamond</vt:lpstr>
      <vt:lpstr>NikoshBAN</vt:lpstr>
      <vt:lpstr>Wingdings</vt:lpstr>
      <vt:lpstr>Organic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user</cp:lastModifiedBy>
  <cp:revision>33</cp:revision>
  <dcterms:created xsi:type="dcterms:W3CDTF">2019-10-19T06:14:39Z</dcterms:created>
  <dcterms:modified xsi:type="dcterms:W3CDTF">2019-10-20T04:25:06Z</dcterms:modified>
</cp:coreProperties>
</file>