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61" r:id="rId2"/>
    <p:sldId id="291" r:id="rId3"/>
    <p:sldId id="262" r:id="rId4"/>
    <p:sldId id="263" r:id="rId5"/>
    <p:sldId id="266" r:id="rId6"/>
    <p:sldId id="265" r:id="rId7"/>
    <p:sldId id="292" r:id="rId8"/>
    <p:sldId id="293" r:id="rId9"/>
    <p:sldId id="270" r:id="rId10"/>
    <p:sldId id="281" r:id="rId11"/>
    <p:sldId id="267" r:id="rId12"/>
    <p:sldId id="273" r:id="rId13"/>
    <p:sldId id="289" r:id="rId14"/>
    <p:sldId id="274" r:id="rId15"/>
    <p:sldId id="271" r:id="rId16"/>
    <p:sldId id="272" r:id="rId17"/>
    <p:sldId id="275" r:id="rId18"/>
    <p:sldId id="276" r:id="rId19"/>
    <p:sldId id="278" r:id="rId20"/>
    <p:sldId id="279" r:id="rId21"/>
    <p:sldId id="280" r:id="rId22"/>
    <p:sldId id="284" r:id="rId23"/>
    <p:sldId id="285"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76" autoAdjust="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6604A-1B45-4AE0-84CA-2D5A24F68FCC}" type="datetimeFigureOut">
              <a:rPr lang="en-US" smtClean="0"/>
              <a:pPr/>
              <a:t>10/30/2019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82791C-611B-4ECD-8A98-13C4886B2E6B}" type="slidenum">
              <a:rPr lang="en-US" smtClean="0"/>
              <a:pPr/>
              <a:t>‹#›</a:t>
            </a:fld>
            <a:endParaRPr lang="en-US"/>
          </a:p>
        </p:txBody>
      </p:sp>
    </p:spTree>
    <p:extLst>
      <p:ext uri="{BB962C8B-B14F-4D97-AF65-F5344CB8AC3E}">
        <p14:creationId xmlns:p14="http://schemas.microsoft.com/office/powerpoint/2010/main" val="142010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latin typeface="NikoshBAN" pitchFamily="2" charset="0"/>
                <a:cs typeface="NikoshBAN" pitchFamily="2" charset="0"/>
              </a:rPr>
              <a:t>স্বাগতমে</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পাঠ</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সম্পর্কিত</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ছবি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ব্যবহার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করবেন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এমন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ছবি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ব্যবহার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যাতে</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পাঠ</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ঘোষণা</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হয়ে</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যায়</a:t>
            </a:r>
            <a:r>
              <a:rPr lang="en-US" sz="2400" baseline="0" dirty="0" smtClean="0">
                <a:latin typeface="NikoshBAN" pitchFamily="2" charset="0"/>
                <a:cs typeface="NikoshBAN" pitchFamily="2" charset="0"/>
              </a:rPr>
              <a:t>। </a:t>
            </a:r>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1</a:t>
            </a:fld>
            <a:endParaRPr lang="en-US"/>
          </a:p>
        </p:txBody>
      </p:sp>
    </p:spTree>
    <p:extLst>
      <p:ext uri="{BB962C8B-B14F-4D97-AF65-F5344CB8AC3E}">
        <p14:creationId xmlns:p14="http://schemas.microsoft.com/office/powerpoint/2010/main" val="136626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লালশাক</a:t>
            </a:r>
            <a:r>
              <a:rPr lang="bn-BD" baseline="0" dirty="0" smtClean="0"/>
              <a:t> চাষ করতে হলে যেসব সার দেওয়া হয় সেগুলোর বর্ননা দিতে হবে। শেষ চাষের সময় প্রতি শতক জমিতে ৪০ কেজি গোবর সার, সুন্দর ভাবে বুঝিয়ে দিবেন। </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আপনি এখানে</a:t>
            </a:r>
            <a:r>
              <a:rPr lang="bn-BD" baseline="0" dirty="0" smtClean="0"/>
              <a:t> অন্য কাজ দিতে পারেন । তবে সকলের অংশগ্রহণ করাবেন। শিক্ষককের কোউশল অনুযায়ী পাঠাদান সুন্দর করবেন। </a:t>
            </a:r>
          </a:p>
          <a:p>
            <a:endParaRPr lang="bn-BD" baseline="0" dirty="0" smtClean="0"/>
          </a:p>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পদ্ধতি</a:t>
            </a:r>
            <a:r>
              <a:rPr lang="bn-BD" baseline="0" dirty="0" smtClean="0"/>
              <a:t> ছাড়া আরো যেভাবে বীজ বপণ করা যায় সেগুলি যেমন ধামা বা কাঠায় করে হাতে ছিটিয়ে বীজ বপণ করা যায়। মাটি ঝুরঝুরে করে বীজ বপণ করা যায়। শ</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a:t>
            </a:r>
            <a:r>
              <a:rPr lang="bn-BD" baseline="0" dirty="0" smtClean="0"/>
              <a:t> শ্রেণিতে ভালো করে বীজ বপণের পদ্ধতি বুঝাবেন। বর্ষা কালে ব্যাখ্যা করবেন যেন বৃষ্টির পানিতে  বীজ বপণের পর পানি জমে তা  নষ্ট  না হয়ে যায় । সে জন্য জমিতে নালা কাটা হয়। </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15</a:t>
            </a:fld>
            <a:endParaRPr lang="en-US"/>
          </a:p>
        </p:txBody>
      </p:sp>
    </p:spTree>
    <p:extLst>
      <p:ext uri="{BB962C8B-B14F-4D97-AF65-F5344CB8AC3E}">
        <p14:creationId xmlns:p14="http://schemas.microsoft.com/office/powerpoint/2010/main" val="4186166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বীজ বপনের জন্য বেড</a:t>
            </a:r>
            <a:r>
              <a:rPr lang="bn-BD" baseline="0" dirty="0" smtClean="0"/>
              <a:t> ১৫ সেমি উঁচু করতে হয়। এবং দুটি বেডের মাঝখানে ৩০ সেমি সেচ নালা রাখতে হয়। পাঠ্য বই অনুযায়ী শিক্ষক বুঝাবেন। </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সেচ প্রদানের পদ্ধতি</a:t>
            </a:r>
            <a:r>
              <a:rPr lang="bn-BD" baseline="0" dirty="0" smtClean="0"/>
              <a:t> শিক্ষক শ্রেণিতে পড়াবেন। গ্রামে আমরা বালতিতে করে সেচ দিয়ে থাকি। মেশিন দিয়ে সেচ প্রদান করি। সকল ধরনের পদ্ধতি বুঝিয়ে দিতে হবে। </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17</a:t>
            </a:fld>
            <a:endParaRPr lang="en-US"/>
          </a:p>
        </p:txBody>
      </p:sp>
    </p:spTree>
    <p:extLst>
      <p:ext uri="{BB962C8B-B14F-4D97-AF65-F5344CB8AC3E}">
        <p14:creationId xmlns:p14="http://schemas.microsoft.com/office/powerpoint/2010/main" val="1110519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লাল শাক</a:t>
            </a:r>
            <a:r>
              <a:rPr lang="bn-BD" baseline="0" dirty="0" smtClean="0"/>
              <a:t> </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ফসল সংগ্রহ</a:t>
            </a:r>
            <a:r>
              <a:rPr lang="bn-BD" baseline="0" dirty="0" smtClean="0"/>
              <a:t> করার জন্য আমাদের লাল শাকের গোড়া সহ মাটি থেকে তুলতে হবে। তারপর পানিতে ভালো করে ধুয়ে মাটি আলাদা করে  পরিস্কার  পানি দিয়ে  ধুয়ে  বাজারে বিক্রি করার ব্যবস্থা করতে হবে। শিক্ষক পদ্ধতি গুলো ভালো করে শিক্ষার্থীদের  মধ্য থেকে উত্তর গুল আদায় করতে চেষ্টা করতে স্বচেষ্ট থাকবেন। </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20</a:t>
            </a:fld>
            <a:endParaRPr lang="en-US"/>
          </a:p>
        </p:txBody>
      </p:sp>
    </p:spTree>
    <p:extLst>
      <p:ext uri="{BB962C8B-B14F-4D97-AF65-F5344CB8AC3E}">
        <p14:creationId xmlns:p14="http://schemas.microsoft.com/office/powerpoint/2010/main" val="4113286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এই ফসলের আবাদ ভালো হলে ফলন ভালো হবে আর যদি </a:t>
            </a:r>
            <a:r>
              <a:rPr lang="bn-BD" baseline="0" dirty="0" smtClean="0"/>
              <a:t> যত্নের অভাবে শাক নষ্ট  হয়ে যায় তাহলে ফলন কম হবে । শিক্ষক শ্রেণিতে শিক্ষার্থীদের মধ্য থেকে এমন উত্তর আদায় করতে চেষ্টা করবেন। আপনাকে সুন্দর ভাবে উপস্থাপনের চেষ্টা করার জন্য ধন্যবাদ জানাচ্ছি। </a:t>
            </a:r>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21</a:t>
            </a:fld>
            <a:endParaRPr lang="en-US"/>
          </a:p>
        </p:txBody>
      </p:sp>
    </p:spTree>
    <p:extLst>
      <p:ext uri="{BB962C8B-B14F-4D97-AF65-F5344CB8AC3E}">
        <p14:creationId xmlns:p14="http://schemas.microsoft.com/office/powerpoint/2010/main" val="3711532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পাট বীজ</a:t>
            </a:r>
            <a:r>
              <a:rPr lang="bn-BD" baseline="0" dirty="0" smtClean="0">
                <a:latin typeface="NikoshBAN" pitchFamily="2" charset="0"/>
                <a:cs typeface="NikoshBAN" pitchFamily="2" charset="0"/>
              </a:rPr>
              <a:t> বপনের সময় পাট বীজের সাথে লালশাকের বীজ মিশিয়ে বপন করা যায়। বালির সাথে মিশিয়ে লালশাকের বীজ বপন করা যায়। শিক্ষক  এই কাজের সময় শ্রেণিতে মনিটরিং করবেন। শ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682791C-611B-4ECD-8A98-13C4886B2E6B}"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আশাকরি</a:t>
            </a:r>
            <a:r>
              <a:rPr lang="bn-BD" baseline="0" dirty="0" smtClean="0"/>
              <a:t> সকলেই ক্লাস টি  মনোযোগ সহকারে উপভোগ করবেন। কোন রকম ভুল পরিলক্ষিত হলে নিজের মত করে উপস্থাপন করবেন । </a:t>
            </a:r>
            <a:endParaRPr lang="en-US" dirty="0"/>
          </a:p>
        </p:txBody>
      </p:sp>
      <p:sp>
        <p:nvSpPr>
          <p:cNvPr id="4" name="Slide Number Placeholder 3"/>
          <p:cNvSpPr>
            <a:spLocks noGrp="1"/>
          </p:cNvSpPr>
          <p:nvPr>
            <p:ph type="sldNum" sz="quarter" idx="10"/>
          </p:nvPr>
        </p:nvSpPr>
        <p:spPr/>
        <p:txBody>
          <a:bodyPr/>
          <a:lstStyle/>
          <a:p>
            <a:fld id="{EEA49869-7C5C-4088-95EE-83C14598F178}" type="slidenum">
              <a:rPr lang="en-US" smtClean="0"/>
              <a:pPr/>
              <a:t>2</a:t>
            </a:fld>
            <a:endParaRPr lang="en-US"/>
          </a:p>
        </p:txBody>
      </p:sp>
    </p:spTree>
    <p:extLst>
      <p:ext uri="{BB962C8B-B14F-4D97-AF65-F5344CB8AC3E}">
        <p14:creationId xmlns:p14="http://schemas.microsoft.com/office/powerpoint/2010/main" val="242771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মূল্যায়নের জন্য</a:t>
            </a:r>
            <a:r>
              <a:rPr lang="bn-BD" baseline="0" dirty="0" smtClean="0"/>
              <a:t> শিক্ষার্থীদেরকে প্রশ্ন করুন তাদের কাছ থেকেউত্তর নিয়ে উত্তরটিতে ক্লিক করুন।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ক্লাসটি</a:t>
            </a:r>
            <a:r>
              <a:rPr lang="bn-BD" baseline="0" dirty="0" smtClean="0"/>
              <a:t> উপস্থাপনের জন্য আপনাকে অনেক ধন্যবাদ। আবার আপনাদের সাথে দেখা হবে। নিজের কলাকৌশল ব্যবহার করার জন্য  আপনাকে ধন্যবাদ। </a:t>
            </a:r>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শ্রদ্ধেয়</a:t>
            </a:r>
            <a:r>
              <a:rPr lang="bn-BD" baseline="0" dirty="0" smtClean="0">
                <a:latin typeface="NikoshBAN" pitchFamily="2" charset="0"/>
                <a:cs typeface="NikoshBAN" pitchFamily="2" charset="0"/>
              </a:rPr>
              <a:t> শিক্ষকমণ্ডলী আপনারা এখানে লালশাক চাষের জন্য অন্য কোনো ছবি ব্যাবহার করতে পারেন। তবে যে ছবিটি ব্যবহার করবেন তাতে যেন শিক্ষার্থীদের নিকট থেকে উত্তর আসে যে </a:t>
            </a:r>
            <a:r>
              <a:rPr lang="bn-BD" sz="1200" dirty="0" smtClean="0">
                <a:latin typeface="NikoshBAN" pitchFamily="2" charset="0"/>
                <a:cs typeface="NikoshBAN" pitchFamily="2" charset="0"/>
              </a:rPr>
              <a:t>লালশাক</a:t>
            </a:r>
            <a:r>
              <a:rPr lang="bn-BD" sz="1200" baseline="0" dirty="0" smtClean="0">
                <a:latin typeface="NikoshBAN" pitchFamily="2" charset="0"/>
                <a:cs typeface="NikoshBAN" pitchFamily="2" charset="0"/>
              </a:rPr>
              <a:t> চাষ সম্পর্কে উত্তর আসে।</a:t>
            </a: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3</a:t>
            </a:fld>
            <a:endParaRPr lang="en-US"/>
          </a:p>
        </p:txBody>
      </p:sp>
    </p:spTree>
    <p:extLst>
      <p:ext uri="{BB962C8B-B14F-4D97-AF65-F5344CB8AC3E}">
        <p14:creationId xmlns:p14="http://schemas.microsoft.com/office/powerpoint/2010/main" val="4288748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শিক্ষার্থীদেরকে</a:t>
            </a:r>
            <a:r>
              <a:rPr lang="bn-BD" baseline="0" dirty="0" smtClean="0">
                <a:latin typeface="NikoshBAN" pitchFamily="2" charset="0"/>
                <a:cs typeface="NikoshBAN" pitchFamily="2" charset="0"/>
              </a:rPr>
              <a:t> প্রশ্ন করে তাদের মুখ থেকে লালশাক উৎপাদন কথাটি বের করতে হবে।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4</a:t>
            </a:fld>
            <a:endParaRPr lang="en-US"/>
          </a:p>
        </p:txBody>
      </p:sp>
    </p:spTree>
    <p:extLst>
      <p:ext uri="{BB962C8B-B14F-4D97-AF65-F5344CB8AC3E}">
        <p14:creationId xmlns:p14="http://schemas.microsoft.com/office/powerpoint/2010/main" val="247219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t>শিক্ষক নিজ দক্ষতার দ্বারা নিজ কৌশলে পাঠ ঘোষনা করবেন। তারপর বোর্ডে লিখে দেবেন।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5</a:t>
            </a:fld>
            <a:endParaRPr lang="en-US"/>
          </a:p>
        </p:txBody>
      </p:sp>
    </p:spTree>
    <p:extLst>
      <p:ext uri="{BB962C8B-B14F-4D97-AF65-F5344CB8AC3E}">
        <p14:creationId xmlns:p14="http://schemas.microsoft.com/office/powerpoint/2010/main" val="335135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শিখনফল অনুযায়ী পড়াতে চেষ্টা করবেন। বিভিন্ন উপকরণ ব্যবহার করতে পারেন।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6</a:t>
            </a:fld>
            <a:endParaRPr lang="en-US"/>
          </a:p>
        </p:txBody>
      </p:sp>
    </p:spTree>
    <p:extLst>
      <p:ext uri="{BB962C8B-B14F-4D97-AF65-F5344CB8AC3E}">
        <p14:creationId xmlns:p14="http://schemas.microsoft.com/office/powerpoint/2010/main" val="161772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প্রথমে</a:t>
            </a:r>
            <a:r>
              <a:rPr lang="bn-BD" baseline="0" dirty="0" smtClean="0"/>
              <a:t> স্লাইড এ শাক দুটির ছবি </a:t>
            </a:r>
            <a:r>
              <a:rPr lang="bn-BD" dirty="0" smtClean="0"/>
              <a:t>  এনে তাদের কাছে</a:t>
            </a:r>
            <a:r>
              <a:rPr lang="bn-BD" baseline="0" dirty="0" smtClean="0"/>
              <a:t> শাকের নাম জিজ্ঞাসা করতে। পারেন। তারপর শিক্ষার্থীদেরকে জাত দুটি সম্পর্কে হালকা ধারনা দিতে পারেন। </a:t>
            </a:r>
            <a:r>
              <a:rPr lang="bn-BD" dirty="0" smtClean="0"/>
              <a:t>আলতাপাটি</a:t>
            </a:r>
            <a:r>
              <a:rPr lang="bn-BD" baseline="0" dirty="0" smtClean="0"/>
              <a:t> জাতটির পাতা ও কান্ড সিদুর লাল। বারি লালশাকের পাতা ও কান্ড লাল হয়।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9</a:t>
            </a:fld>
            <a:endParaRPr lang="en-US"/>
          </a:p>
        </p:txBody>
      </p:sp>
    </p:spTree>
    <p:extLst>
      <p:ext uri="{BB962C8B-B14F-4D97-AF65-F5344CB8AC3E}">
        <p14:creationId xmlns:p14="http://schemas.microsoft.com/office/powerpoint/2010/main" val="1311985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আপনি এখানে</a:t>
            </a:r>
            <a:r>
              <a:rPr lang="bn-BD" baseline="0" dirty="0" smtClean="0"/>
              <a:t> অন্য কাজ দিতে পারেন । তবে সকলের অংশগ্রহণ করাবেন। একক কাজ দেবার পড়ে শিক্ষক মনিটরিং করে শ্রেণিতে সক্রিয় থাকতে চেষ্টা করবেন। </a:t>
            </a:r>
          </a:p>
          <a:p>
            <a:endParaRPr lang="bn-BD" baseline="0" dirty="0" smtClean="0"/>
          </a:p>
        </p:txBody>
      </p:sp>
      <p:sp>
        <p:nvSpPr>
          <p:cNvPr id="4" name="Slide Number Placeholder 3"/>
          <p:cNvSpPr>
            <a:spLocks noGrp="1"/>
          </p:cNvSpPr>
          <p:nvPr>
            <p:ph type="sldNum" sz="quarter" idx="10"/>
          </p:nvPr>
        </p:nvSpPr>
        <p:spPr/>
        <p:txBody>
          <a:bodyPr/>
          <a:lstStyle/>
          <a:p>
            <a:fld id="{6682791C-611B-4ECD-8A98-13C4886B2E6B}"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লালশাকের</a:t>
            </a:r>
            <a:r>
              <a:rPr lang="bn-BD" baseline="0" dirty="0" smtClean="0"/>
              <a:t> বীজ খুব ছোট হয় তাই</a:t>
            </a:r>
            <a:r>
              <a:rPr lang="bn-BD" dirty="0" smtClean="0"/>
              <a:t>লালশাকের</a:t>
            </a:r>
            <a:r>
              <a:rPr lang="bn-BD" baseline="0" dirty="0" smtClean="0"/>
              <a:t> বীজ বপনের পূর্বে </a:t>
            </a:r>
            <a:r>
              <a:rPr lang="bn-BD" sz="1200" dirty="0" smtClean="0">
                <a:latin typeface="NikoshBAN" pitchFamily="2" charset="0"/>
                <a:cs typeface="NikoshBAN" pitchFamily="2" charset="0"/>
              </a:rPr>
              <a:t>৪-৫ টি চাষ দিয়ে জমি ঝুরঝুরা করে</a:t>
            </a:r>
            <a:r>
              <a:rPr lang="bn-BD" sz="1200" baseline="0" dirty="0" smtClean="0">
                <a:latin typeface="NikoshBAN" pitchFamily="2" charset="0"/>
                <a:cs typeface="NikoshBAN" pitchFamily="2" charset="0"/>
              </a:rPr>
              <a:t> নিতে</a:t>
            </a:r>
            <a:r>
              <a:rPr lang="bn-BD" sz="1200" dirty="0" smtClean="0">
                <a:latin typeface="NikoshBAN" pitchFamily="2" charset="0"/>
                <a:cs typeface="NikoshBAN" pitchFamily="2" charset="0"/>
              </a:rPr>
              <a:t> হবে।শিক্ষক</a:t>
            </a:r>
            <a:r>
              <a:rPr lang="bn-BD" sz="1200" baseline="0" dirty="0" smtClean="0">
                <a:latin typeface="NikoshBAN" pitchFamily="2" charset="0"/>
                <a:cs typeface="NikoshBAN" pitchFamily="2" charset="0"/>
              </a:rPr>
              <a:t> এই পদ্ধতি খুব ভালো করে বুঝিয়ে দিবেন। </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6682791C-611B-4ECD-8A98-13C4886B2E6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8593FA-DF56-4CC4-B9AE-577792461F2E}" type="datetime1">
              <a:rPr lang="en-US" smtClean="0"/>
              <a:pPr/>
              <a:t>10/30/2019</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263073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E8D8E-D446-4793-8026-A39250D208DF}" type="datetime1">
              <a:rPr lang="en-US" smtClean="0"/>
              <a:pPr/>
              <a:t>10/30/2019</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427829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92467-4758-4A17-A7E2-6EC44026EE59}" type="datetime1">
              <a:rPr lang="en-US" smtClean="0"/>
              <a:pPr/>
              <a:t>10/30/2019</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278114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EE0939-6BBA-4EF4-A74C-4A57C9485542}" type="datetime1">
              <a:rPr lang="en-US" smtClean="0"/>
              <a:pPr/>
              <a:t>10/30/2019</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158711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54CC0-E062-4665-BE85-E0E8AE1F0A25}" type="datetime1">
              <a:rPr lang="en-US" smtClean="0"/>
              <a:pPr/>
              <a:t>10/30/2019</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373106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145D63-EA1B-4D36-867B-5E94E5AF271A}" type="datetime1">
              <a:rPr lang="en-US" smtClean="0"/>
              <a:pPr/>
              <a:t>10/30/2019</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3398353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194BAF-4C42-47F3-B5B7-904B59CD5665}" type="datetime1">
              <a:rPr lang="en-US" smtClean="0"/>
              <a:pPr/>
              <a:t>10/30/2019</a:t>
            </a:fld>
            <a:endParaRPr lang="en-US"/>
          </a:p>
        </p:txBody>
      </p:sp>
      <p:sp>
        <p:nvSpPr>
          <p:cNvPr id="8" name="Footer Placeholder 7"/>
          <p:cNvSpPr>
            <a:spLocks noGrp="1"/>
          </p:cNvSpPr>
          <p:nvPr>
            <p:ph type="ftr" sz="quarter" idx="11"/>
          </p:nvPr>
        </p:nvSpPr>
        <p:spPr/>
        <p:txBody>
          <a:bodyPr/>
          <a:lstStyle/>
          <a:p>
            <a:r>
              <a:rPr lang="en-US" smtClean="0"/>
              <a:t>Apurba Agriculture cl 6</a:t>
            </a:r>
            <a:endParaRPr lang="en-US"/>
          </a:p>
        </p:txBody>
      </p:sp>
      <p:sp>
        <p:nvSpPr>
          <p:cNvPr id="9" name="Slide Number Placeholder 8"/>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416909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8A4E0F-CD2A-4D0F-9169-FCCF28C1CDA7}" type="datetime1">
              <a:rPr lang="en-US" smtClean="0"/>
              <a:pPr/>
              <a:t>10/30/2019</a:t>
            </a:fld>
            <a:endParaRPr lang="en-US"/>
          </a:p>
        </p:txBody>
      </p:sp>
      <p:sp>
        <p:nvSpPr>
          <p:cNvPr id="4" name="Footer Placeholder 3"/>
          <p:cNvSpPr>
            <a:spLocks noGrp="1"/>
          </p:cNvSpPr>
          <p:nvPr>
            <p:ph type="ftr" sz="quarter" idx="11"/>
          </p:nvPr>
        </p:nvSpPr>
        <p:spPr/>
        <p:txBody>
          <a:bodyPr/>
          <a:lstStyle/>
          <a:p>
            <a:r>
              <a:rPr lang="en-US" smtClean="0"/>
              <a:t>Apurba Agriculture cl 6</a:t>
            </a:r>
            <a:endParaRPr lang="en-US"/>
          </a:p>
        </p:txBody>
      </p:sp>
      <p:sp>
        <p:nvSpPr>
          <p:cNvPr id="5" name="Slide Number Placeholder 4"/>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364880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9EDF3-0E93-4271-8A65-E4034F7D0C4A}" type="datetime1">
              <a:rPr lang="en-US" smtClean="0"/>
              <a:pPr/>
              <a:t>10/30/2019</a:t>
            </a:fld>
            <a:endParaRPr lang="en-US"/>
          </a:p>
        </p:txBody>
      </p:sp>
      <p:sp>
        <p:nvSpPr>
          <p:cNvPr id="3" name="Footer Placeholder 2"/>
          <p:cNvSpPr>
            <a:spLocks noGrp="1"/>
          </p:cNvSpPr>
          <p:nvPr>
            <p:ph type="ftr" sz="quarter" idx="11"/>
          </p:nvPr>
        </p:nvSpPr>
        <p:spPr/>
        <p:txBody>
          <a:bodyPr/>
          <a:lstStyle/>
          <a:p>
            <a:r>
              <a:rPr lang="en-US" smtClean="0"/>
              <a:t>Apurba Agriculture cl 6</a:t>
            </a:r>
            <a:endParaRPr lang="en-US"/>
          </a:p>
        </p:txBody>
      </p:sp>
      <p:sp>
        <p:nvSpPr>
          <p:cNvPr id="4" name="Slide Number Placeholder 3"/>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158815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5FA0DD-1E7B-4133-B40B-1C45D5E84DE1}" type="datetime1">
              <a:rPr lang="en-US" smtClean="0"/>
              <a:pPr/>
              <a:t>10/30/2019</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2195069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F034F-68E5-47B9-BFD0-5EB02F97698A}" type="datetime1">
              <a:rPr lang="en-US" smtClean="0"/>
              <a:pPr/>
              <a:t>10/30/2019</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E4BDCB80-3730-4552-B5D3-4F14A43468BF}" type="slidenum">
              <a:rPr lang="en-US" smtClean="0"/>
              <a:pPr/>
              <a:t>‹#›</a:t>
            </a:fld>
            <a:endParaRPr lang="en-US"/>
          </a:p>
        </p:txBody>
      </p:sp>
    </p:spTree>
    <p:extLst>
      <p:ext uri="{BB962C8B-B14F-4D97-AF65-F5344CB8AC3E}">
        <p14:creationId xmlns:p14="http://schemas.microsoft.com/office/powerpoint/2010/main" val="175612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F2D4D-CB4E-49DC-834D-F22BDF615921}" type="datetime1">
              <a:rPr lang="en-US" smtClean="0"/>
              <a:pPr/>
              <a:t>10/30/2019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Apurba Agriculture cl 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DCB80-3730-4552-B5D3-4F14A43468BF}" type="slidenum">
              <a:rPr lang="en-US" smtClean="0"/>
              <a:pPr/>
              <a:t>‹#›</a:t>
            </a:fld>
            <a:endParaRPr lang="en-US"/>
          </a:p>
        </p:txBody>
      </p:sp>
    </p:spTree>
    <p:extLst>
      <p:ext uri="{BB962C8B-B14F-4D97-AF65-F5344CB8AC3E}">
        <p14:creationId xmlns:p14="http://schemas.microsoft.com/office/powerpoint/2010/main" val="33383140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এক মুঠো লাল শাকের ছবি"/>
          <p:cNvPicPr>
            <a:picLocks noChangeAspect="1"/>
          </p:cNvPicPr>
          <p:nvPr/>
        </p:nvPicPr>
        <p:blipFill>
          <a:blip r:embed="rId3"/>
          <a:stretch>
            <a:fillRect/>
          </a:stretch>
        </p:blipFill>
        <p:spPr>
          <a:xfrm>
            <a:off x="564673" y="228601"/>
            <a:ext cx="7862254" cy="5943599"/>
          </a:xfrm>
          <a:prstGeom prst="roundRect">
            <a:avLst/>
          </a:prstGeom>
          <a:ln>
            <a:noFill/>
          </a:ln>
          <a:effectLst>
            <a:softEdge rad="112500"/>
          </a:effectLst>
        </p:spPr>
      </p:pic>
      <p:sp>
        <p:nvSpPr>
          <p:cNvPr id="2" name="TextBox 1"/>
          <p:cNvSpPr txBox="1"/>
          <p:nvPr/>
        </p:nvSpPr>
        <p:spPr>
          <a:xfrm>
            <a:off x="1447800" y="2773740"/>
            <a:ext cx="6324600" cy="1569660"/>
          </a:xfrm>
          <a:prstGeom prst="rect">
            <a:avLst/>
          </a:prstGeom>
          <a:noFill/>
        </p:spPr>
        <p:txBody>
          <a:bodyPr wrap="square" rtlCol="0">
            <a:prstTxWarp prst="textWave2">
              <a:avLst/>
            </a:prstTxWarp>
            <a:spAutoFit/>
          </a:bodyPr>
          <a:lstStyle/>
          <a:p>
            <a:pPr algn="ctr"/>
            <a:r>
              <a:rPr lang="bn-BD" sz="19900" dirty="0" smtClean="0">
                <a:ln w="18415" cmpd="sng">
                  <a:solidFill>
                    <a:sysClr val="windowText" lastClr="000000"/>
                  </a:solidFill>
                  <a:prstDash val="solid"/>
                </a:ln>
                <a:gradFill>
                  <a:gsLst>
                    <a:gs pos="0">
                      <a:srgbClr val="FFEFD1"/>
                    </a:gs>
                    <a:gs pos="64999">
                      <a:srgbClr val="F0EBD5"/>
                    </a:gs>
                    <a:gs pos="100000">
                      <a:srgbClr val="D1C39F"/>
                    </a:gs>
                  </a:gsLst>
                  <a:lin ang="5400000" scaled="0"/>
                </a:gradFill>
                <a:effectLst>
                  <a:outerShdw blurRad="63500" dir="3600000" algn="tl" rotWithShape="0">
                    <a:srgbClr val="000000">
                      <a:alpha val="70000"/>
                    </a:srgbClr>
                  </a:outerShdw>
                </a:effectLst>
                <a:latin typeface="NikoshBAN" pitchFamily="2" charset="0"/>
                <a:cs typeface="NikoshBAN" pitchFamily="2" charset="0"/>
              </a:rPr>
              <a:t>স্বাগতম</a:t>
            </a:r>
            <a:r>
              <a:rPr lang="bn-BD" sz="19900" dirty="0" smtClean="0">
                <a:ln>
                  <a:solidFill>
                    <a:sysClr val="windowText" lastClr="000000"/>
                  </a:solidFill>
                </a:ln>
                <a:blipFill>
                  <a:blip r:embed="rId4"/>
                  <a:tile tx="0" ty="0" sx="100000" sy="100000" flip="none" algn="tl"/>
                </a:blipFill>
                <a:latin typeface="NikoshBAN" pitchFamily="2" charset="0"/>
                <a:cs typeface="NikoshBAN" pitchFamily="2" charset="0"/>
              </a:rPr>
              <a:t> </a:t>
            </a:r>
            <a:endParaRPr lang="en-US" sz="19900" dirty="0">
              <a:ln>
                <a:solidFill>
                  <a:sysClr val="windowText" lastClr="000000"/>
                </a:solidFill>
              </a:ln>
              <a:blipFill>
                <a:blip r:embed="rId4"/>
                <a:tile tx="0" ty="0" sx="100000" sy="100000" flip="none" algn="tl"/>
              </a:blipFill>
              <a:latin typeface="NikoshBAN" pitchFamily="2" charset="0"/>
              <a:cs typeface="NikoshBAN" pitchFamily="2" charset="0"/>
            </a:endParaRPr>
          </a:p>
        </p:txBody>
      </p:sp>
      <p:sp>
        <p:nvSpPr>
          <p:cNvPr id="4" name="Rectangle 3" hidden="1"/>
          <p:cNvSpPr/>
          <p:nvPr/>
        </p:nvSpPr>
        <p:spPr>
          <a:xfrm>
            <a:off x="1600200" y="6382886"/>
            <a:ext cx="51816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14112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457200"/>
            <a:ext cx="7696200" cy="17526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ctr"/>
            <a:r>
              <a:rPr lang="bn-BD"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একক</a:t>
            </a: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6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
        <p:nvSpPr>
          <p:cNvPr id="8" name="Rectangle 7"/>
          <p:cNvSpPr/>
          <p:nvPr/>
        </p:nvSpPr>
        <p:spPr>
          <a:xfrm>
            <a:off x="685800" y="3487711"/>
            <a:ext cx="7696200"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0"/>
              </a:spcBef>
              <a:defRPr/>
            </a:pPr>
            <a:r>
              <a:rPr lang="bn-BD" sz="3600" dirty="0">
                <a:latin typeface="NikoshBAN" pitchFamily="2" charset="0"/>
                <a:cs typeface="NikoshBAN" pitchFamily="2" charset="0"/>
              </a:rPr>
              <a:t>বৈশিষ্ট্য সহ লালশাক চাষের বিভিন্ন জাতের নাম লেখ</a:t>
            </a:r>
          </a:p>
        </p:txBody>
      </p:sp>
      <p:sp>
        <p:nvSpPr>
          <p:cNvPr id="9" name="Rectangle 8" hidden="1"/>
          <p:cNvSpPr/>
          <p:nvPr/>
        </p:nvSpPr>
        <p:spPr>
          <a:xfrm>
            <a:off x="1981200" y="5791200"/>
            <a:ext cx="51816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74638"/>
            <a:ext cx="8229600" cy="639762"/>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bn-BD" dirty="0" smtClean="0">
                <a:latin typeface="NikoshBAN" pitchFamily="2" charset="0"/>
                <a:cs typeface="NikoshBAN" pitchFamily="2" charset="0"/>
              </a:rPr>
              <a:t>জমি তৈরি</a:t>
            </a:r>
            <a:endParaRPr lang="en-US" dirty="0">
              <a:latin typeface="NikoshBAN" pitchFamily="2" charset="0"/>
              <a:cs typeface="NikoshBAN" pitchFamily="2" charset="0"/>
            </a:endParaRPr>
          </a:p>
        </p:txBody>
      </p:sp>
      <p:pic>
        <p:nvPicPr>
          <p:cNvPr id="3" name="Picture 2" descr="প্রথম ছবিতে ট্রাক্টর দিয়ে জমিতে চাষ দেয়া হচ্ছে।"/>
          <p:cNvPicPr>
            <a:picLocks noChangeAspect="1"/>
          </p:cNvPicPr>
          <p:nvPr/>
        </p:nvPicPr>
        <p:blipFill>
          <a:blip r:embed="rId3" cstate="print"/>
          <a:srcRect l="6452" t="28571" r="9677" b="10204"/>
          <a:stretch>
            <a:fillRect/>
          </a:stretch>
        </p:blipFill>
        <p:spPr>
          <a:xfrm>
            <a:off x="303550" y="1295400"/>
            <a:ext cx="4176584" cy="2971800"/>
          </a:xfrm>
          <a:prstGeom prst="roundRect">
            <a:avLst/>
          </a:prstGeom>
          <a:ln>
            <a:solidFill>
              <a:srgbClr val="7030A0"/>
            </a:solidFill>
          </a:ln>
        </p:spPr>
      </p:pic>
      <p:pic>
        <p:nvPicPr>
          <p:cNvPr id="2" name="Picture 1" descr="দ্বিতীয় ছবিতে গরু দিয়ে জমিতে চাষ দেয়া হচ্ছে&#10;"/>
          <p:cNvPicPr>
            <a:picLocks noChangeAspect="1"/>
          </p:cNvPicPr>
          <p:nvPr/>
        </p:nvPicPr>
        <p:blipFill>
          <a:blip r:embed="rId4"/>
          <a:stretch>
            <a:fillRect/>
          </a:stretch>
        </p:blipFill>
        <p:spPr>
          <a:xfrm>
            <a:off x="4800600" y="1282908"/>
            <a:ext cx="4176584" cy="2971800"/>
          </a:xfrm>
          <a:prstGeom prst="roundRect">
            <a:avLst/>
          </a:prstGeom>
          <a:ln>
            <a:solidFill>
              <a:srgbClr val="7030A0"/>
            </a:solidFill>
          </a:ln>
        </p:spPr>
      </p:pic>
      <p:sp>
        <p:nvSpPr>
          <p:cNvPr id="9" name="Rectangle 8" hidden="1"/>
          <p:cNvSpPr/>
          <p:nvPr/>
        </p:nvSpPr>
        <p:spPr>
          <a:xfrm>
            <a:off x="2499156" y="4812268"/>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5" name="TextBox 4"/>
          <p:cNvSpPr txBox="1"/>
          <p:nvPr/>
        </p:nvSpPr>
        <p:spPr>
          <a:xfrm>
            <a:off x="533400" y="5181600"/>
            <a:ext cx="81534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বীজ বপনের পূর্বে ৪-৫ টি চাষ দিয়ে জমি ঝুরঝুরা করতে হবে।</a:t>
            </a:r>
            <a:endParaRPr lang="en-US" sz="3200" dirty="0">
              <a:latin typeface="NikoshBAN" pitchFamily="2" charset="0"/>
              <a:cs typeface="NikoshBAN" pitchFamily="2" charset="0"/>
            </a:endParaRPr>
          </a:p>
        </p:txBody>
      </p:sp>
      <p:sp>
        <p:nvSpPr>
          <p:cNvPr id="8" name="Rectangle 7" hidden="1"/>
          <p:cNvSpPr/>
          <p:nvPr/>
        </p:nvSpPr>
        <p:spPr>
          <a:xfrm>
            <a:off x="2514600" y="60198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95400" y="504111"/>
            <a:ext cx="6477000" cy="71508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লালশাকের জমিতে সার প্রয়োগের পরিমান </a:t>
            </a:r>
            <a:endParaRPr lang="en-US" sz="3600" b="1" dirty="0">
              <a:latin typeface="NikoshBAN" pitchFamily="2" charset="0"/>
              <a:cs typeface="NikoshBAN" pitchFamily="2" charset="0"/>
            </a:endParaRPr>
          </a:p>
        </p:txBody>
      </p:sp>
      <p:graphicFrame>
        <p:nvGraphicFramePr>
          <p:cNvPr id="2" name="Table 1"/>
          <p:cNvGraphicFramePr>
            <a:graphicFrameLocks noGrp="1"/>
          </p:cNvGraphicFramePr>
          <p:nvPr/>
        </p:nvGraphicFramePr>
        <p:xfrm>
          <a:off x="609600" y="1517244"/>
          <a:ext cx="8001001" cy="4426356"/>
        </p:xfrm>
        <a:graphic>
          <a:graphicData uri="http://schemas.openxmlformats.org/drawingml/2006/table">
            <a:tbl>
              <a:tblPr firstRow="1" firstCol="1" lastRow="1" lastCol="1" bandRow="1" bandCol="1">
                <a:tableStyleId>{5A111915-BE36-4E01-A7E5-04B1672EAD32}</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657601">
                  <a:extLst>
                    <a:ext uri="{9D8B030D-6E8A-4147-A177-3AD203B41FA5}">
                      <a16:colId xmlns:a16="http://schemas.microsoft.com/office/drawing/2014/main" val="20002"/>
                    </a:ext>
                  </a:extLst>
                </a:gridCol>
              </a:tblGrid>
              <a:tr h="533399">
                <a:tc>
                  <a:txBody>
                    <a:bodyPr/>
                    <a:lstStyle/>
                    <a:p>
                      <a:pPr algn="ctr"/>
                      <a:r>
                        <a:rPr lang="bn-BD" sz="3200" b="1" dirty="0" smtClean="0">
                          <a:solidFill>
                            <a:schemeClr val="tx1"/>
                          </a:solidFill>
                          <a:latin typeface="NikoshBAN" pitchFamily="2" charset="0"/>
                          <a:cs typeface="NikoshBAN" pitchFamily="2" charset="0"/>
                        </a:rPr>
                        <a:t>সারের নাম </a:t>
                      </a:r>
                      <a:endParaRPr lang="en-US" sz="32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2800" b="1" dirty="0" smtClean="0">
                          <a:solidFill>
                            <a:schemeClr val="tx1"/>
                          </a:solidFill>
                          <a:latin typeface="NikoshBAN" pitchFamily="2" charset="0"/>
                          <a:cs typeface="NikoshBAN" pitchFamily="2" charset="0"/>
                        </a:rPr>
                        <a:t>সারের পরিমান / শতক</a:t>
                      </a:r>
                      <a:r>
                        <a:rPr lang="bn-BD" sz="3200" b="1" dirty="0" smtClean="0">
                          <a:solidFill>
                            <a:schemeClr val="tx1"/>
                          </a:solidFill>
                          <a:latin typeface="NikoshBAN" pitchFamily="2" charset="0"/>
                          <a:cs typeface="NikoshBAN" pitchFamily="2" charset="0"/>
                        </a:rPr>
                        <a:t> </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2800" b="1" dirty="0" smtClean="0">
                          <a:solidFill>
                            <a:schemeClr val="tx1"/>
                          </a:solidFill>
                          <a:latin typeface="NikoshBAN" pitchFamily="2" charset="0"/>
                          <a:cs typeface="NikoshBAN" pitchFamily="2" charset="0"/>
                        </a:rPr>
                        <a:t>সময় </a:t>
                      </a:r>
                      <a:endParaRPr lang="en-US" sz="28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0000"/>
                  </a:ext>
                </a:extLst>
              </a:tr>
              <a:tr h="563396">
                <a:tc>
                  <a:txBody>
                    <a:bodyPr/>
                    <a:lstStyle/>
                    <a:p>
                      <a:pPr algn="ctr"/>
                      <a:r>
                        <a:rPr lang="bn-BD" sz="3200" b="1" dirty="0" smtClean="0">
                          <a:solidFill>
                            <a:schemeClr val="tx1"/>
                          </a:solidFill>
                          <a:latin typeface="NikoshBAN" pitchFamily="2" charset="0"/>
                          <a:cs typeface="NikoshBAN" pitchFamily="2" charset="0"/>
                        </a:rPr>
                        <a:t>গোবর সার</a:t>
                      </a:r>
                      <a:endParaRPr lang="en-US" sz="32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200" b="1" dirty="0" smtClean="0">
                          <a:solidFill>
                            <a:schemeClr val="tx1"/>
                          </a:solidFill>
                          <a:latin typeface="NikoshBAN" pitchFamily="2" charset="0"/>
                          <a:cs typeface="NikoshBAN" pitchFamily="2" charset="0"/>
                        </a:rPr>
                        <a:t>৪০ কেজি</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200" b="1" dirty="0" smtClean="0">
                          <a:solidFill>
                            <a:schemeClr val="tx1"/>
                          </a:solidFill>
                          <a:latin typeface="NikoshBAN" pitchFamily="2" charset="0"/>
                          <a:cs typeface="NikoshBAN" pitchFamily="2" charset="0"/>
                        </a:rPr>
                        <a:t>শেষ</a:t>
                      </a:r>
                      <a:r>
                        <a:rPr lang="bn-BD" sz="3200" b="1" baseline="0" dirty="0" smtClean="0">
                          <a:solidFill>
                            <a:schemeClr val="tx1"/>
                          </a:solidFill>
                          <a:latin typeface="NikoshBAN" pitchFamily="2" charset="0"/>
                          <a:cs typeface="NikoshBAN" pitchFamily="2" charset="0"/>
                        </a:rPr>
                        <a:t> চাষের সময়</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0001"/>
                  </a:ext>
                </a:extLst>
              </a:tr>
              <a:tr h="563396">
                <a:tc>
                  <a:txBody>
                    <a:bodyPr/>
                    <a:lstStyle/>
                    <a:p>
                      <a:pPr algn="ctr"/>
                      <a:endParaRPr lang="bn-BD" sz="3200" b="1" dirty="0" smtClean="0">
                        <a:solidFill>
                          <a:schemeClr val="tx1"/>
                        </a:solidFill>
                        <a:latin typeface="NikoshBAN" pitchFamily="2" charset="0"/>
                        <a:cs typeface="NikoshBAN" pitchFamily="2" charset="0"/>
                      </a:endParaRPr>
                    </a:p>
                    <a:p>
                      <a:pPr algn="ctr"/>
                      <a:r>
                        <a:rPr lang="bn-BD" sz="3200" b="1" dirty="0" smtClean="0">
                          <a:solidFill>
                            <a:schemeClr val="tx1"/>
                          </a:solidFill>
                          <a:latin typeface="NikoshBAN" pitchFamily="2" charset="0"/>
                          <a:cs typeface="NikoshBAN" pitchFamily="2" charset="0"/>
                        </a:rPr>
                        <a:t>ইউরিয়া</a:t>
                      </a:r>
                      <a:endParaRPr lang="en-US" sz="32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endParaRPr lang="bn-BD" sz="3200" b="1" dirty="0" smtClean="0">
                        <a:solidFill>
                          <a:schemeClr val="tx1"/>
                        </a:solidFill>
                        <a:latin typeface="NikoshBAN" pitchFamily="2" charset="0"/>
                        <a:cs typeface="NikoshBAN" pitchFamily="2" charset="0"/>
                      </a:endParaRPr>
                    </a:p>
                    <a:p>
                      <a:pPr algn="ctr"/>
                      <a:r>
                        <a:rPr lang="bn-BD" sz="3200" b="1" dirty="0" smtClean="0">
                          <a:solidFill>
                            <a:schemeClr val="tx1"/>
                          </a:solidFill>
                          <a:latin typeface="NikoshBAN" pitchFamily="2" charset="0"/>
                          <a:cs typeface="NikoshBAN" pitchFamily="2" charset="0"/>
                        </a:rPr>
                        <a:t>৪০০ গ্রাম</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3200" b="1" dirty="0" smtClean="0">
                          <a:solidFill>
                            <a:schemeClr val="tx1"/>
                          </a:solidFill>
                          <a:latin typeface="NikoshBAN" pitchFamily="2" charset="0"/>
                          <a:cs typeface="NikoshBAN" pitchFamily="2" charset="0"/>
                        </a:rPr>
                        <a:t>শেষ</a:t>
                      </a:r>
                      <a:r>
                        <a:rPr lang="bn-BD" sz="3200" b="1" baseline="0" dirty="0" smtClean="0">
                          <a:solidFill>
                            <a:schemeClr val="tx1"/>
                          </a:solidFill>
                          <a:latin typeface="NikoshBAN" pitchFamily="2" charset="0"/>
                          <a:cs typeface="NikoshBAN" pitchFamily="2" charset="0"/>
                        </a:rPr>
                        <a:t> চাষের সময়</a:t>
                      </a:r>
                      <a:endParaRPr lang="en-US" sz="3200" b="1" dirty="0" smtClean="0">
                        <a:solidFill>
                          <a:schemeClr val="tx1"/>
                        </a:solidFill>
                        <a:latin typeface="NikoshBAN" pitchFamily="2" charset="0"/>
                        <a:cs typeface="NikoshBAN" pitchFamily="2" charset="0"/>
                      </a:endParaRPr>
                    </a:p>
                    <a:p>
                      <a:pPr algn="ctr"/>
                      <a:r>
                        <a:rPr lang="bn-BD" sz="3200" b="1" dirty="0" smtClean="0">
                          <a:solidFill>
                            <a:schemeClr val="tx1"/>
                          </a:solidFill>
                          <a:latin typeface="NikoshBAN" pitchFamily="2" charset="0"/>
                          <a:cs typeface="NikoshBAN" pitchFamily="2" charset="0"/>
                        </a:rPr>
                        <a:t>এবং</a:t>
                      </a:r>
                    </a:p>
                    <a:p>
                      <a:pPr algn="ctr"/>
                      <a:r>
                        <a:rPr lang="bn-BD" sz="3200" b="1" dirty="0" smtClean="0">
                          <a:solidFill>
                            <a:schemeClr val="tx1"/>
                          </a:solidFill>
                          <a:latin typeface="NikoshBAN" pitchFamily="2" charset="0"/>
                          <a:cs typeface="NikoshBAN" pitchFamily="2" charset="0"/>
                        </a:rPr>
                        <a:t>চারা</a:t>
                      </a:r>
                      <a:r>
                        <a:rPr lang="bn-BD" sz="3200" b="1" baseline="0" dirty="0" smtClean="0">
                          <a:solidFill>
                            <a:schemeClr val="tx1"/>
                          </a:solidFill>
                          <a:latin typeface="NikoshBAN" pitchFamily="2" charset="0"/>
                          <a:cs typeface="NikoshBAN" pitchFamily="2" charset="0"/>
                        </a:rPr>
                        <a:t> গজানোর ৭দিন পরপর </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0002"/>
                  </a:ext>
                </a:extLst>
              </a:tr>
              <a:tr h="643458">
                <a:tc>
                  <a:txBody>
                    <a:bodyPr/>
                    <a:lstStyle/>
                    <a:p>
                      <a:pPr algn="ctr"/>
                      <a:r>
                        <a:rPr lang="bn-BD" sz="3200" b="1" dirty="0" smtClean="0">
                          <a:solidFill>
                            <a:schemeClr val="tx1"/>
                          </a:solidFill>
                          <a:latin typeface="NikoshBAN" pitchFamily="2" charset="0"/>
                          <a:cs typeface="NikoshBAN" pitchFamily="2" charset="0"/>
                        </a:rPr>
                        <a:t>টিএসপি</a:t>
                      </a:r>
                      <a:r>
                        <a:rPr lang="bn-BD" sz="3200" b="1" baseline="0" dirty="0" smtClean="0">
                          <a:solidFill>
                            <a:schemeClr val="tx1"/>
                          </a:solidFill>
                          <a:latin typeface="NikoshBAN" pitchFamily="2" charset="0"/>
                          <a:cs typeface="NikoshBAN" pitchFamily="2" charset="0"/>
                        </a:rPr>
                        <a:t> </a:t>
                      </a:r>
                      <a:endParaRPr lang="en-US" sz="32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200" b="1" dirty="0" smtClean="0">
                          <a:solidFill>
                            <a:schemeClr val="tx1"/>
                          </a:solidFill>
                          <a:latin typeface="NikoshBAN" pitchFamily="2" charset="0"/>
                          <a:cs typeface="NikoshBAN" pitchFamily="2" charset="0"/>
                        </a:rPr>
                        <a:t>৩০০ গ্রাম</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3200" b="1" dirty="0" smtClean="0">
                          <a:solidFill>
                            <a:schemeClr val="tx1"/>
                          </a:solidFill>
                          <a:latin typeface="NikoshBAN" pitchFamily="2" charset="0"/>
                          <a:cs typeface="NikoshBAN" pitchFamily="2" charset="0"/>
                        </a:rPr>
                        <a:t>শেষ</a:t>
                      </a:r>
                      <a:r>
                        <a:rPr lang="bn-BD" sz="3200" b="1" baseline="0" dirty="0" smtClean="0">
                          <a:solidFill>
                            <a:schemeClr val="tx1"/>
                          </a:solidFill>
                          <a:latin typeface="NikoshBAN" pitchFamily="2" charset="0"/>
                          <a:cs typeface="NikoshBAN" pitchFamily="2" charset="0"/>
                        </a:rPr>
                        <a:t> চাষের সময়</a:t>
                      </a:r>
                      <a:endParaRPr lang="en-US" sz="3200" b="1" dirty="0" smtClean="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0003"/>
                  </a:ext>
                </a:extLst>
              </a:tr>
              <a:tr h="643458">
                <a:tc>
                  <a:txBody>
                    <a:bodyPr/>
                    <a:lstStyle/>
                    <a:p>
                      <a:pPr algn="ctr"/>
                      <a:r>
                        <a:rPr lang="bn-BD" sz="3200" b="1" dirty="0" smtClean="0">
                          <a:solidFill>
                            <a:schemeClr val="tx1"/>
                          </a:solidFill>
                          <a:latin typeface="NikoshBAN" pitchFamily="2" charset="0"/>
                          <a:cs typeface="NikoshBAN" pitchFamily="2" charset="0"/>
                        </a:rPr>
                        <a:t>এমপি</a:t>
                      </a:r>
                      <a:endParaRPr lang="en-US" sz="32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200" b="1" dirty="0" smtClean="0">
                          <a:solidFill>
                            <a:schemeClr val="tx1"/>
                          </a:solidFill>
                          <a:latin typeface="NikoshBAN" pitchFamily="2" charset="0"/>
                          <a:cs typeface="NikoshBAN" pitchFamily="2" charset="0"/>
                        </a:rPr>
                        <a:t>২৫০ গ্রাম</a:t>
                      </a:r>
                      <a:endParaRPr lang="en-US" sz="32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3200" b="1" dirty="0" smtClean="0">
                          <a:solidFill>
                            <a:schemeClr val="tx1"/>
                          </a:solidFill>
                          <a:latin typeface="NikoshBAN" pitchFamily="2" charset="0"/>
                          <a:cs typeface="NikoshBAN" pitchFamily="2" charset="0"/>
                        </a:rPr>
                        <a:t>শেষ</a:t>
                      </a:r>
                      <a:r>
                        <a:rPr lang="bn-BD" sz="3200" b="1" baseline="0" dirty="0" smtClean="0">
                          <a:solidFill>
                            <a:schemeClr val="tx1"/>
                          </a:solidFill>
                          <a:latin typeface="NikoshBAN" pitchFamily="2" charset="0"/>
                          <a:cs typeface="NikoshBAN" pitchFamily="2" charset="0"/>
                        </a:rPr>
                        <a:t> চাষের সময়</a:t>
                      </a:r>
                      <a:endParaRPr lang="en-US" sz="3200" b="1" dirty="0" smtClean="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extLst>
                  <a:ext uri="{0D108BD9-81ED-4DB2-BD59-A6C34878D82A}">
                    <a16:rowId xmlns:a16="http://schemas.microsoft.com/office/drawing/2014/main" val="10004"/>
                  </a:ext>
                </a:extLst>
              </a:tr>
            </a:tbl>
          </a:graphicData>
        </a:graphic>
      </p:graphicFrame>
      <p:sp>
        <p:nvSpPr>
          <p:cNvPr id="3" name="Rectangle 2" hidden="1"/>
          <p:cNvSpPr/>
          <p:nvPr/>
        </p:nvSpPr>
        <p:spPr>
          <a:xfrm>
            <a:off x="2247900" y="6096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0" y="457200"/>
            <a:ext cx="7391400" cy="10668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25000" lnSpcReduction="20000"/>
          </a:bodyPr>
          <a:lstStyle/>
          <a:p>
            <a:pPr algn="ctr">
              <a:spcBef>
                <a:spcPct val="0"/>
              </a:spcBef>
              <a:defRPr/>
            </a:pPr>
            <a:r>
              <a:rPr lang="bn-BD" sz="1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জোড়ায় </a:t>
            </a:r>
            <a:r>
              <a:rPr lang="en-US" sz="16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1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bn-BD" sz="4400" dirty="0" smtClean="0">
                <a:latin typeface="NikoshBAN" pitchFamily="2" charset="0"/>
                <a:cs typeface="NikoshBAN" pitchFamily="2" charset="0"/>
              </a:rPr>
              <a:t> </a:t>
            </a:r>
          </a:p>
        </p:txBody>
      </p:sp>
      <p:sp>
        <p:nvSpPr>
          <p:cNvPr id="2" name="Rounded Rectangle 1"/>
          <p:cNvSpPr/>
          <p:nvPr/>
        </p:nvSpPr>
        <p:spPr>
          <a:xfrm>
            <a:off x="838200" y="2667000"/>
            <a:ext cx="7620000" cy="20574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bn-BD" sz="4400" dirty="0">
                <a:solidFill>
                  <a:schemeClr val="tx1"/>
                </a:solidFill>
                <a:latin typeface="NikoshBAN" pitchFamily="2" charset="0"/>
                <a:cs typeface="NikoshBAN" pitchFamily="2" charset="0"/>
              </a:rPr>
              <a:t>লালশাকের জমি কীভাবে তৈরি করা হয়?</a:t>
            </a:r>
          </a:p>
        </p:txBody>
      </p:sp>
      <p:sp>
        <p:nvSpPr>
          <p:cNvPr id="5" name="Rectangle 4" hidden="1"/>
          <p:cNvSpPr/>
          <p:nvPr/>
        </p:nvSpPr>
        <p:spPr>
          <a:xfrm>
            <a:off x="2476500" y="57912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5334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বীজ বপন</a:t>
            </a:r>
            <a:endParaRPr lang="en-US" sz="3200" dirty="0">
              <a:latin typeface="NikoshBAN" pitchFamily="2" charset="0"/>
              <a:cs typeface="NikoshBAN" pitchFamily="2" charset="0"/>
            </a:endParaRPr>
          </a:p>
        </p:txBody>
      </p:sp>
      <p:pic>
        <p:nvPicPr>
          <p:cNvPr id="3" name="Picture 2" descr="প্রথম ছবিতে একজন চাষী  জমিতে হাত দিয়ে বালতি থেকে বীজ ছিটিয়ে দিচ্ছেন"/>
          <p:cNvPicPr>
            <a:picLocks noChangeAspect="1"/>
          </p:cNvPicPr>
          <p:nvPr/>
        </p:nvPicPr>
        <p:blipFill>
          <a:blip r:embed="rId3"/>
          <a:stretch>
            <a:fillRect/>
          </a:stretch>
        </p:blipFill>
        <p:spPr>
          <a:xfrm>
            <a:off x="304800" y="1752600"/>
            <a:ext cx="4191000" cy="2971800"/>
          </a:xfrm>
          <a:prstGeom prst="roundRect">
            <a:avLst/>
          </a:prstGeom>
          <a:ln>
            <a:solidFill>
              <a:srgbClr val="7030A0"/>
            </a:solidFill>
          </a:ln>
        </p:spPr>
      </p:pic>
      <p:pic>
        <p:nvPicPr>
          <p:cNvPr id="2" name="Picture 1" descr="দ্বিটীয় ছবিতে সারিতে বীয বোনা হচ্ছে"/>
          <p:cNvPicPr>
            <a:picLocks noChangeAspect="1"/>
          </p:cNvPicPr>
          <p:nvPr/>
        </p:nvPicPr>
        <p:blipFill>
          <a:blip r:embed="rId4"/>
          <a:stretch>
            <a:fillRect/>
          </a:stretch>
        </p:blipFill>
        <p:spPr>
          <a:xfrm>
            <a:off x="4586416" y="1752600"/>
            <a:ext cx="4176584" cy="2971800"/>
          </a:xfrm>
          <a:prstGeom prst="roundRect">
            <a:avLst/>
          </a:prstGeom>
          <a:ln>
            <a:solidFill>
              <a:srgbClr val="7030A0"/>
            </a:solidFill>
          </a:ln>
        </p:spPr>
      </p:pic>
      <p:sp>
        <p:nvSpPr>
          <p:cNvPr id="5" name="TextBox 4"/>
          <p:cNvSpPr txBox="1"/>
          <p:nvPr/>
        </p:nvSpPr>
        <p:spPr>
          <a:xfrm>
            <a:off x="533400" y="5181600"/>
            <a:ext cx="81534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লালশাকের বীজ ছিটিয়ে বা সারিতে বপন করা যায় </a:t>
            </a:r>
            <a:endParaRPr lang="en-US" sz="3200" dirty="0">
              <a:latin typeface="NikoshBAN" pitchFamily="2" charset="0"/>
              <a:cs typeface="NikoshBAN" pitchFamily="2" charset="0"/>
            </a:endParaRPr>
          </a:p>
        </p:txBody>
      </p:sp>
      <p:sp>
        <p:nvSpPr>
          <p:cNvPr id="8" name="Rectangle 7" hidden="1"/>
          <p:cNvSpPr/>
          <p:nvPr/>
        </p:nvSpPr>
        <p:spPr>
          <a:xfrm>
            <a:off x="2071478" y="60198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6858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বর্ষাকালে বীজ বপন</a:t>
            </a:r>
            <a:endParaRPr lang="en-US" sz="3200" dirty="0">
              <a:latin typeface="NikoshBAN" pitchFamily="2" charset="0"/>
              <a:cs typeface="NikoshBAN" pitchFamily="2" charset="0"/>
            </a:endParaRPr>
          </a:p>
        </p:txBody>
      </p:sp>
      <p:pic>
        <p:nvPicPr>
          <p:cNvPr id="2" name="Picture 1" descr="ছবিতে বর্ষাকালে বীজ বপন করার জন্য অনেকগুলো তৈরি বেড দেখা যাচ্ছে"/>
          <p:cNvPicPr>
            <a:picLocks noChangeAspect="1"/>
          </p:cNvPicPr>
          <p:nvPr/>
        </p:nvPicPr>
        <p:blipFill>
          <a:blip r:embed="rId3"/>
          <a:srcRect t="29925"/>
          <a:stretch>
            <a:fillRect/>
          </a:stretch>
        </p:blipFill>
        <p:spPr>
          <a:xfrm>
            <a:off x="878870" y="1676400"/>
            <a:ext cx="7350730" cy="3410340"/>
          </a:xfrm>
          <a:prstGeom prst="roundRect">
            <a:avLst/>
          </a:prstGeom>
          <a:ln>
            <a:solidFill>
              <a:srgbClr val="7030A0"/>
            </a:solidFill>
          </a:ln>
        </p:spPr>
      </p:pic>
      <p:sp>
        <p:nvSpPr>
          <p:cNvPr id="8" name="Rectangle 7" hidden="1"/>
          <p:cNvSpPr/>
          <p:nvPr/>
        </p:nvSpPr>
        <p:spPr>
          <a:xfrm>
            <a:off x="2481391" y="5093199"/>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4" name="TextBox 3"/>
          <p:cNvSpPr txBox="1"/>
          <p:nvPr/>
        </p:nvSpPr>
        <p:spPr>
          <a:xfrm>
            <a:off x="1447800" y="5449014"/>
            <a:ext cx="63246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বর্ষাকালে বেড তৈরি করে বীজ বপন করতে হয়।</a:t>
            </a:r>
            <a:endParaRPr lang="en-US" sz="3200" dirty="0">
              <a:latin typeface="NikoshBAN" pitchFamily="2" charset="0"/>
              <a:cs typeface="NikoshBAN" pitchFamily="2" charset="0"/>
            </a:endParaRPr>
          </a:p>
        </p:txBody>
      </p:sp>
      <p:sp>
        <p:nvSpPr>
          <p:cNvPr id="7" name="Rectangle 6" hidden="1"/>
          <p:cNvSpPr/>
          <p:nvPr/>
        </p:nvSpPr>
        <p:spPr>
          <a:xfrm>
            <a:off x="2667000" y="621454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286000" y="800814"/>
            <a:ext cx="4525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বীজ বপনের বেড তৈরি</a:t>
            </a:r>
            <a:endParaRPr lang="en-US" sz="3200" dirty="0">
              <a:latin typeface="NikoshBAN" pitchFamily="2" charset="0"/>
              <a:cs typeface="NikoshBAN" pitchFamily="2" charset="0"/>
            </a:endParaRPr>
          </a:p>
        </p:txBody>
      </p:sp>
      <p:pic>
        <p:nvPicPr>
          <p:cNvPr id="1026" name="Picture 2" descr="বেডের উচ্চতা ১৫ সেন্টি মিটার হতে হবে। এবং দুই বেডের মাঝে ৩০ সেন্টি মিটার সেচ নালা থাকবে।প্রথম ছবিতে ১৫ সেন্টি মিটার উচুঁ বেড দেখানো হয়েছে।"/>
          <p:cNvPicPr>
            <a:picLocks noChangeAspect="1" noChangeArrowheads="1"/>
          </p:cNvPicPr>
          <p:nvPr/>
        </p:nvPicPr>
        <p:blipFill>
          <a:blip r:embed="rId3"/>
          <a:srcRect b="69799"/>
          <a:stretch>
            <a:fillRect/>
          </a:stretch>
        </p:blipFill>
        <p:spPr bwMode="auto">
          <a:xfrm>
            <a:off x="990600" y="3352800"/>
            <a:ext cx="3248025" cy="762000"/>
          </a:xfrm>
          <a:prstGeom prst="trapezoid">
            <a:avLst>
              <a:gd name="adj" fmla="val 62556"/>
            </a:avLst>
          </a:prstGeom>
          <a:noFill/>
        </p:spPr>
      </p:pic>
      <p:cxnSp>
        <p:nvCxnSpPr>
          <p:cNvPr id="12" name="Straight Arrow Connector 11"/>
          <p:cNvCxnSpPr/>
          <p:nvPr/>
        </p:nvCxnSpPr>
        <p:spPr>
          <a:xfrm rot="5400000" flipH="1" flipV="1">
            <a:off x="570706" y="3695700"/>
            <a:ext cx="838200" cy="1588"/>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 y="3429000"/>
            <a:ext cx="990600" cy="707886"/>
          </a:xfrm>
          <a:prstGeom prst="rect">
            <a:avLst/>
          </a:prstGeom>
          <a:noFill/>
        </p:spPr>
        <p:txBody>
          <a:bodyPr wrap="square" rtlCol="0">
            <a:spAutoFit/>
          </a:bodyPr>
          <a:lstStyle/>
          <a:p>
            <a:pPr algn="ctr"/>
            <a:r>
              <a:rPr lang="bn-BD" sz="2000" b="1" dirty="0" smtClean="0">
                <a:latin typeface="NikoshBAN" pitchFamily="2" charset="0"/>
                <a:cs typeface="NikoshBAN" pitchFamily="2" charset="0"/>
              </a:rPr>
              <a:t>১৫ সেমি </a:t>
            </a:r>
          </a:p>
          <a:p>
            <a:pPr algn="ctr"/>
            <a:r>
              <a:rPr lang="bn-BD" sz="2000" b="1" dirty="0" smtClean="0">
                <a:latin typeface="NikoshBAN" pitchFamily="2" charset="0"/>
                <a:cs typeface="NikoshBAN" pitchFamily="2" charset="0"/>
              </a:rPr>
              <a:t>উঁচু </a:t>
            </a:r>
            <a:endParaRPr lang="en-US" sz="2000" b="1" dirty="0">
              <a:latin typeface="NikoshBAN" pitchFamily="2" charset="0"/>
              <a:cs typeface="NikoshBAN" pitchFamily="2" charset="0"/>
            </a:endParaRPr>
          </a:p>
        </p:txBody>
      </p:sp>
      <p:cxnSp>
        <p:nvCxnSpPr>
          <p:cNvPr id="3" name="Straight Connector 2"/>
          <p:cNvCxnSpPr/>
          <p:nvPr/>
        </p:nvCxnSpPr>
        <p:spPr>
          <a:xfrm>
            <a:off x="989012" y="4123428"/>
            <a:ext cx="7697788"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2" descr="দ্বিতীয় ছবিতে  ১৫ সেন্টি মিটার উচুঁ আর একটি বেড দেখানো হয়েছে। প্রথম ও দ্বিতীয় বেডের মাঝে ৩০ সেন্তি মিটার সেচ নালা আছে&#10;"/>
          <p:cNvPicPr>
            <a:picLocks noChangeAspect="1" noChangeArrowheads="1"/>
          </p:cNvPicPr>
          <p:nvPr/>
        </p:nvPicPr>
        <p:blipFill>
          <a:blip r:embed="rId3"/>
          <a:srcRect b="69799"/>
          <a:stretch>
            <a:fillRect/>
          </a:stretch>
        </p:blipFill>
        <p:spPr bwMode="auto">
          <a:xfrm>
            <a:off x="5438775" y="3352800"/>
            <a:ext cx="3248025" cy="762000"/>
          </a:xfrm>
          <a:prstGeom prst="trapezoid">
            <a:avLst>
              <a:gd name="adj" fmla="val 62556"/>
            </a:avLst>
          </a:prstGeom>
          <a:noFill/>
        </p:spPr>
      </p:pic>
      <p:cxnSp>
        <p:nvCxnSpPr>
          <p:cNvPr id="16" name="Straight Arrow Connector 15"/>
          <p:cNvCxnSpPr/>
          <p:nvPr/>
        </p:nvCxnSpPr>
        <p:spPr>
          <a:xfrm>
            <a:off x="4191000" y="4038600"/>
            <a:ext cx="1295400" cy="1588"/>
          </a:xfrm>
          <a:prstGeom prst="straightConnector1">
            <a:avLst/>
          </a:prstGeom>
          <a:ln w="38100">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80875" y="3277394"/>
            <a:ext cx="990600" cy="707886"/>
          </a:xfrm>
          <a:prstGeom prst="rect">
            <a:avLst/>
          </a:prstGeom>
          <a:noFill/>
        </p:spPr>
        <p:txBody>
          <a:bodyPr wrap="square" rtlCol="0">
            <a:spAutoFit/>
          </a:bodyPr>
          <a:lstStyle/>
          <a:p>
            <a:pPr algn="ctr"/>
            <a:r>
              <a:rPr lang="bn-BD" sz="2000" b="1" dirty="0" smtClean="0">
                <a:latin typeface="NikoshBAN" pitchFamily="2" charset="0"/>
                <a:cs typeface="NikoshBAN" pitchFamily="2" charset="0"/>
              </a:rPr>
              <a:t>৩০ সেমি </a:t>
            </a:r>
          </a:p>
          <a:p>
            <a:pPr algn="ctr"/>
            <a:r>
              <a:rPr lang="bn-BD" sz="2000" b="1" dirty="0" smtClean="0">
                <a:latin typeface="NikoshBAN" pitchFamily="2" charset="0"/>
                <a:cs typeface="NikoshBAN" pitchFamily="2" charset="0"/>
              </a:rPr>
              <a:t>সেচ নালা</a:t>
            </a:r>
            <a:r>
              <a:rPr lang="bn-BD" b="1" dirty="0" smtClean="0">
                <a:latin typeface="NikoshBAN" pitchFamily="2" charset="0"/>
                <a:cs typeface="NikoshBAN" pitchFamily="2" charset="0"/>
              </a:rPr>
              <a:t> </a:t>
            </a:r>
            <a:endParaRPr lang="en-US" b="1" dirty="0">
              <a:latin typeface="NikoshBAN" pitchFamily="2" charset="0"/>
              <a:cs typeface="NikoshBAN" pitchFamily="2" charset="0"/>
            </a:endParaRPr>
          </a:p>
        </p:txBody>
      </p:sp>
      <p:sp>
        <p:nvSpPr>
          <p:cNvPr id="2" name="Rectangle 1" hidden="1"/>
          <p:cNvSpPr/>
          <p:nvPr/>
        </p:nvSpPr>
        <p:spPr>
          <a:xfrm>
            <a:off x="2286000" y="54102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6858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সেচ প্রদান </a:t>
            </a:r>
            <a:endParaRPr lang="en-US" sz="3200" dirty="0">
              <a:latin typeface="NikoshBAN" pitchFamily="2" charset="0"/>
              <a:cs typeface="NikoshBAN" pitchFamily="2" charset="0"/>
            </a:endParaRPr>
          </a:p>
        </p:txBody>
      </p:sp>
      <p:pic>
        <p:nvPicPr>
          <p:cNvPr id="2" name="Picture 1" descr="ছবিতে সেচঁ যন্ত্রের সাহায্যে মাঠে সেচঁ দেয়া হচ্ছে"/>
          <p:cNvPicPr>
            <a:picLocks noChangeAspect="1"/>
          </p:cNvPicPr>
          <p:nvPr/>
        </p:nvPicPr>
        <p:blipFill rotWithShape="1">
          <a:blip r:embed="rId3"/>
          <a:srcRect t="8899"/>
          <a:stretch/>
        </p:blipFill>
        <p:spPr>
          <a:xfrm>
            <a:off x="685800" y="1676400"/>
            <a:ext cx="4495800" cy="3401518"/>
          </a:xfrm>
          <a:prstGeom prst="roundRect">
            <a:avLst/>
          </a:prstGeom>
          <a:ln>
            <a:solidFill>
              <a:srgbClr val="7030A0"/>
            </a:solidFill>
          </a:ln>
        </p:spPr>
      </p:pic>
      <p:sp>
        <p:nvSpPr>
          <p:cNvPr id="7" name="Rounded Rectangle 6"/>
          <p:cNvSpPr/>
          <p:nvPr/>
        </p:nvSpPr>
        <p:spPr>
          <a:xfrm>
            <a:off x="5486400" y="1676400"/>
            <a:ext cx="3200400" cy="3733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smtClean="0">
                <a:latin typeface="NikoshBAN" pitchFamily="2" charset="0"/>
                <a:cs typeface="NikoshBAN" pitchFamily="2" charset="0"/>
              </a:rPr>
              <a:t>জমিতে পর্যাপ্ত জো বা রস না থাকলে বীজ বপনের পর সেচ দিতে হবে। </a:t>
            </a:r>
            <a:endParaRPr lang="en-US" sz="3600" dirty="0">
              <a:latin typeface="NikoshBAN" pitchFamily="2" charset="0"/>
              <a:cs typeface="NikoshBAN" pitchFamily="2" charset="0"/>
            </a:endParaRPr>
          </a:p>
        </p:txBody>
      </p:sp>
      <p:sp>
        <p:nvSpPr>
          <p:cNvPr id="4" name="Rectangle 3" hidden="1"/>
          <p:cNvSpPr/>
          <p:nvPr/>
        </p:nvSpPr>
        <p:spPr>
          <a:xfrm>
            <a:off x="2262554" y="6096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48" presetClass="entr" presetSubtype="0" accel="5000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12" dur="1000" fill="hold"/>
                                        <p:tgtEl>
                                          <p:spTgt spid="7"/>
                                        </p:tgtEl>
                                        <p:attrNameLst>
                                          <p:attrName>ppt_y</p:attrName>
                                        </p:attrNameLst>
                                      </p:cBhvr>
                                      <p:tavLst>
                                        <p:tav tm="0">
                                          <p:val>
                                            <p:strVal val="#ppt_y"/>
                                          </p:val>
                                        </p:tav>
                                        <p:tav tm="100000">
                                          <p:val>
                                            <p:strVal val="#ppt_y"/>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দুইজন  কৃষক লাল শাকের চারা গজানোর পর আগাছা তুলে ফেলছেন"/>
          <p:cNvPicPr>
            <a:picLocks noChangeAspect="1"/>
          </p:cNvPicPr>
          <p:nvPr/>
        </p:nvPicPr>
        <p:blipFill>
          <a:blip r:embed="rId3"/>
          <a:stretch>
            <a:fillRect/>
          </a:stretch>
        </p:blipFill>
        <p:spPr>
          <a:xfrm>
            <a:off x="1177424" y="1066800"/>
            <a:ext cx="6741130" cy="3665352"/>
          </a:xfrm>
          <a:prstGeom prst="roundRect">
            <a:avLst/>
          </a:prstGeom>
          <a:ln>
            <a:solidFill>
              <a:srgbClr val="7030A0"/>
            </a:solidFill>
          </a:ln>
        </p:spPr>
      </p:pic>
      <p:sp>
        <p:nvSpPr>
          <p:cNvPr id="7" name="Rectangle 6" hidden="1"/>
          <p:cNvSpPr/>
          <p:nvPr/>
        </p:nvSpPr>
        <p:spPr>
          <a:xfrm>
            <a:off x="2285999" y="4944468"/>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3" name="TextBox 2"/>
          <p:cNvSpPr txBox="1"/>
          <p:nvPr/>
        </p:nvSpPr>
        <p:spPr>
          <a:xfrm>
            <a:off x="3048000" y="171182"/>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চারা পাতলা করা </a:t>
            </a:r>
            <a:endParaRPr lang="en-US" sz="3200" dirty="0">
              <a:latin typeface="NikoshBAN" pitchFamily="2" charset="0"/>
              <a:cs typeface="NikoshBAN" pitchFamily="2" charset="0"/>
            </a:endParaRPr>
          </a:p>
        </p:txBody>
      </p:sp>
      <p:sp>
        <p:nvSpPr>
          <p:cNvPr id="4" name="TextBox 3"/>
          <p:cNvSpPr txBox="1"/>
          <p:nvPr/>
        </p:nvSpPr>
        <p:spPr>
          <a:xfrm>
            <a:off x="624254" y="5360020"/>
            <a:ext cx="78486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বীজ গজানোর এক সপ্তাহ পর ৫সেমি অন্তর অন্তর গাছ রেখে অন্যান্য গাছ তুলে ফেলতে হবে। </a:t>
            </a:r>
            <a:endParaRPr lang="en-US" sz="3200" dirty="0">
              <a:latin typeface="NikoshBAN" pitchFamily="2" charset="0"/>
              <a:cs typeface="NikoshBAN" pitchFamily="2" charset="0"/>
            </a:endParaRPr>
          </a:p>
        </p:txBody>
      </p:sp>
      <p:sp>
        <p:nvSpPr>
          <p:cNvPr id="8" name="Rectangle 7" hidden="1"/>
          <p:cNvSpPr/>
          <p:nvPr/>
        </p:nvSpPr>
        <p:spPr>
          <a:xfrm>
            <a:off x="2362200" y="6586742"/>
            <a:ext cx="4572000" cy="276999"/>
          </a:xfrm>
          <a:prstGeom prst="rect">
            <a:avLst/>
          </a:prstGeom>
        </p:spPr>
        <p:txBody>
          <a:bodyPr>
            <a:spAutoFit/>
          </a:bodyPr>
          <a:lstStyle/>
          <a:p>
            <a:r>
              <a:rPr lang="bn-BD" sz="1200" dirty="0"/>
              <a:t>পরের </a:t>
            </a:r>
            <a:r>
              <a:rPr lang="en-US" sz="1200" dirty="0"/>
              <a:t>Slide </a:t>
            </a:r>
            <a:r>
              <a:rPr lang="bn-BD" sz="1200" dirty="0"/>
              <a:t> এর জন্য একবার </a:t>
            </a:r>
            <a:r>
              <a:rPr lang="en-US" sz="1200" dirty="0"/>
              <a:t> spacebar </a:t>
            </a:r>
            <a:r>
              <a:rPr lang="bn-BD" sz="1200" dirty="0"/>
              <a:t> চাপুন</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533400"/>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আগাছা পরিষ্কার</a:t>
            </a:r>
            <a:endParaRPr lang="en-US" sz="3200" dirty="0">
              <a:latin typeface="NikoshBAN" pitchFamily="2" charset="0"/>
              <a:cs typeface="NikoshBAN" pitchFamily="2" charset="0"/>
            </a:endParaRPr>
          </a:p>
        </p:txBody>
      </p:sp>
      <p:pic>
        <p:nvPicPr>
          <p:cNvPr id="3" name="Picture 2" descr="নিড়ানির ছবি"/>
          <p:cNvPicPr>
            <a:picLocks noChangeAspect="1"/>
          </p:cNvPicPr>
          <p:nvPr/>
        </p:nvPicPr>
        <p:blipFill>
          <a:blip r:embed="rId2"/>
          <a:stretch>
            <a:fillRect/>
          </a:stretch>
        </p:blipFill>
        <p:spPr>
          <a:xfrm rot="5400000">
            <a:off x="-420349" y="2401548"/>
            <a:ext cx="3431495" cy="1371600"/>
          </a:xfrm>
          <a:prstGeom prst="roundRect">
            <a:avLst/>
          </a:prstGeom>
          <a:ln>
            <a:noFill/>
          </a:ln>
        </p:spPr>
      </p:pic>
      <p:pic>
        <p:nvPicPr>
          <p:cNvPr id="2" name="Picture 1" descr="মাঠে বসে কৃষকেরা জমি পরিস্কার করছেন"/>
          <p:cNvPicPr>
            <a:picLocks noChangeAspect="1"/>
          </p:cNvPicPr>
          <p:nvPr/>
        </p:nvPicPr>
        <p:blipFill>
          <a:blip r:embed="rId3"/>
          <a:stretch>
            <a:fillRect/>
          </a:stretch>
        </p:blipFill>
        <p:spPr>
          <a:xfrm>
            <a:off x="2514600" y="1435308"/>
            <a:ext cx="5729416" cy="3353616"/>
          </a:xfrm>
          <a:prstGeom prst="roundRect">
            <a:avLst/>
          </a:prstGeom>
          <a:ln>
            <a:solidFill>
              <a:srgbClr val="7030A0"/>
            </a:solidFill>
          </a:ln>
        </p:spPr>
      </p:pic>
      <p:sp>
        <p:nvSpPr>
          <p:cNvPr id="5" name="TextBox 4"/>
          <p:cNvSpPr txBox="1"/>
          <p:nvPr/>
        </p:nvSpPr>
        <p:spPr>
          <a:xfrm>
            <a:off x="533400" y="5029200"/>
            <a:ext cx="81534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নিড়ানি দিয়ে আগাছা পরিষ্কার করতে হবে এবং সেচের পর মাটির চটা ভেঙ্গে দিতে হবে। </a:t>
            </a:r>
            <a:endParaRPr lang="en-US" sz="3200" dirty="0">
              <a:latin typeface="NikoshBAN" pitchFamily="2" charset="0"/>
              <a:cs typeface="NikoshBAN" pitchFamily="2" charset="0"/>
            </a:endParaRPr>
          </a:p>
        </p:txBody>
      </p:sp>
      <p:sp>
        <p:nvSpPr>
          <p:cNvPr id="8" name="Rectangle 7" hidden="1"/>
          <p:cNvSpPr/>
          <p:nvPr/>
        </p:nvSpPr>
        <p:spPr>
          <a:xfrm>
            <a:off x="2262554" y="6096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4267200" cy="929461"/>
          </a:xfrm>
          <a:prstGeom prst="horizontalScroll">
            <a:avLst/>
          </a:prstGeom>
        </p:spPr>
        <p:style>
          <a:lnRef idx="1">
            <a:schemeClr val="accent3"/>
          </a:lnRef>
          <a:fillRef idx="2">
            <a:schemeClr val="accent3"/>
          </a:fillRef>
          <a:effectRef idx="1">
            <a:schemeClr val="accent3"/>
          </a:effectRef>
          <a:fontRef idx="minor">
            <a:schemeClr val="dk1"/>
          </a:fontRef>
        </p:style>
        <p:txBody>
          <a:bodyPr>
            <a:noAutofit/>
          </a:bodyPr>
          <a:lstStyle/>
          <a:p>
            <a:r>
              <a:rPr lang="bn-BD" sz="3600" dirty="0" smtClean="0">
                <a:latin typeface="NikoshBAN" pitchFamily="2" charset="0"/>
                <a:cs typeface="NikoshBAN" pitchFamily="2" charset="0"/>
              </a:rPr>
              <a:t>শিক্ষক পরিচিতি </a:t>
            </a:r>
            <a:endParaRPr lang="en-US" sz="3600" dirty="0">
              <a:latin typeface="NikoshBAN" pitchFamily="2" charset="0"/>
              <a:cs typeface="NikoshBAN" pitchFamily="2" charset="0"/>
            </a:endParaRPr>
          </a:p>
        </p:txBody>
      </p:sp>
      <p:sp>
        <p:nvSpPr>
          <p:cNvPr id="3" name="TextBox 2"/>
          <p:cNvSpPr txBox="1"/>
          <p:nvPr/>
        </p:nvSpPr>
        <p:spPr>
          <a:xfrm>
            <a:off x="5181600" y="278547"/>
            <a:ext cx="3200400" cy="940653"/>
          </a:xfrm>
          <a:prstGeom prst="horizontalScroll">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পাঠ পরিচিতি</a:t>
            </a:r>
            <a:endParaRPr lang="en-US" sz="4000" dirty="0">
              <a:latin typeface="NikoshBAN" pitchFamily="2" charset="0"/>
              <a:cs typeface="NikoshBAN" pitchFamily="2" charset="0"/>
            </a:endParaRPr>
          </a:p>
        </p:txBody>
      </p:sp>
      <p:pic>
        <p:nvPicPr>
          <p:cNvPr id="5" name="Picture 4" descr="বইয়ের ছবি"/>
          <p:cNvPicPr>
            <a:picLocks noChangeAspect="1"/>
          </p:cNvPicPr>
          <p:nvPr/>
        </p:nvPicPr>
        <p:blipFill>
          <a:blip r:embed="rId3" cstate="print"/>
          <a:stretch>
            <a:fillRect/>
          </a:stretch>
        </p:blipFill>
        <p:spPr>
          <a:xfrm>
            <a:off x="5949736" y="1495751"/>
            <a:ext cx="1898864" cy="2390449"/>
          </a:xfrm>
          <a:prstGeom prst="rect">
            <a:avLst/>
          </a:prstGeom>
        </p:spPr>
      </p:pic>
      <p:sp>
        <p:nvSpPr>
          <p:cNvPr id="4" name="TextBox 3"/>
          <p:cNvSpPr txBox="1"/>
          <p:nvPr/>
        </p:nvSpPr>
        <p:spPr>
          <a:xfrm>
            <a:off x="5105400" y="4191000"/>
            <a:ext cx="3581400" cy="2281476"/>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কৃষি শিক্ষা</a:t>
            </a:r>
          </a:p>
          <a:p>
            <a:pPr algn="ctr"/>
            <a:r>
              <a:rPr lang="bn-BD" sz="2400" dirty="0" smtClean="0">
                <a:latin typeface="NikoshBAN" pitchFamily="2" charset="0"/>
                <a:cs typeface="NikoshBAN" pitchFamily="2" charset="0"/>
              </a:rPr>
              <a:t>ষষ্ঠ শ্রেণি</a:t>
            </a:r>
            <a:endParaRPr lang="bn-BD" sz="1400" dirty="0" smtClean="0">
              <a:latin typeface="NikoshBAN" pitchFamily="2" charset="0"/>
              <a:cs typeface="NikoshBAN" pitchFamily="2" charset="0"/>
            </a:endParaRPr>
          </a:p>
          <a:p>
            <a:pPr algn="ctr"/>
            <a:r>
              <a:rPr lang="bn-BD" sz="2400" dirty="0" smtClean="0">
                <a:latin typeface="NikoshBAN" pitchFamily="2" charset="0"/>
                <a:cs typeface="NikoshBAN" pitchFamily="2" charset="0"/>
              </a:rPr>
              <a:t>পঞ্চম অধ্যায় </a:t>
            </a:r>
          </a:p>
          <a:p>
            <a:pPr algn="ctr"/>
            <a:r>
              <a:rPr lang="bn-BD" sz="2400" dirty="0" smtClean="0">
                <a:latin typeface="NikoshBAN" pitchFamily="2" charset="0"/>
                <a:cs typeface="NikoshBAN" pitchFamily="2" charset="0"/>
              </a:rPr>
              <a:t>কৃষিজ উৎপাদন</a:t>
            </a:r>
            <a:endParaRPr lang="bn-BD" sz="2400" dirty="0">
              <a:latin typeface="NikoshBAN" pitchFamily="2" charset="0"/>
              <a:cs typeface="NikoshBAN" pitchFamily="2" charset="0"/>
            </a:endParaRPr>
          </a:p>
          <a:p>
            <a:pPr algn="ctr"/>
            <a:r>
              <a:rPr lang="en-US" sz="2400" dirty="0" err="1" smtClean="0">
                <a:latin typeface="NikoshBAN" pitchFamily="2" charset="0"/>
                <a:cs typeface="NikoshBAN" pitchFamily="2" charset="0"/>
              </a:rPr>
              <a:t>পাঠ</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3</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8" name="Rectangle 7" hidden="1"/>
          <p:cNvSpPr/>
          <p:nvPr/>
        </p:nvSpPr>
        <p:spPr>
          <a:xfrm>
            <a:off x="2819400" y="6532389"/>
            <a:ext cx="58674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460774"/>
            <a:ext cx="2286000" cy="2730226"/>
          </a:xfrm>
          <a:prstGeom prst="rect">
            <a:avLst/>
          </a:prstGeom>
        </p:spPr>
      </p:pic>
      <p:sp>
        <p:nvSpPr>
          <p:cNvPr id="13" name="Rounded Rectangle 12"/>
          <p:cNvSpPr/>
          <p:nvPr/>
        </p:nvSpPr>
        <p:spPr>
          <a:xfrm>
            <a:off x="762000" y="4191000"/>
            <a:ext cx="3886200" cy="2438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a:solidFill>
                  <a:schemeClr val="tx1"/>
                </a:solidFill>
                <a:effectLst>
                  <a:outerShdw blurRad="38100" dist="38100" dir="2700000" algn="tl">
                    <a:srgbClr val="000000">
                      <a:alpha val="43137"/>
                    </a:srgbClr>
                  </a:outerShdw>
                </a:effectLst>
                <a:latin typeface="NikoshBAN" pitchFamily="2" charset="0"/>
                <a:cs typeface="NikoshBAN" pitchFamily="2" charset="0"/>
              </a:rPr>
              <a:t>মি</a:t>
            </a:r>
            <a:r>
              <a:rPr lang="as-IN" sz="2800">
                <a:solidFill>
                  <a:schemeClr val="tx1"/>
                </a:solidFill>
                <a:effectLst>
                  <a:outerShdw blurRad="38100" dist="38100" dir="2700000" algn="tl">
                    <a:srgbClr val="000000">
                      <a:alpha val="43137"/>
                    </a:srgbClr>
                  </a:outerShdw>
                </a:effectLst>
                <a:latin typeface="NikoshBAN" pitchFamily="2" charset="0"/>
                <a:cs typeface="NikoshBAN" pitchFamily="2" charset="0"/>
              </a:rPr>
              <a:t>ঠ</a:t>
            </a:r>
            <a:r>
              <a:rPr lang="en-US" sz="280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as-IN" sz="2800">
                <a:solidFill>
                  <a:schemeClr val="tx1"/>
                </a:solidFill>
                <a:effectLst>
                  <a:outerShdw blurRad="38100" dist="38100" dir="2700000" algn="tl">
                    <a:srgbClr val="000000">
                      <a:alpha val="43137"/>
                    </a:srgbClr>
                  </a:outerShdw>
                </a:effectLst>
                <a:latin typeface="NikoshBAN" pitchFamily="2" charset="0"/>
                <a:cs typeface="NikoshBAN" pitchFamily="2" charset="0"/>
              </a:rPr>
              <a:t>ন</a:t>
            </a:r>
            <a:r>
              <a:rPr lang="en-US" sz="280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as-IN" sz="2800">
                <a:solidFill>
                  <a:schemeClr val="tx1"/>
                </a:solidFill>
                <a:effectLst>
                  <a:outerShdw blurRad="38100" dist="38100" dir="2700000" algn="tl">
                    <a:srgbClr val="000000">
                      <a:alpha val="43137"/>
                    </a:srgbClr>
                  </a:outerShdw>
                </a:effectLst>
                <a:latin typeface="NikoshBAN" pitchFamily="2" charset="0"/>
                <a:cs typeface="NikoshBAN" pitchFamily="2" charset="0"/>
              </a:rPr>
              <a:t>হ</a:t>
            </a:r>
            <a:r>
              <a:rPr lang="en-US" sz="280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as-IN" sz="2800">
                <a:solidFill>
                  <a:schemeClr val="tx1"/>
                </a:solidFill>
                <a:effectLst>
                  <a:outerShdw blurRad="38100" dist="38100" dir="2700000" algn="tl">
                    <a:srgbClr val="000000">
                      <a:alpha val="43137"/>
                    </a:srgbClr>
                  </a:outerShdw>
                </a:effectLst>
                <a:latin typeface="NikoshBAN" pitchFamily="2" charset="0"/>
                <a:cs typeface="NikoshBAN" pitchFamily="2" charset="0"/>
              </a:rPr>
              <a:t>ল</a:t>
            </a:r>
            <a:r>
              <a:rPr lang="en-US" sz="2800">
                <a:solidFill>
                  <a:schemeClr val="tx1"/>
                </a:solidFill>
                <a:effectLst>
                  <a:outerShdw blurRad="38100" dist="38100" dir="2700000" algn="tl">
                    <a:srgbClr val="000000">
                      <a:alpha val="43137"/>
                    </a:srgbClr>
                  </a:outerShdw>
                </a:effectLst>
                <a:latin typeface="NikoshBAN" pitchFamily="2" charset="0"/>
                <a:cs typeface="NikoshBAN" pitchFamily="2" charset="0"/>
              </a:rPr>
              <a:t>দ</a:t>
            </a:r>
            <a:r>
              <a:rPr lang="as-IN" sz="280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en-US" sz="2800">
                <a:solidFill>
                  <a:schemeClr val="tx1"/>
                </a:solidFill>
                <a:effectLst>
                  <a:outerShdw blurRad="38100" dist="38100" dir="2700000" algn="tl">
                    <a:srgbClr val="000000">
                      <a:alpha val="43137"/>
                    </a:srgbClr>
                  </a:outerShdw>
                </a:effectLst>
                <a:latin typeface="NikoshBAN" pitchFamily="2" charset="0"/>
                <a:cs typeface="NikoshBAN" pitchFamily="2" charset="0"/>
              </a:rPr>
              <a:t>র </a:t>
            </a:r>
          </a:p>
          <a:p>
            <a:pPr algn="ctr">
              <a:defRPr/>
            </a:pP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as-IN">
                <a:solidFill>
                  <a:schemeClr val="tx1"/>
                </a:solidFill>
                <a:effectLst>
                  <a:outerShdw blurRad="38100" dist="38100" dir="2700000" algn="tl">
                    <a:srgbClr val="000000">
                      <a:alpha val="43137"/>
                    </a:srgbClr>
                  </a:outerShdw>
                </a:effectLst>
                <a:latin typeface="NikoshBAN" pitchFamily="2" charset="0"/>
                <a:cs typeface="NikoshBAN" pitchFamily="2" charset="0"/>
              </a:rPr>
              <a:t>ট</a:t>
            </a: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as-IN">
                <a:solidFill>
                  <a:schemeClr val="tx1"/>
                </a:solidFill>
                <a:effectLst>
                  <a:outerShdw blurRad="38100" dist="38100" dir="2700000" algn="tl">
                    <a:srgbClr val="000000">
                      <a:alpha val="43137"/>
                    </a:srgbClr>
                  </a:outerShdw>
                </a:effectLst>
                <a:latin typeface="NikoshBAN" pitchFamily="2" charset="0"/>
                <a:cs typeface="NikoshBAN" pitchFamily="2" charset="0"/>
              </a:rPr>
              <a:t>র</a:t>
            </a: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as-IN">
                <a:solidFill>
                  <a:schemeClr val="tx1"/>
                </a:solidFill>
                <a:effectLst>
                  <a:outerShdw blurRad="38100" dist="38100" dir="2700000" algn="tl">
                    <a:srgbClr val="000000">
                      <a:alpha val="43137"/>
                    </a:srgbClr>
                  </a:outerShdw>
                </a:effectLst>
                <a:latin typeface="NikoshBAN" pitchFamily="2" charset="0"/>
                <a:cs typeface="NikoshBAN" pitchFamily="2" charset="0"/>
              </a:rPr>
              <a:t>ড</a:t>
            </a: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as-IN">
                <a:solidFill>
                  <a:schemeClr val="tx1"/>
                </a:solidFill>
                <a:effectLst>
                  <a:outerShdw blurRad="38100" dist="38100" dir="2700000" algn="tl">
                    <a:srgbClr val="000000">
                      <a:alpha val="43137"/>
                    </a:srgbClr>
                  </a:outerShdw>
                </a:effectLst>
                <a:latin typeface="NikoshBAN" pitchFamily="2" charset="0"/>
                <a:cs typeface="NikoshBAN" pitchFamily="2" charset="0"/>
              </a:rPr>
              <a:t>ই</a:t>
            </a: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ন</a:t>
            </a:r>
            <a:r>
              <a:rPr lang="as-IN">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স</a:t>
            </a:r>
            <a:r>
              <a:rPr lang="as-IN">
                <a:solidFill>
                  <a:schemeClr val="tx1"/>
                </a:solidFill>
                <a:effectLst>
                  <a:outerShdw blurRad="38100" dist="38100" dir="2700000" algn="tl">
                    <a:srgbClr val="000000">
                      <a:alpha val="43137"/>
                    </a:srgbClr>
                  </a:outerShdw>
                </a:effectLst>
                <a:latin typeface="NikoshBAN" pitchFamily="2" charset="0"/>
                <a:cs typeface="NikoshBAN" pitchFamily="2" charset="0"/>
              </a:rPr>
              <a:t>ট</a:t>
            </a: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as-IN">
                <a:solidFill>
                  <a:schemeClr val="tx1"/>
                </a:solidFill>
                <a:effectLst>
                  <a:outerShdw blurRad="38100" dist="38100" dir="2700000" algn="tl">
                    <a:srgbClr val="000000">
                      <a:alpha val="43137"/>
                    </a:srgbClr>
                  </a:outerShdw>
                </a:effectLst>
                <a:latin typeface="NikoshBAN" pitchFamily="2" charset="0"/>
                <a:cs typeface="NikoshBAN" pitchFamily="2" charset="0"/>
              </a:rPr>
              <a:t>রক</a:t>
            </a: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as-IN">
                <a:solidFill>
                  <a:schemeClr val="tx1"/>
                </a:solidFill>
                <a:effectLst>
                  <a:outerShdw blurRad="38100" dist="38100" dir="2700000" algn="tl">
                    <a:srgbClr val="000000">
                      <a:alpha val="43137"/>
                    </a:srgbClr>
                  </a:outerShdw>
                </a:effectLst>
                <a:latin typeface="NikoshBAN" pitchFamily="2" charset="0"/>
                <a:cs typeface="NikoshBAN" pitchFamily="2" charset="0"/>
              </a:rPr>
              <a:t>ট</a:t>
            </a: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র)</a:t>
            </a:r>
          </a:p>
          <a:p>
            <a:pPr algn="ctr">
              <a:defRPr/>
            </a:pP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রাম</a:t>
            </a:r>
            <a:r>
              <a:rPr lang="as-IN">
                <a:solidFill>
                  <a:schemeClr val="tx1"/>
                </a:solidFill>
                <a:effectLst>
                  <a:outerShdw blurRad="38100" dist="38100" dir="2700000" algn="tl">
                    <a:srgbClr val="000000">
                      <a:alpha val="43137"/>
                    </a:srgbClr>
                  </a:outerShdw>
                </a:effectLst>
                <a:latin typeface="NikoshBAN" pitchFamily="2" charset="0"/>
                <a:cs typeface="NikoshBAN" pitchFamily="2" charset="0"/>
              </a:rPr>
              <a:t>প</a:t>
            </a: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as-IN">
                <a:solidFill>
                  <a:schemeClr val="tx1"/>
                </a:solidFill>
                <a:effectLst>
                  <a:outerShdw blurRad="38100" dist="38100" dir="2700000" algn="tl">
                    <a:srgbClr val="000000">
                      <a:alpha val="43137"/>
                    </a:srgbClr>
                  </a:outerShdw>
                </a:effectLst>
                <a:latin typeface="NikoshBAN" pitchFamily="2" charset="0"/>
                <a:cs typeface="NikoshBAN" pitchFamily="2" charset="0"/>
              </a:rPr>
              <a:t>ল</a:t>
            </a: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as-IN">
                <a:solidFill>
                  <a:schemeClr val="tx1"/>
                </a:solidFill>
                <a:effectLst>
                  <a:outerShdw blurRad="38100" dist="38100" dir="2700000" algn="tl">
                    <a:srgbClr val="000000">
                      <a:alpha val="43137"/>
                    </a:srgbClr>
                  </a:outerShdw>
                </a:effectLst>
                <a:latin typeface="NikoshBAN" pitchFamily="2" charset="0"/>
                <a:cs typeface="NikoshBAN" pitchFamily="2" charset="0"/>
              </a:rPr>
              <a:t>প</a:t>
            </a: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as-IN">
                <a:solidFill>
                  <a:schemeClr val="tx1"/>
                </a:solidFill>
                <a:effectLst>
                  <a:outerShdw blurRad="38100" dist="38100" dir="2700000" algn="tl">
                    <a:srgbClr val="000000">
                      <a:alpha val="43137"/>
                    </a:srgbClr>
                  </a:outerShdw>
                </a:effectLst>
                <a:latin typeface="NikoshBAN" pitchFamily="2" charset="0"/>
                <a:cs typeface="NikoshBAN" pitchFamily="2" charset="0"/>
              </a:rPr>
              <a:t>ই</a:t>
            </a: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ল</a:t>
            </a:r>
            <a:r>
              <a:rPr lang="as-IN">
                <a:solidFill>
                  <a:schemeClr val="tx1"/>
                </a:solidFill>
                <a:effectLst>
                  <a:outerShdw blurRad="38100" dist="38100" dir="2700000" algn="tl">
                    <a:srgbClr val="000000">
                      <a:alpha val="43137"/>
                    </a:srgbClr>
                  </a:outerShdw>
                </a:effectLst>
                <a:latin typeface="NikoshBAN" pitchFamily="2" charset="0"/>
                <a:cs typeface="NikoshBAN" pitchFamily="2" charset="0"/>
              </a:rPr>
              <a:t>ট</a:t>
            </a: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 মাধ্যমিক বালিকা বিদ্যা</a:t>
            </a:r>
            <a:r>
              <a:rPr lang="as-IN">
                <a:solidFill>
                  <a:schemeClr val="tx1"/>
                </a:solidFill>
                <a:effectLst>
                  <a:outerShdw blurRad="38100" dist="38100" dir="2700000" algn="tl">
                    <a:srgbClr val="000000">
                      <a:alpha val="43137"/>
                    </a:srgbClr>
                  </a:outerShdw>
                </a:effectLst>
                <a:latin typeface="NikoshBAN" pitchFamily="2" charset="0"/>
                <a:cs typeface="NikoshBAN" pitchFamily="2" charset="0"/>
              </a:rPr>
              <a:t>ল</a:t>
            </a: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য় ।</a:t>
            </a:r>
          </a:p>
          <a:p>
            <a:pPr algn="ctr">
              <a:defRPr/>
            </a:pP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রাম</a:t>
            </a:r>
            <a:r>
              <a:rPr lang="as-IN">
                <a:solidFill>
                  <a:schemeClr val="tx1"/>
                </a:solidFill>
                <a:effectLst>
                  <a:outerShdw blurRad="38100" dist="38100" dir="2700000" algn="tl">
                    <a:srgbClr val="000000">
                      <a:alpha val="43137"/>
                    </a:srgbClr>
                  </a:outerShdw>
                </a:effectLst>
                <a:latin typeface="NikoshBAN" pitchFamily="2" charset="0"/>
                <a:cs typeface="NikoshBAN" pitchFamily="2" charset="0"/>
              </a:rPr>
              <a:t>প</a:t>
            </a: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as-IN">
                <a:solidFill>
                  <a:schemeClr val="tx1"/>
                </a:solidFill>
                <a:effectLst>
                  <a:outerShdw blurRad="38100" dist="38100" dir="2700000" algn="tl">
                    <a:srgbClr val="000000">
                      <a:alpha val="43137"/>
                    </a:srgbClr>
                  </a:outerShdw>
                </a:effectLst>
                <a:latin typeface="NikoshBAN" pitchFamily="2" charset="0"/>
                <a:cs typeface="NikoshBAN" pitchFamily="2" charset="0"/>
              </a:rPr>
              <a:t>ল</a:t>
            </a: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as-IN">
                <a:solidFill>
                  <a:schemeClr val="tx1"/>
                </a:solidFill>
                <a:effectLst>
                  <a:outerShdw blurRad="38100" dist="38100" dir="2700000" algn="tl">
                    <a:srgbClr val="000000">
                      <a:alpha val="43137"/>
                    </a:srgbClr>
                  </a:outerShdw>
                </a:effectLst>
                <a:latin typeface="NikoshBAN" pitchFamily="2" charset="0"/>
                <a:cs typeface="NikoshBAN" pitchFamily="2" charset="0"/>
              </a:rPr>
              <a:t>ব</a:t>
            </a:r>
            <a:r>
              <a:rPr lang="en-US">
                <a:solidFill>
                  <a:schemeClr val="tx1"/>
                </a:solidFill>
                <a:effectLst>
                  <a:outerShdw blurRad="38100" dist="38100" dir="2700000" algn="tl">
                    <a:srgbClr val="000000">
                      <a:alpha val="43137"/>
                    </a:srgbClr>
                  </a:outerShdw>
                </a:effectLst>
                <a:latin typeface="NikoshBAN" pitchFamily="2" charset="0"/>
                <a:cs typeface="NikoshBAN" pitchFamily="2" charset="0"/>
              </a:rPr>
              <a:t>াগেরহাট।</a:t>
            </a:r>
            <a:endParaRPr lang="bn-I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bn-BD" sz="2000">
                <a:solidFill>
                  <a:schemeClr val="tx1"/>
                </a:solidFill>
                <a:effectLst>
                  <a:outerShdw blurRad="38100" dist="38100" dir="2700000" algn="tl">
                    <a:srgbClr val="000000">
                      <a:alpha val="43137"/>
                    </a:srgbClr>
                  </a:outerShdw>
                </a:effectLst>
                <a:latin typeface="NikoshBAN" pitchFamily="2" charset="0"/>
                <a:cs typeface="NikoshBAN" pitchFamily="2" charset="0"/>
              </a:rPr>
              <a:t>মোবাইল নং </a:t>
            </a:r>
            <a:r>
              <a:rPr lang="en-US" sz="2000">
                <a:solidFill>
                  <a:schemeClr val="tx1"/>
                </a:solidFill>
                <a:effectLst>
                  <a:outerShdw blurRad="38100" dist="38100" dir="2700000" algn="tl">
                    <a:srgbClr val="000000">
                      <a:alpha val="43137"/>
                    </a:srgbClr>
                  </a:outerShdw>
                </a:effectLst>
                <a:latin typeface="NikoshBAN" pitchFamily="2" charset="0"/>
                <a:cs typeface="NikoshBAN" pitchFamily="2" charset="0"/>
              </a:rPr>
              <a:t>01746440618 </a:t>
            </a:r>
            <a:endParaRPr lang="bn-BD" sz="200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en-US" sz="16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E-mail:mithun.gpi</a:t>
            </a:r>
            <a:r>
              <a:rPr lang="en-US" sz="1600">
                <a:solidFill>
                  <a:schemeClr val="tx1"/>
                </a:solidFill>
                <a:effectLst>
                  <a:outerShdw blurRad="38100" dist="38100" dir="2700000" algn="tl">
                    <a:srgbClr val="000000">
                      <a:alpha val="43137"/>
                    </a:srgbClr>
                  </a:outerShdw>
                </a:effectLst>
                <a:cs typeface="NikoshBAN" panose="02000000000000000000" pitchFamily="2" charset="0"/>
              </a:rPr>
              <a:t>89</a:t>
            </a:r>
            <a:r>
              <a:rPr lang="en-US" sz="16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@gmail.com</a:t>
            </a:r>
            <a:r>
              <a:rPr lang="en-US" sz="20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BD" sz="2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8350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মাঠ থেকে চারজন কৃষক  ফসল সংগ্রহ করছেন।ফসল সংগ্রহ করার জন্য  লাল শাকের গোড়া সহ মাটি থেকে তুলতে হবে। তারপর পানিতে ভালো করে ধুয়ে মাটি আলাদা করে  পরিস্কার  পানি দিয়ে  ধুয়ে  বাজারে বিক্রি করার ব্যবস্থা করতে হবে। "/>
          <p:cNvPicPr>
            <a:picLocks noChangeAspect="1"/>
          </p:cNvPicPr>
          <p:nvPr/>
        </p:nvPicPr>
        <p:blipFill>
          <a:blip r:embed="rId3"/>
          <a:stretch>
            <a:fillRect/>
          </a:stretch>
        </p:blipFill>
        <p:spPr>
          <a:xfrm>
            <a:off x="1126760" y="990600"/>
            <a:ext cx="7482549" cy="4991488"/>
          </a:xfrm>
          <a:prstGeom prst="roundRect">
            <a:avLst/>
          </a:prstGeom>
          <a:ln>
            <a:solidFill>
              <a:srgbClr val="7030A0"/>
            </a:solidFill>
          </a:ln>
        </p:spPr>
      </p:pic>
      <p:sp>
        <p:nvSpPr>
          <p:cNvPr id="4" name="Rectangle 3" hidden="1"/>
          <p:cNvSpPr/>
          <p:nvPr/>
        </p:nvSpPr>
        <p:spPr>
          <a:xfrm>
            <a:off x="381631" y="6172200"/>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3" name="TextBox 2"/>
          <p:cNvSpPr txBox="1"/>
          <p:nvPr/>
        </p:nvSpPr>
        <p:spPr>
          <a:xfrm>
            <a:off x="3048000" y="20121"/>
            <a:ext cx="300110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ফসল সংগ্রহ</a:t>
            </a:r>
            <a:endParaRPr lang="en-US" sz="3200" dirty="0">
              <a:latin typeface="NikoshBAN" pitchFamily="2" charset="0"/>
              <a:cs typeface="NikoshBAN" pitchFamily="2" charset="0"/>
            </a:endParaRPr>
          </a:p>
        </p:txBody>
      </p:sp>
      <p:sp>
        <p:nvSpPr>
          <p:cNvPr id="6" name="Rectangle 5" hidden="1"/>
          <p:cNvSpPr/>
          <p:nvPr/>
        </p:nvSpPr>
        <p:spPr>
          <a:xfrm>
            <a:off x="2133600" y="60198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এক মুঠো লাল শাক"/>
          <p:cNvPicPr>
            <a:picLocks noChangeAspect="1"/>
          </p:cNvPicPr>
          <p:nvPr/>
        </p:nvPicPr>
        <p:blipFill>
          <a:blip r:embed="rId3"/>
          <a:stretch>
            <a:fillRect/>
          </a:stretch>
        </p:blipFill>
        <p:spPr>
          <a:xfrm>
            <a:off x="685800" y="1828800"/>
            <a:ext cx="4495800" cy="3886200"/>
          </a:xfrm>
          <a:prstGeom prst="roundRect">
            <a:avLst/>
          </a:prstGeom>
          <a:ln>
            <a:solidFill>
              <a:srgbClr val="7030A0"/>
            </a:solidFill>
          </a:ln>
        </p:spPr>
      </p:pic>
      <p:sp>
        <p:nvSpPr>
          <p:cNvPr id="8" name="Rectangle 7" hidden="1"/>
          <p:cNvSpPr/>
          <p:nvPr/>
        </p:nvSpPr>
        <p:spPr>
          <a:xfrm>
            <a:off x="1524000" y="6027003"/>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3" name="TextBox 2"/>
          <p:cNvSpPr txBox="1"/>
          <p:nvPr/>
        </p:nvSpPr>
        <p:spPr>
          <a:xfrm>
            <a:off x="3048000" y="533400"/>
            <a:ext cx="3001108"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ফলন</a:t>
            </a:r>
            <a:endParaRPr lang="en-US" sz="4400" dirty="0">
              <a:latin typeface="NikoshBAN" pitchFamily="2" charset="0"/>
              <a:cs typeface="NikoshBAN" pitchFamily="2" charset="0"/>
            </a:endParaRPr>
          </a:p>
        </p:txBody>
      </p:sp>
      <p:sp>
        <p:nvSpPr>
          <p:cNvPr id="4" name="TextBox 3"/>
          <p:cNvSpPr txBox="1"/>
          <p:nvPr/>
        </p:nvSpPr>
        <p:spPr>
          <a:xfrm>
            <a:off x="5334000" y="1905000"/>
            <a:ext cx="3429000" cy="378059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উন্নত পদ্ধতিতে চাষ করলে শতক প্রতি ৪৫-৫৫ কেজি লালশাক পাওয়া যায়। </a:t>
            </a:r>
            <a:endParaRPr lang="en-US" sz="4400" dirty="0">
              <a:latin typeface="NikoshBAN" pitchFamily="2" charset="0"/>
              <a:cs typeface="NikoshBAN" pitchFamily="2" charset="0"/>
            </a:endParaRPr>
          </a:p>
        </p:txBody>
      </p:sp>
      <p:sp>
        <p:nvSpPr>
          <p:cNvPr id="7" name="Rectangle 6" hidden="1"/>
          <p:cNvSpPr/>
          <p:nvPr/>
        </p:nvSpPr>
        <p:spPr>
          <a:xfrm>
            <a:off x="1981200" y="6396335"/>
            <a:ext cx="56388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দলগত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শিক্ষার্থীরা দলগত কাজের উত্তর খাতায়  লিখছে"/>
          <p:cNvPicPr>
            <a:picLocks noChangeAspect="1"/>
          </p:cNvPicPr>
          <p:nvPr/>
        </p:nvPicPr>
        <p:blipFill>
          <a:blip r:embed="rId3"/>
          <a:stretch>
            <a:fillRect/>
          </a:stretch>
        </p:blipFill>
        <p:spPr>
          <a:xfrm>
            <a:off x="1600200" y="1295400"/>
            <a:ext cx="6172200" cy="3652502"/>
          </a:xfrm>
          <a:prstGeom prst="roundRect">
            <a:avLst>
              <a:gd name="adj" fmla="val 8594"/>
            </a:avLst>
          </a:prstGeom>
          <a:solidFill>
            <a:srgbClr val="FFFFFF">
              <a:shade val="85000"/>
            </a:srgbClr>
          </a:solidFill>
          <a:ln>
            <a:noFill/>
          </a:ln>
          <a:effectLst/>
        </p:spPr>
      </p:pic>
      <p:sp>
        <p:nvSpPr>
          <p:cNvPr id="4" name="Title 1"/>
          <p:cNvSpPr txBox="1">
            <a:spLocks/>
          </p:cNvSpPr>
          <p:nvPr/>
        </p:nvSpPr>
        <p:spPr>
          <a:xfrm>
            <a:off x="533400" y="5029200"/>
            <a:ext cx="8001000" cy="13716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ctr">
              <a:spcBef>
                <a:spcPct val="0"/>
              </a:spcBef>
              <a:defRPr/>
            </a:pPr>
            <a:r>
              <a:rPr lang="bn-BD" sz="2800" dirty="0" smtClean="0">
                <a:latin typeface="NikoshBAN" pitchFamily="2" charset="0"/>
                <a:cs typeface="NikoshBAN" pitchFamily="2" charset="0"/>
              </a:rPr>
              <a:t>লালশাকের বীজ বপন করার জন্য আলোচনা করা হয়েছে এই পদ্ধতি ছাড়া আর কোন উপায়ে বীজ বপন করা যায়? পোস্টার কাগজে লিখে শ্রেণিতে উপস্থাপন কর। </a:t>
            </a:r>
          </a:p>
        </p:txBody>
      </p:sp>
      <p:sp>
        <p:nvSpPr>
          <p:cNvPr id="5" name="Rectangle 4" hidden="1"/>
          <p:cNvSpPr/>
          <p:nvPr/>
        </p:nvSpPr>
        <p:spPr>
          <a:xfrm>
            <a:off x="2400300" y="6524389"/>
            <a:ext cx="61341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30480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371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NikoshBAN" pitchFamily="2" charset="0"/>
                <a:cs typeface="NikoshBAN" pitchFamily="2" charset="0"/>
              </a:rPr>
              <a:t>1</a:t>
            </a:r>
            <a:r>
              <a:rPr lang="bn-BD" sz="2400" dirty="0" smtClean="0">
                <a:latin typeface="NikoshBAN" pitchFamily="2" charset="0"/>
                <a:cs typeface="NikoshBAN" pitchFamily="2" charset="0"/>
              </a:rPr>
              <a:t>। লালশাকের জমিপ্রস্তুতের সময় শতক প্রতি কত কেজি গোবর দিতে হয়? </a:t>
            </a:r>
            <a:endParaRPr lang="en-US" sz="2400" dirty="0">
              <a:latin typeface="NikoshBAN" pitchFamily="2" charset="0"/>
              <a:cs typeface="NikoshBAN" pitchFamily="2" charset="0"/>
            </a:endParaRPr>
          </a:p>
        </p:txBody>
      </p:sp>
      <p:sp>
        <p:nvSpPr>
          <p:cNvPr id="21" name="TextBox 20"/>
          <p:cNvSpPr txBox="1"/>
          <p:nvPr/>
        </p:nvSpPr>
        <p:spPr>
          <a:xfrm>
            <a:off x="990600" y="2055167"/>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২। বর্ষাকালে লালশাকের বেড কত সেমি উঁচু করতে হয়? </a:t>
            </a:r>
            <a:endParaRPr lang="en-US" sz="2400" dirty="0">
              <a:latin typeface="NikoshBAN" pitchFamily="2" charset="0"/>
              <a:cs typeface="NikoshBAN" pitchFamily="2" charset="0"/>
            </a:endParaRPr>
          </a:p>
        </p:txBody>
      </p:sp>
      <p:sp>
        <p:nvSpPr>
          <p:cNvPr id="20" name="TextBox 19"/>
          <p:cNvSpPr txBox="1"/>
          <p:nvPr/>
        </p:nvSpPr>
        <p:spPr>
          <a:xfrm>
            <a:off x="955623" y="2762815"/>
            <a:ext cx="71628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৩। লালশাকের বীজ বপনের সময় বালির সাথে মিশিয়ে বীজ বপন করা হয় কেন?</a:t>
            </a:r>
          </a:p>
        </p:txBody>
      </p:sp>
      <p:sp>
        <p:nvSpPr>
          <p:cNvPr id="26" name="TextBox 25"/>
          <p:cNvSpPr txBox="1"/>
          <p:nvPr/>
        </p:nvSpPr>
        <p:spPr>
          <a:xfrm>
            <a:off x="998095" y="3812498"/>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৪। লালশাক চাষের জন্য কোন মাটি উত্তম?</a:t>
            </a:r>
            <a:endParaRPr lang="en-US" sz="2400" dirty="0">
              <a:latin typeface="NikoshBAN" pitchFamily="2" charset="0"/>
              <a:cs typeface="NikoshBAN" pitchFamily="2" charset="0"/>
            </a:endParaRPr>
          </a:p>
        </p:txBody>
      </p:sp>
      <p:sp>
        <p:nvSpPr>
          <p:cNvPr id="3" name="Rectangle 2" hidden="1"/>
          <p:cNvSpPr/>
          <p:nvPr/>
        </p:nvSpPr>
        <p:spPr>
          <a:xfrm>
            <a:off x="2218544" y="58674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421702692"/>
      </p:ext>
    </p:extLst>
  </p:cSld>
  <p:clrMapOvr>
    <a:masterClrMapping/>
  </p:clrMapOvr>
  <p:transition>
    <p:split orient="ver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একজন মহিলা জমি থেকে শাক তুলছেন&#10;"/>
          <p:cNvPicPr>
            <a:picLocks noChangeAspect="1"/>
          </p:cNvPicPr>
          <p:nvPr/>
        </p:nvPicPr>
        <p:blipFill>
          <a:blip r:embed="rId3"/>
          <a:stretch>
            <a:fillRect/>
          </a:stretch>
        </p:blipFill>
        <p:spPr>
          <a:xfrm>
            <a:off x="304800" y="304800"/>
            <a:ext cx="8461116" cy="6345839"/>
          </a:xfrm>
          <a:prstGeom prst="rect">
            <a:avLst/>
          </a:prstGeom>
        </p:spPr>
      </p:pic>
      <p:sp>
        <p:nvSpPr>
          <p:cNvPr id="2" name="TextBox 1"/>
          <p:cNvSpPr txBox="1"/>
          <p:nvPr/>
        </p:nvSpPr>
        <p:spPr>
          <a:xfrm>
            <a:off x="328119" y="4191000"/>
            <a:ext cx="8686800" cy="851297"/>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b="1"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ক্লাসে সহযোগিতা করার জন্য সকলকে  ধন্যবাদ   </a:t>
            </a:r>
            <a:endParaRPr lang="en-US" sz="44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899445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দুই জন চাষী মাঠে চারা লাল শাক গাছের পরিচর্যা করছেন"/>
          <p:cNvPicPr>
            <a:picLocks noChangeAspect="1"/>
          </p:cNvPicPr>
          <p:nvPr/>
        </p:nvPicPr>
        <p:blipFill>
          <a:blip r:embed="rId3"/>
          <a:stretch>
            <a:fillRect/>
          </a:stretch>
        </p:blipFill>
        <p:spPr>
          <a:xfrm>
            <a:off x="281940" y="1905000"/>
            <a:ext cx="3855720"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চারা লাল শাক গাছ গুলো বড় হয়েছে।"/>
          <p:cNvPicPr>
            <a:picLocks noChangeAspect="1"/>
          </p:cNvPicPr>
          <p:nvPr/>
        </p:nvPicPr>
        <p:blipFill>
          <a:blip r:embed="rId4"/>
          <a:stretch>
            <a:fillRect/>
          </a:stretch>
        </p:blipFill>
        <p:spPr>
          <a:xfrm>
            <a:off x="4724400" y="1905000"/>
            <a:ext cx="3886200" cy="2379751"/>
          </a:xfrm>
          <a:prstGeom prst="rect">
            <a:avLst/>
          </a:prstGeom>
          <a:ln w="28575">
            <a:solidFill>
              <a:schemeClr val="tx1"/>
            </a:solidFill>
          </a:ln>
        </p:spPr>
      </p:pic>
      <p:sp>
        <p:nvSpPr>
          <p:cNvPr id="2" name="Rectangle 1" hidden="1"/>
          <p:cNvSpPr/>
          <p:nvPr/>
        </p:nvSpPr>
        <p:spPr>
          <a:xfrm>
            <a:off x="2499156" y="4648200"/>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3" name="TextBox 2"/>
          <p:cNvSpPr txBox="1"/>
          <p:nvPr/>
        </p:nvSpPr>
        <p:spPr>
          <a:xfrm>
            <a:off x="2209800" y="411718"/>
            <a:ext cx="4800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ছবিগুলো দেখে আমরা কী বুঝতে পারছি </a:t>
            </a:r>
            <a:endParaRPr lang="en-US" sz="2800" dirty="0">
              <a:latin typeface="NikoshBAN" pitchFamily="2" charset="0"/>
              <a:cs typeface="NikoshBAN" pitchFamily="2" charset="0"/>
            </a:endParaRPr>
          </a:p>
        </p:txBody>
      </p:sp>
      <p:sp>
        <p:nvSpPr>
          <p:cNvPr id="4" name="Rectangle 3" hidden="1"/>
          <p:cNvSpPr/>
          <p:nvPr/>
        </p:nvSpPr>
        <p:spPr>
          <a:xfrm>
            <a:off x="2590800" y="6096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28004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450" decel="100000" fill="hold"/>
                                        <p:tgtEl>
                                          <p:spTgt spid="3"/>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39762"/>
          </a:xfrm>
        </p:spPr>
        <p:style>
          <a:lnRef idx="1">
            <a:schemeClr val="accent3"/>
          </a:lnRef>
          <a:fillRef idx="2">
            <a:schemeClr val="accent3"/>
          </a:fillRef>
          <a:effectRef idx="1">
            <a:schemeClr val="accent3"/>
          </a:effectRef>
          <a:fontRef idx="minor">
            <a:schemeClr val="dk1"/>
          </a:fontRef>
        </p:style>
        <p:txBody>
          <a:bodyPr>
            <a:noAutofit/>
          </a:bodyPr>
          <a:lstStyle/>
          <a:p>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bn-BD" dirty="0" smtClean="0">
                <a:latin typeface="NikoshBAN" pitchFamily="2" charset="0"/>
                <a:cs typeface="NikoshBAN" pitchFamily="2" charset="0"/>
              </a:rPr>
              <a:t>এই  ছবিগুলো দেখে আমরা কী বুঝতে পারছি </a:t>
            </a:r>
            <a:r>
              <a:rPr lang="en-US" dirty="0" smtClean="0">
                <a:latin typeface="NikoshBAN" pitchFamily="2" charset="0"/>
                <a:cs typeface="NikoshBAN" pitchFamily="2" charset="0"/>
              </a:rPr>
              <a:t/>
            </a:r>
            <a:br>
              <a:rPr lang="en-US" dirty="0" smtClean="0">
                <a:latin typeface="NikoshBAN" pitchFamily="2" charset="0"/>
                <a:cs typeface="NikoshBAN" pitchFamily="2" charset="0"/>
              </a:rPr>
            </a:br>
            <a:endParaRPr lang="en-US" dirty="0"/>
          </a:p>
        </p:txBody>
      </p:sp>
      <p:pic>
        <p:nvPicPr>
          <p:cNvPr id="11" name="Content Placeholder 10" descr="মাঠে প্রচুর লাল শাক উৎপন্ন হয়েছে।"/>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2571" y="1524000"/>
            <a:ext cx="4170829" cy="2904344"/>
          </a:xfrm>
        </p:spPr>
      </p:pic>
      <p:pic>
        <p:nvPicPr>
          <p:cNvPr id="12" name="Content Placeholder 11" descr="দ্বিতিয় ছবিতে চারজন মিলে লাল শাক তুলছেন"/>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14234" y="1600200"/>
            <a:ext cx="4076174" cy="2819400"/>
          </a:xfrm>
        </p:spPr>
      </p:pic>
      <p:sp>
        <p:nvSpPr>
          <p:cNvPr id="2" name="Rectangle 1" hidden="1"/>
          <p:cNvSpPr/>
          <p:nvPr/>
        </p:nvSpPr>
        <p:spPr>
          <a:xfrm>
            <a:off x="2270556" y="4343400"/>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5" name="TextBox 4"/>
          <p:cNvSpPr txBox="1"/>
          <p:nvPr/>
        </p:nvSpPr>
        <p:spPr>
          <a:xfrm>
            <a:off x="1143000" y="4876800"/>
            <a:ext cx="640080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800" dirty="0" smtClean="0">
                <a:latin typeface="NikoshBAN" pitchFamily="2" charset="0"/>
                <a:cs typeface="NikoshBAN" pitchFamily="2" charset="0"/>
              </a:rPr>
              <a:t> </a:t>
            </a:r>
            <a:r>
              <a:rPr lang="bn-BD" sz="4800" dirty="0" smtClean="0">
                <a:latin typeface="NikoshBAN" pitchFamily="2" charset="0"/>
                <a:cs typeface="NikoshBAN" pitchFamily="2" charset="0"/>
              </a:rPr>
              <a:t>লালশাক উৎপাদন</a:t>
            </a:r>
            <a:endParaRPr lang="en-US" sz="4800" dirty="0">
              <a:latin typeface="NikoshBAN" pitchFamily="2" charset="0"/>
              <a:cs typeface="NikoshBAN" pitchFamily="2" charset="0"/>
            </a:endParaRPr>
          </a:p>
        </p:txBody>
      </p:sp>
      <p:sp>
        <p:nvSpPr>
          <p:cNvPr id="13" name="Rectangle 12" hidden="1"/>
          <p:cNvSpPr/>
          <p:nvPr/>
        </p:nvSpPr>
        <p:spPr>
          <a:xfrm>
            <a:off x="2362200" y="6096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27732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882491"/>
            <a:ext cx="7467600" cy="1555909"/>
          </a:xfrm>
          <a:prstGeom prst="downArrowCallou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000" dirty="0" smtClean="0">
                <a:ln w="18415" cmpd="sng">
                  <a:solidFill>
                    <a:srgbClr val="7030A0"/>
                  </a:solidFill>
                  <a:prstDash val="solid"/>
                </a:ln>
                <a:solidFill>
                  <a:srgbClr val="7030A0"/>
                </a:solidFill>
                <a:latin typeface="NikoshBAN" pitchFamily="2" charset="0"/>
                <a:cs typeface="NikoshBAN" pitchFamily="2" charset="0"/>
              </a:rPr>
              <a:t>আজকের পাঠ </a:t>
            </a:r>
            <a:endParaRPr lang="en-US" sz="6000" dirty="0">
              <a:ln w="18415" cmpd="sng">
                <a:solidFill>
                  <a:srgbClr val="7030A0"/>
                </a:solidFill>
                <a:prstDash val="solid"/>
              </a:ln>
              <a:solidFill>
                <a:srgbClr val="7030A0"/>
              </a:solidFill>
              <a:latin typeface="NikoshBAN" pitchFamily="2" charset="0"/>
              <a:cs typeface="NikoshBAN" pitchFamily="2" charset="0"/>
            </a:endParaRPr>
          </a:p>
        </p:txBody>
      </p:sp>
      <p:sp>
        <p:nvSpPr>
          <p:cNvPr id="2" name="TextBox 1"/>
          <p:cNvSpPr txBox="1"/>
          <p:nvPr/>
        </p:nvSpPr>
        <p:spPr>
          <a:xfrm>
            <a:off x="762000" y="3505200"/>
            <a:ext cx="7620000" cy="1558052"/>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dirty="0" smtClean="0">
                <a:latin typeface="NikoshBAN" pitchFamily="2" charset="0"/>
                <a:cs typeface="NikoshBAN" pitchFamily="2" charset="0"/>
              </a:rPr>
              <a:t>লালশাক উৎপাদন পদ্ধতি </a:t>
            </a:r>
            <a:endParaRPr lang="en-US" sz="6600" dirty="0">
              <a:solidFill>
                <a:schemeClr val="tx1"/>
              </a:solidFill>
              <a:latin typeface="NikoshBAN" pitchFamily="2" charset="0"/>
              <a:cs typeface="NikoshBAN" pitchFamily="2" charset="0"/>
            </a:endParaRPr>
          </a:p>
        </p:txBody>
      </p:sp>
      <p:sp>
        <p:nvSpPr>
          <p:cNvPr id="3" name="Rectangle 2" hidden="1"/>
          <p:cNvSpPr/>
          <p:nvPr/>
        </p:nvSpPr>
        <p:spPr>
          <a:xfrm>
            <a:off x="1828800" y="6198220"/>
            <a:ext cx="58674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17120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bn-BD" dirty="0" smtClean="0">
                <a:latin typeface="NikoshBAN" pitchFamily="2" charset="0"/>
                <a:cs typeface="NikoshBAN" pitchFamily="2" charset="0"/>
              </a:rPr>
              <a:t>শিখনফল </a:t>
            </a:r>
            <a:r>
              <a:rPr lang="en-US" dirty="0" smtClean="0">
                <a:latin typeface="NikoshBAN" pitchFamily="2" charset="0"/>
                <a:cs typeface="NikoshBAN" pitchFamily="2" charset="0"/>
              </a:rPr>
              <a:t/>
            </a:r>
            <a:br>
              <a:rPr lang="en-US" dirty="0" smtClean="0">
                <a:latin typeface="NikoshBAN" pitchFamily="2" charset="0"/>
                <a:cs typeface="NikoshBAN" pitchFamily="2" charset="0"/>
              </a:rPr>
            </a:br>
            <a:endParaRPr lang="en-US" dirty="0"/>
          </a:p>
        </p:txBody>
      </p:sp>
      <p:sp>
        <p:nvSpPr>
          <p:cNvPr id="11" name="Content Placeholder 10"/>
          <p:cNvSpPr>
            <a:spLocks noGrp="1"/>
          </p:cNvSpPr>
          <p:nvPr>
            <p:ph idx="1"/>
          </p:nvPr>
        </p:nvSpPr>
        <p:spPr/>
        <p:txBody>
          <a:bodyPr/>
          <a:lstStyle/>
          <a:p>
            <a:pPr marL="0" indent="0">
              <a:buNone/>
            </a:pPr>
            <a:r>
              <a:rPr lang="en-US" dirty="0" err="1" smtClean="0">
                <a:solidFill>
                  <a:srgbClr val="002060"/>
                </a:solidFill>
                <a:latin typeface="NikoshBAN" pitchFamily="2" charset="0"/>
                <a:cs typeface="NikoshBAN" pitchFamily="2" charset="0"/>
              </a:rPr>
              <a:t>এই</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পাঠ</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শেষে</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শিক্ষার্থীরা</a:t>
            </a:r>
            <a:r>
              <a:rPr lang="bn-BD" dirty="0" smtClean="0">
                <a:solidFill>
                  <a:srgbClr val="002060"/>
                </a:solidFill>
                <a:latin typeface="NikoshBAN" pitchFamily="2" charset="0"/>
                <a:cs typeface="NikoshBAN" pitchFamily="2" charset="0"/>
              </a:rPr>
              <a:t> -</a:t>
            </a:r>
            <a:endParaRPr lang="en-US" dirty="0" smtClean="0">
              <a:solidFill>
                <a:srgbClr val="002060"/>
              </a:solidFill>
              <a:latin typeface="NikoshBAN" pitchFamily="2" charset="0"/>
              <a:cs typeface="NikoshBAN" pitchFamily="2" charset="0"/>
            </a:endParaRPr>
          </a:p>
          <a:p>
            <a:pPr marL="0" indent="0">
              <a:buNone/>
            </a:pPr>
            <a:r>
              <a:rPr lang="en-US" dirty="0" smtClean="0">
                <a:solidFill>
                  <a:srgbClr val="7030A0"/>
                </a:solidFill>
                <a:latin typeface="NikoshBAN" pitchFamily="2" charset="0"/>
                <a:cs typeface="NikoshBAN" pitchFamily="2" charset="0"/>
              </a:rPr>
              <a:t>১।</a:t>
            </a:r>
            <a:r>
              <a:rPr lang="bn-BD" dirty="0" smtClean="0">
                <a:solidFill>
                  <a:srgbClr val="7030A0"/>
                </a:solidFill>
                <a:latin typeface="NikoshBAN" pitchFamily="2" charset="0"/>
                <a:cs typeface="NikoshBAN" pitchFamily="2" charset="0"/>
              </a:rPr>
              <a:t> লালশাক উৎপাদনের মাটি ও জাত সম্পর্কে বলতে পারবে।  </a:t>
            </a:r>
          </a:p>
          <a:p>
            <a:pPr marL="0" indent="0">
              <a:buNone/>
            </a:pPr>
            <a:r>
              <a:rPr lang="bn-BD" dirty="0" smtClean="0">
                <a:solidFill>
                  <a:srgbClr val="7030A0"/>
                </a:solidFill>
                <a:latin typeface="NikoshBAN" pitchFamily="2" charset="0"/>
                <a:cs typeface="NikoshBAN" pitchFamily="2" charset="0"/>
              </a:rPr>
              <a:t>২।</a:t>
            </a:r>
            <a:r>
              <a:rPr lang="en-US" dirty="0" smtClean="0">
                <a:solidFill>
                  <a:srgbClr val="7030A0"/>
                </a:solidFill>
                <a:latin typeface="NikoshBAN" pitchFamily="2" charset="0"/>
                <a:cs typeface="NikoshBAN" pitchFamily="2" charset="0"/>
              </a:rPr>
              <a:t> </a:t>
            </a:r>
            <a:r>
              <a:rPr lang="bn-BD" dirty="0" smtClean="0">
                <a:solidFill>
                  <a:srgbClr val="7030A0"/>
                </a:solidFill>
                <a:latin typeface="NikoshBAN" pitchFamily="2" charset="0"/>
                <a:cs typeface="NikoshBAN" pitchFamily="2" charset="0"/>
              </a:rPr>
              <a:t>ইহা উৎপাদনে জমি তৈরি সম্পর্কে বর্ণনা করতে  পারবে। </a:t>
            </a:r>
          </a:p>
          <a:p>
            <a:pPr marL="0" indent="0">
              <a:buNone/>
            </a:pPr>
            <a:r>
              <a:rPr lang="bn-BD" dirty="0" smtClean="0">
                <a:solidFill>
                  <a:srgbClr val="7030A0"/>
                </a:solidFill>
                <a:latin typeface="NikoshBAN" pitchFamily="2" charset="0"/>
                <a:cs typeface="NikoshBAN" pitchFamily="2" charset="0"/>
              </a:rPr>
              <a:t>৩।</a:t>
            </a:r>
            <a:r>
              <a:rPr lang="en-US" dirty="0" smtClean="0">
                <a:solidFill>
                  <a:srgbClr val="7030A0"/>
                </a:solidFill>
                <a:latin typeface="NikoshBAN" pitchFamily="2" charset="0"/>
                <a:cs typeface="NikoshBAN" pitchFamily="2" charset="0"/>
              </a:rPr>
              <a:t> </a:t>
            </a:r>
            <a:r>
              <a:rPr lang="bn-BD" dirty="0" smtClean="0">
                <a:solidFill>
                  <a:srgbClr val="7030A0"/>
                </a:solidFill>
                <a:latin typeface="NikoshBAN" pitchFamily="2" charset="0"/>
                <a:cs typeface="NikoshBAN" pitchFamily="2" charset="0"/>
              </a:rPr>
              <a:t>ইহার </a:t>
            </a:r>
            <a:r>
              <a:rPr lang="en-US" dirty="0" smtClean="0">
                <a:solidFill>
                  <a:srgbClr val="7030A0"/>
                </a:solidFill>
                <a:latin typeface="NikoshBAN" pitchFamily="2" charset="0"/>
                <a:cs typeface="NikoshBAN" pitchFamily="2" charset="0"/>
              </a:rPr>
              <a:t> </a:t>
            </a:r>
            <a:r>
              <a:rPr lang="bn-BD" dirty="0" smtClean="0">
                <a:solidFill>
                  <a:srgbClr val="7030A0"/>
                </a:solidFill>
                <a:latin typeface="NikoshBAN" pitchFamily="2" charset="0"/>
                <a:cs typeface="NikoshBAN" pitchFamily="2" charset="0"/>
              </a:rPr>
              <a:t>বীজ বপন ও আন্তঃপরিচর্যা পদ্ধতি সম্পর্কে ব্যাখ্যা করতে পারবে।</a:t>
            </a:r>
          </a:p>
          <a:p>
            <a:pPr marL="0" indent="0">
              <a:buNone/>
            </a:pPr>
            <a:r>
              <a:rPr lang="bn-BD" dirty="0" smtClean="0">
                <a:solidFill>
                  <a:srgbClr val="7030A0"/>
                </a:solidFill>
                <a:latin typeface="NikoshBAN" pitchFamily="2" charset="0"/>
                <a:cs typeface="NikoshBAN" pitchFamily="2" charset="0"/>
              </a:rPr>
              <a:t>৪।</a:t>
            </a:r>
            <a:r>
              <a:rPr lang="en-US" dirty="0" smtClean="0">
                <a:solidFill>
                  <a:srgbClr val="7030A0"/>
                </a:solidFill>
                <a:latin typeface="NikoshBAN" pitchFamily="2" charset="0"/>
                <a:cs typeface="NikoshBAN" pitchFamily="2" charset="0"/>
              </a:rPr>
              <a:t> </a:t>
            </a:r>
            <a:r>
              <a:rPr lang="bn-BD" dirty="0" smtClean="0">
                <a:solidFill>
                  <a:srgbClr val="7030A0"/>
                </a:solidFill>
                <a:latin typeface="NikoshBAN" pitchFamily="2" charset="0"/>
                <a:cs typeface="NikoshBAN" pitchFamily="2" charset="0"/>
              </a:rPr>
              <a:t>লাল শাকের ফসল সংগ্রহ ও ফলন সম্পর্কে বর্ণনা করতে  পারবে।   </a:t>
            </a:r>
          </a:p>
          <a:p>
            <a:endParaRPr lang="en-US" dirty="0"/>
          </a:p>
        </p:txBody>
      </p:sp>
      <p:sp>
        <p:nvSpPr>
          <p:cNvPr id="12" name="Rectangle 11" hidden="1"/>
          <p:cNvSpPr/>
          <p:nvPr/>
        </p:nvSpPr>
        <p:spPr>
          <a:xfrm>
            <a:off x="2669498" y="6324600"/>
            <a:ext cx="4572000" cy="307777"/>
          </a:xfrm>
          <a:prstGeom prst="rect">
            <a:avLst/>
          </a:prstGeom>
        </p:spPr>
        <p:txBody>
          <a:bodyPr>
            <a:spAutoFit/>
          </a:bodyPr>
          <a:lstStyle/>
          <a:p>
            <a:r>
              <a:rPr lang="bn-BD" sz="1400" dirty="0"/>
              <a:t>পরের </a:t>
            </a:r>
            <a:r>
              <a:rPr lang="en-US" sz="1400" dirty="0"/>
              <a:t>Slide </a:t>
            </a:r>
            <a:r>
              <a:rPr lang="bn-BD" sz="1400" dirty="0"/>
              <a:t> এর জন্য একবার </a:t>
            </a:r>
            <a:r>
              <a:rPr lang="en-US" sz="1400" dirty="0"/>
              <a:t> spacebar </a:t>
            </a:r>
            <a:r>
              <a:rPr lang="bn-BD" sz="1400" dirty="0"/>
              <a:t> চাপুন</a:t>
            </a:r>
            <a:endParaRPr lang="en-US" sz="1400" dirty="0"/>
          </a:p>
        </p:txBody>
      </p:sp>
    </p:spTree>
    <p:extLst>
      <p:ext uri="{BB962C8B-B14F-4D97-AF65-F5344CB8AC3E}">
        <p14:creationId xmlns:p14="http://schemas.microsoft.com/office/powerpoint/2010/main" val="3132508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bn-BD" b="1" dirty="0" smtClean="0">
                <a:latin typeface="NikoshBAN" pitchFamily="2" charset="0"/>
                <a:cs typeface="NikoshBAN" pitchFamily="2" charset="0"/>
              </a:rPr>
              <a:t/>
            </a:r>
            <a:br>
              <a:rPr lang="bn-BD" b="1" dirty="0" smtClean="0">
                <a:latin typeface="NikoshBAN" pitchFamily="2" charset="0"/>
                <a:cs typeface="NikoshBAN" pitchFamily="2" charset="0"/>
              </a:rPr>
            </a:br>
            <a:r>
              <a:rPr lang="bn-BD" b="1" dirty="0" smtClean="0">
                <a:latin typeface="NikoshBAN" pitchFamily="2" charset="0"/>
                <a:cs typeface="NikoshBAN" pitchFamily="2" charset="0"/>
              </a:rPr>
              <a:t>লালশাক</a:t>
            </a:r>
            <a:r>
              <a:rPr lang="en-US" b="1" dirty="0" smtClean="0">
                <a:latin typeface="NikoshBAN" pitchFamily="2" charset="0"/>
                <a:cs typeface="NikoshBAN" pitchFamily="2" charset="0"/>
              </a:rPr>
              <a:t/>
            </a:r>
            <a:br>
              <a:rPr lang="en-US" b="1" dirty="0" smtClean="0">
                <a:latin typeface="NikoshBAN" pitchFamily="2" charset="0"/>
                <a:cs typeface="NikoshBAN" pitchFamily="2" charset="0"/>
              </a:rPr>
            </a:br>
            <a:endParaRPr lang="en-US" dirty="0"/>
          </a:p>
        </p:txBody>
      </p:sp>
      <p:pic>
        <p:nvPicPr>
          <p:cNvPr id="7" name="Content Placeholder 6" descr="মাঠে লাল শাক"/>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99803" y="1752600"/>
            <a:ext cx="4038600" cy="3065603"/>
          </a:xfrm>
        </p:spPr>
      </p:pic>
      <p:pic>
        <p:nvPicPr>
          <p:cNvPr id="8" name="Content Placeholder 7" descr="রান্না করা লাল শাক"/>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1967" y="1752600"/>
            <a:ext cx="4038600" cy="3054986"/>
          </a:xfrm>
        </p:spPr>
      </p:pic>
      <p:sp>
        <p:nvSpPr>
          <p:cNvPr id="3" name="Rectangle 2" hidden="1"/>
          <p:cNvSpPr/>
          <p:nvPr/>
        </p:nvSpPr>
        <p:spPr>
          <a:xfrm>
            <a:off x="2478716" y="4937931"/>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9" name="TextBox 8"/>
          <p:cNvSpPr txBox="1"/>
          <p:nvPr/>
        </p:nvSpPr>
        <p:spPr>
          <a:xfrm>
            <a:off x="507167" y="5307263"/>
            <a:ext cx="81534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লালশাক আমাদের দেশের একটি জনপ্রিয় শাক। এতে প্রচুর ভিটামিন আছে। </a:t>
            </a:r>
            <a:endParaRPr lang="en-US" sz="3200" dirty="0">
              <a:latin typeface="NikoshBAN" pitchFamily="2" charset="0"/>
              <a:cs typeface="NikoshBAN" pitchFamily="2" charset="0"/>
            </a:endParaRPr>
          </a:p>
        </p:txBody>
      </p:sp>
      <p:sp>
        <p:nvSpPr>
          <p:cNvPr id="10" name="Rectangle 9" hidden="1"/>
          <p:cNvSpPr/>
          <p:nvPr/>
        </p:nvSpPr>
        <p:spPr>
          <a:xfrm>
            <a:off x="2052403" y="6501577"/>
            <a:ext cx="4572000" cy="307777"/>
          </a:xfrm>
          <a:prstGeom prst="rect">
            <a:avLst/>
          </a:prstGeom>
        </p:spPr>
        <p:txBody>
          <a:bodyPr>
            <a:spAutoFit/>
          </a:bodyPr>
          <a:lstStyle/>
          <a:p>
            <a:r>
              <a:rPr lang="bn-BD" sz="1400" dirty="0"/>
              <a:t>পরের </a:t>
            </a:r>
            <a:r>
              <a:rPr lang="en-US" sz="1400" dirty="0"/>
              <a:t>Slide </a:t>
            </a:r>
            <a:r>
              <a:rPr lang="bn-BD" sz="1400" dirty="0"/>
              <a:t> এর জন্য একবার </a:t>
            </a:r>
            <a:r>
              <a:rPr lang="en-US" sz="1400" dirty="0"/>
              <a:t> spacebar </a:t>
            </a:r>
            <a:r>
              <a:rPr lang="bn-BD" sz="1400" dirty="0"/>
              <a:t> চাপুন</a:t>
            </a:r>
            <a:endParaRPr lang="en-US" sz="1400" dirty="0"/>
          </a:p>
        </p:txBody>
      </p:sp>
    </p:spTree>
    <p:extLst>
      <p:ext uri="{BB962C8B-B14F-4D97-AF65-F5344CB8AC3E}">
        <p14:creationId xmlns:p14="http://schemas.microsoft.com/office/powerpoint/2010/main" val="211814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bn-BD" dirty="0" smtClean="0">
                <a:latin typeface="NikoshBAN" pitchFamily="2" charset="0"/>
                <a:cs typeface="NikoshBAN" pitchFamily="2" charset="0"/>
              </a:rPr>
              <a:t>লালশাক চাষের মাটি </a:t>
            </a:r>
            <a:r>
              <a:rPr lang="en-US" dirty="0" smtClean="0">
                <a:latin typeface="NikoshBAN" pitchFamily="2" charset="0"/>
                <a:cs typeface="NikoshBAN" pitchFamily="2" charset="0"/>
              </a:rPr>
              <a:t/>
            </a:r>
            <a:br>
              <a:rPr lang="en-US" dirty="0" smtClean="0">
                <a:latin typeface="NikoshBAN" pitchFamily="2" charset="0"/>
                <a:cs typeface="NikoshBAN" pitchFamily="2" charset="0"/>
              </a:rPr>
            </a:br>
            <a:endParaRPr lang="en-US" dirty="0"/>
          </a:p>
        </p:txBody>
      </p:sp>
      <p:pic>
        <p:nvPicPr>
          <p:cNvPr id="7" name="Content Placeholder 6" descr="প্রথম ছবি লাল শাক চাষের উপযোগী দোঁআশ মাটি"/>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2900" y="1524000"/>
            <a:ext cx="4038600" cy="3093526"/>
          </a:xfrm>
        </p:spPr>
      </p:pic>
      <p:pic>
        <p:nvPicPr>
          <p:cNvPr id="8" name="Content Placeholder 7" descr="দ্বিতীয় ছবিতে  কিছু  বেলে দোঁআশ মাটি দেখা যাচ্ছে"/>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11974" y="1600200"/>
            <a:ext cx="4038600" cy="3054986"/>
          </a:xfrm>
        </p:spPr>
      </p:pic>
      <p:sp>
        <p:nvSpPr>
          <p:cNvPr id="13" name="Rectangle 12" hidden="1"/>
          <p:cNvSpPr/>
          <p:nvPr/>
        </p:nvSpPr>
        <p:spPr>
          <a:xfrm>
            <a:off x="2203554" y="4712732"/>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10" name="TextBox 9" descr="প্রথম ছবিতে কিছু দোঁআশ মাটি দেখা যাচ্ছে&#10;"/>
          <p:cNvSpPr txBox="1"/>
          <p:nvPr/>
        </p:nvSpPr>
        <p:spPr>
          <a:xfrm>
            <a:off x="1060554" y="5130247"/>
            <a:ext cx="2286000" cy="510778"/>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দোঁআশ মাটি </a:t>
            </a:r>
            <a:endParaRPr lang="en-US" sz="2400" dirty="0">
              <a:latin typeface="NikoshBAN" pitchFamily="2" charset="0"/>
              <a:cs typeface="NikoshBAN" pitchFamily="2" charset="0"/>
            </a:endParaRPr>
          </a:p>
        </p:txBody>
      </p:sp>
      <p:sp>
        <p:nvSpPr>
          <p:cNvPr id="11" name="TextBox 10"/>
          <p:cNvSpPr txBox="1"/>
          <p:nvPr/>
        </p:nvSpPr>
        <p:spPr>
          <a:xfrm>
            <a:off x="5476407" y="5148292"/>
            <a:ext cx="2286000" cy="510778"/>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বেলে-দোঁআশ মাটি </a:t>
            </a:r>
            <a:endParaRPr lang="en-US" sz="2400" dirty="0">
              <a:latin typeface="NikoshBAN" pitchFamily="2" charset="0"/>
              <a:cs typeface="NikoshBAN" pitchFamily="2" charset="0"/>
            </a:endParaRPr>
          </a:p>
        </p:txBody>
      </p:sp>
      <p:sp>
        <p:nvSpPr>
          <p:cNvPr id="9" name="TextBox 8"/>
          <p:cNvSpPr txBox="1"/>
          <p:nvPr/>
        </p:nvSpPr>
        <p:spPr>
          <a:xfrm>
            <a:off x="497174" y="5921115"/>
            <a:ext cx="81534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দোঁআশ ও বেলে-দোঁআশ মাটি লালশাক চাষের জন্য উত্তম</a:t>
            </a:r>
            <a:endParaRPr lang="en-US" sz="3200" dirty="0">
              <a:latin typeface="NikoshBAN" pitchFamily="2" charset="0"/>
              <a:cs typeface="NikoshBAN" pitchFamily="2" charset="0"/>
            </a:endParaRPr>
          </a:p>
        </p:txBody>
      </p:sp>
      <p:sp>
        <p:nvSpPr>
          <p:cNvPr id="12" name="Rectangle 11" hidden="1"/>
          <p:cNvSpPr/>
          <p:nvPr/>
        </p:nvSpPr>
        <p:spPr>
          <a:xfrm>
            <a:off x="2819400" y="6585962"/>
            <a:ext cx="5638800" cy="369332"/>
          </a:xfrm>
          <a:prstGeom prst="rect">
            <a:avLst/>
          </a:prstGeom>
        </p:spPr>
        <p:txBody>
          <a:bodyPr wrap="square">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extLst>
      <p:ext uri="{BB962C8B-B14F-4D97-AF65-F5344CB8AC3E}">
        <p14:creationId xmlns:p14="http://schemas.microsoft.com/office/powerpoint/2010/main" val="81889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900" decel="100000" fill="hold"/>
                                        <p:tgtEl>
                                          <p:spTgt spid="10"/>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4" presetID="37"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900" decel="100000" fill="hold"/>
                                        <p:tgtEl>
                                          <p:spTgt spid="11"/>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লাল শাক দুই ধরনের। ১। আলতাপাটি ২। বারি লাল শাক।প্রথম ছবিতে  কিছু আলতাপাটি  লাল শাক রয়েছে।  জাতটির পাতা ও কান্ড সিদুর লাল।"/>
          <p:cNvPicPr>
            <a:picLocks noChangeAspect="1"/>
          </p:cNvPicPr>
          <p:nvPr/>
        </p:nvPicPr>
        <p:blipFill>
          <a:blip r:embed="rId3"/>
          <a:stretch>
            <a:fillRect/>
          </a:stretch>
        </p:blipFill>
        <p:spPr>
          <a:xfrm>
            <a:off x="457201" y="3619506"/>
            <a:ext cx="3809998" cy="2857494"/>
          </a:xfrm>
          <a:prstGeom prst="roundRect">
            <a:avLst/>
          </a:prstGeom>
          <a:ln w="28575">
            <a:solidFill>
              <a:srgbClr val="7030A0"/>
            </a:solidFill>
          </a:ln>
        </p:spPr>
      </p:pic>
      <p:pic>
        <p:nvPicPr>
          <p:cNvPr id="11" name="Picture 10" descr="দ্বিতীয় ছবিতে বারি  লাল শাক আছে। বারি  লালশাকের পাতা ও কান্ড লাল হয়। &#10;"/>
          <p:cNvPicPr>
            <a:picLocks noChangeAspect="1"/>
          </p:cNvPicPr>
          <p:nvPr/>
        </p:nvPicPr>
        <p:blipFill>
          <a:blip r:embed="rId4"/>
          <a:stretch>
            <a:fillRect/>
          </a:stretch>
        </p:blipFill>
        <p:spPr>
          <a:xfrm>
            <a:off x="4909690" y="3657600"/>
            <a:ext cx="3768958" cy="2819400"/>
          </a:xfrm>
          <a:prstGeom prst="roundRect">
            <a:avLst/>
          </a:prstGeom>
          <a:ln w="28575">
            <a:solidFill>
              <a:srgbClr val="7030A0"/>
            </a:solidFill>
          </a:ln>
        </p:spPr>
      </p:pic>
      <p:sp>
        <p:nvSpPr>
          <p:cNvPr id="2" name="Rectangle 1" hidden="1"/>
          <p:cNvSpPr/>
          <p:nvPr/>
        </p:nvSpPr>
        <p:spPr>
          <a:xfrm>
            <a:off x="2499156" y="3244334"/>
            <a:ext cx="4145687" cy="369332"/>
          </a:xfrm>
          <a:prstGeom prst="rect">
            <a:avLst/>
          </a:prstGeom>
        </p:spPr>
        <p:txBody>
          <a:bodyPr wrap="none">
            <a:spAutoFit/>
          </a:bodyPr>
          <a:lstStyle/>
          <a:p>
            <a:r>
              <a:rPr lang="bn-BD" dirty="0"/>
              <a:t>লেখা আনার জন্য একবার </a:t>
            </a:r>
            <a:r>
              <a:rPr lang="en-US" dirty="0"/>
              <a:t>spacebar </a:t>
            </a:r>
            <a:r>
              <a:rPr lang="bn-BD" dirty="0"/>
              <a:t>চাপুন</a:t>
            </a:r>
            <a:endParaRPr lang="en-US" dirty="0"/>
          </a:p>
        </p:txBody>
      </p:sp>
      <p:sp>
        <p:nvSpPr>
          <p:cNvPr id="23" name="TextBox 22"/>
          <p:cNvSpPr txBox="1"/>
          <p:nvPr/>
        </p:nvSpPr>
        <p:spPr>
          <a:xfrm>
            <a:off x="1054431" y="2487303"/>
            <a:ext cx="2767938" cy="578882"/>
          </a:xfrm>
          <a:prstGeom prst="roundRect">
            <a:avLst/>
          </a:prstGeom>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b="1" dirty="0" smtClean="0">
                <a:solidFill>
                  <a:schemeClr val="tx2">
                    <a:lumMod val="50000"/>
                  </a:schemeClr>
                </a:solidFill>
                <a:latin typeface="NikoshBAN" pitchFamily="2" charset="0"/>
                <a:cs typeface="NikoshBAN" pitchFamily="2" charset="0"/>
              </a:rPr>
              <a:t>আলতাপাটি   </a:t>
            </a:r>
            <a:endParaRPr lang="en-US" sz="2800" b="1" dirty="0">
              <a:solidFill>
                <a:schemeClr val="tx2">
                  <a:lumMod val="50000"/>
                </a:schemeClr>
              </a:solidFill>
              <a:latin typeface="NikoshBAN" pitchFamily="2" charset="0"/>
              <a:cs typeface="NikoshBAN" pitchFamily="2" charset="0"/>
            </a:endParaRPr>
          </a:p>
        </p:txBody>
      </p:sp>
      <p:sp>
        <p:nvSpPr>
          <p:cNvPr id="17" name="TextBox 16"/>
          <p:cNvSpPr txBox="1"/>
          <p:nvPr/>
        </p:nvSpPr>
        <p:spPr>
          <a:xfrm>
            <a:off x="5410200" y="2487303"/>
            <a:ext cx="2767938" cy="578882"/>
          </a:xfrm>
          <a:prstGeom prst="roundRect">
            <a:avLst/>
          </a:prstGeom>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b="1" dirty="0" smtClean="0">
                <a:solidFill>
                  <a:schemeClr val="tx2">
                    <a:lumMod val="50000"/>
                  </a:schemeClr>
                </a:solidFill>
                <a:latin typeface="NikoshBAN" pitchFamily="2" charset="0"/>
                <a:cs typeface="NikoshBAN" pitchFamily="2" charset="0"/>
              </a:rPr>
              <a:t>বারি লালশাক ১ </a:t>
            </a:r>
            <a:endParaRPr lang="en-US" sz="2800" b="1" dirty="0">
              <a:solidFill>
                <a:schemeClr val="tx2">
                  <a:lumMod val="50000"/>
                </a:schemeClr>
              </a:solidFill>
              <a:latin typeface="NikoshBAN" pitchFamily="2" charset="0"/>
              <a:cs typeface="NikoshBAN" pitchFamily="2" charset="0"/>
            </a:endParaRPr>
          </a:p>
        </p:txBody>
      </p:sp>
      <p:sp>
        <p:nvSpPr>
          <p:cNvPr id="3" name="TextBox 2"/>
          <p:cNvSpPr txBox="1"/>
          <p:nvPr/>
        </p:nvSpPr>
        <p:spPr>
          <a:xfrm>
            <a:off x="2209800" y="838200"/>
            <a:ext cx="4852658" cy="783193"/>
          </a:xfrm>
          <a:prstGeom prst="round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b="1" dirty="0" smtClean="0">
                <a:latin typeface="NikoshBAN" panose="02000000000000000000" pitchFamily="2" charset="0"/>
                <a:cs typeface="NikoshBAN" pitchFamily="2" charset="0"/>
              </a:rPr>
              <a:t>লালশাকের উন্নত জাত </a:t>
            </a:r>
            <a:endParaRPr lang="bn-BD" sz="4000" b="1" dirty="0">
              <a:latin typeface="NikoshBAN" panose="02000000000000000000" pitchFamily="2" charset="0"/>
              <a:cs typeface="NikoshBAN" pitchFamily="2" charset="0"/>
            </a:endParaRPr>
          </a:p>
        </p:txBody>
      </p:sp>
      <p:sp>
        <p:nvSpPr>
          <p:cNvPr id="7" name="Rectangle 6" hidden="1"/>
          <p:cNvSpPr/>
          <p:nvPr/>
        </p:nvSpPr>
        <p:spPr>
          <a:xfrm>
            <a:off x="2623690" y="6477000"/>
            <a:ext cx="4572000" cy="646331"/>
          </a:xfrm>
          <a:prstGeom prst="rect">
            <a:avLst/>
          </a:prstGeom>
        </p:spPr>
        <p:txBody>
          <a:bodyPr>
            <a:spAutoFit/>
          </a:bodyPr>
          <a:lstStyle/>
          <a:p>
            <a:r>
              <a:rPr lang="bn-BD" dirty="0"/>
              <a:t>পরের </a:t>
            </a:r>
            <a:r>
              <a:rPr lang="en-US" dirty="0"/>
              <a:t>Slide </a:t>
            </a:r>
            <a:r>
              <a:rPr lang="bn-BD" dirty="0"/>
              <a:t> এর জন্য একবার </a:t>
            </a:r>
            <a:r>
              <a:rPr lang="en-US" dirty="0"/>
              <a:t> spacebar </a:t>
            </a:r>
            <a:r>
              <a:rPr lang="bn-BD" dirty="0"/>
              <a:t> চাপুন</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out)">
                                      <p:cBhvr>
                                        <p:cTn id="15" dur="2000"/>
                                        <p:tgtEl>
                                          <p:spTgt spid="23"/>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out)">
                                      <p:cBhvr>
                                        <p:cTn id="18" dur="2000"/>
                                        <p:tgtEl>
                                          <p:spTgt spid="17"/>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7"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1560</TotalTime>
  <Words>1208</Words>
  <Application>Microsoft Office PowerPoint</Application>
  <PresentationFormat>On-screen Show (4:3)</PresentationFormat>
  <Paragraphs>162</Paragraphs>
  <Slides>24</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NikoshBAN</vt:lpstr>
      <vt:lpstr>Vrinda</vt:lpstr>
      <vt:lpstr>Office Theme</vt:lpstr>
      <vt:lpstr>PowerPoint Presentation</vt:lpstr>
      <vt:lpstr>শিক্ষক পরিচিতি </vt:lpstr>
      <vt:lpstr>PowerPoint Presentation</vt:lpstr>
      <vt:lpstr> এই  ছবিগুলো দেখে আমরা কী বুঝতে পারছি  </vt:lpstr>
      <vt:lpstr>PowerPoint Presentation</vt:lpstr>
      <vt:lpstr> শিখনফল  </vt:lpstr>
      <vt:lpstr> লালশাক </vt:lpstr>
      <vt:lpstr> লালশাক চাষের মাটি  </vt:lpstr>
      <vt:lpstr>PowerPoint Presentation</vt:lpstr>
      <vt:lpstr>PowerPoint Presentation</vt:lpstr>
      <vt:lpstr>জমি তৈরি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Apurba Kumar Das</dc:creator>
  <cp:lastModifiedBy>RPGHS_115166</cp:lastModifiedBy>
  <cp:revision>104</cp:revision>
  <dcterms:created xsi:type="dcterms:W3CDTF">2015-05-26T10:31:38Z</dcterms:created>
  <dcterms:modified xsi:type="dcterms:W3CDTF">2019-10-30T23:55:28Z</dcterms:modified>
</cp:coreProperties>
</file>