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292" r:id="rId2"/>
    <p:sldId id="283" r:id="rId3"/>
    <p:sldId id="293" r:id="rId4"/>
    <p:sldId id="294" r:id="rId5"/>
    <p:sldId id="285" r:id="rId6"/>
    <p:sldId id="273" r:id="rId7"/>
    <p:sldId id="260" r:id="rId8"/>
    <p:sldId id="286" r:id="rId9"/>
    <p:sldId id="296" r:id="rId10"/>
    <p:sldId id="288" r:id="rId11"/>
    <p:sldId id="267" r:id="rId12"/>
    <p:sldId id="268" r:id="rId13"/>
    <p:sldId id="269" r:id="rId14"/>
    <p:sldId id="270" r:id="rId15"/>
    <p:sldId id="271" r:id="rId16"/>
    <p:sldId id="272" r:id="rId17"/>
    <p:sldId id="274" r:id="rId18"/>
    <p:sldId id="278" r:id="rId19"/>
    <p:sldId id="279" r:id="rId20"/>
    <p:sldId id="297" r:id="rId21"/>
    <p:sldId id="291" r:id="rId22"/>
    <p:sldId id="29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52" autoAdjust="0"/>
  </p:normalViewPr>
  <p:slideViewPr>
    <p:cSldViewPr>
      <p:cViewPr varScale="1">
        <p:scale>
          <a:sx n="69" d="100"/>
          <a:sy n="69" d="100"/>
        </p:scale>
        <p:origin x="141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eg"/><Relationship Id="rId4"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e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671C18-D6AA-4176-8176-E16BEDC5161F}"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n-US"/>
        </a:p>
      </dgm:t>
    </dgm:pt>
    <dgm:pt modelId="{AE86B90F-F86E-4E10-A08C-5B1249A8E759}">
      <dgm:prSet phldrT="[Text]"/>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r>
            <a:rPr lang="bn-BD" dirty="0">
              <a:noFill/>
            </a:rPr>
            <a:t>উ</a:t>
          </a:r>
          <a:endParaRPr lang="en-US" dirty="0">
            <a:noFill/>
          </a:endParaRPr>
        </a:p>
      </dgm:t>
      <dgm:extLst>
        <a:ext uri="{E40237B7-FDA0-4F09-8148-C483321AD2D9}">
          <dgm14:cNvPr xmlns:dgm14="http://schemas.microsoft.com/office/drawing/2010/diagram" id="0" name="" descr="একজন মহিলা গরুর দুধ দোঁহাচ্ছেন।"/>
        </a:ext>
      </dgm:extLst>
    </dgm:pt>
    <dgm:pt modelId="{B4BAF267-2032-492C-A0C0-8500C27C2695}" type="parTrans" cxnId="{57790086-44B6-411B-8E29-EC1999A5C702}">
      <dgm:prSet/>
      <dgm:spPr/>
      <dgm:t>
        <a:bodyPr/>
        <a:lstStyle/>
        <a:p>
          <a:endParaRPr lang="en-US"/>
        </a:p>
      </dgm:t>
    </dgm:pt>
    <dgm:pt modelId="{8B9B16C5-35CE-423F-8AD4-B68F46CC7552}" type="sibTrans" cxnId="{57790086-44B6-411B-8E29-EC1999A5C702}">
      <dgm:prSet/>
      <dgm:spPr/>
      <dgm:t>
        <a:bodyPr/>
        <a:lstStyle/>
        <a:p>
          <a:endParaRPr lang="en-US"/>
        </a:p>
      </dgm:t>
    </dgm:pt>
    <dgm:pt modelId="{7B1D7EF9-396D-428C-A39A-974FBE6DAB1F}">
      <dgm:prSet phldrT="[Text]"/>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r>
            <a:rPr lang="bn-BD" dirty="0">
              <a:noFill/>
            </a:rPr>
            <a:t>রর</a:t>
          </a:r>
          <a:endParaRPr lang="en-US" dirty="0">
            <a:noFill/>
          </a:endParaRPr>
        </a:p>
      </dgm:t>
      <dgm:extLst>
        <a:ext uri="{E40237B7-FDA0-4F09-8148-C483321AD2D9}">
          <dgm14:cNvPr xmlns:dgm14="http://schemas.microsoft.com/office/drawing/2010/diagram" id="0" name="" descr="হাড় যিরযিরে শুকনো গরু দাঁড়িয়ে আছে।"/>
        </a:ext>
      </dgm:extLst>
    </dgm:pt>
    <dgm:pt modelId="{7A03E6A3-09C2-4356-9A1F-5F17A2E42C83}" type="parTrans" cxnId="{C1EDECAA-83AD-41CB-9A63-EE374D9DC2D0}">
      <dgm:prSet/>
      <dgm:spPr/>
      <dgm:t>
        <a:bodyPr/>
        <a:lstStyle/>
        <a:p>
          <a:endParaRPr lang="en-US"/>
        </a:p>
      </dgm:t>
    </dgm:pt>
    <dgm:pt modelId="{2A2EE95F-2D23-48E2-A317-8098E437D6B3}" type="sibTrans" cxnId="{C1EDECAA-83AD-41CB-9A63-EE374D9DC2D0}">
      <dgm:prSet/>
      <dgm:spPr/>
      <dgm:t>
        <a:bodyPr/>
        <a:lstStyle/>
        <a:p>
          <a:endParaRPr lang="en-US"/>
        </a:p>
      </dgm:t>
    </dgm:pt>
    <dgm:pt modelId="{33063DDE-69D1-48FE-9790-E00898CB2985}">
      <dgm:prSet phldrT="[Text]"/>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r>
            <a:rPr lang="bn-BD" dirty="0">
              <a:noFill/>
            </a:rPr>
            <a:t>উ</a:t>
          </a:r>
          <a:endParaRPr lang="en-US" dirty="0">
            <a:noFill/>
          </a:endParaRPr>
        </a:p>
      </dgm:t>
      <dgm:extLst>
        <a:ext uri="{E40237B7-FDA0-4F09-8148-C483321AD2D9}">
          <dgm14:cNvPr xmlns:dgm14="http://schemas.microsoft.com/office/drawing/2010/diagram" id="0" name="" descr="বাছুড় দুঁধ খাচ্ছে"/>
        </a:ext>
      </dgm:extLst>
    </dgm:pt>
    <dgm:pt modelId="{3B5F3281-FCEF-4724-89F4-357F12ED7A0F}" type="parTrans" cxnId="{0E8C382E-590E-4AEF-A050-F62D2F878ADD}">
      <dgm:prSet/>
      <dgm:spPr/>
      <dgm:t>
        <a:bodyPr/>
        <a:lstStyle/>
        <a:p>
          <a:endParaRPr lang="en-US"/>
        </a:p>
      </dgm:t>
    </dgm:pt>
    <dgm:pt modelId="{CB161E76-5E0B-425A-96E2-31C015FC58F7}" type="sibTrans" cxnId="{0E8C382E-590E-4AEF-A050-F62D2F878ADD}">
      <dgm:prSet/>
      <dgm:spPr/>
      <dgm:t>
        <a:bodyPr/>
        <a:lstStyle/>
        <a:p>
          <a:endParaRPr lang="en-US"/>
        </a:p>
      </dgm:t>
    </dgm:pt>
    <dgm:pt modelId="{91BE05AC-19E2-4D60-8F90-0B88BAC41BC3}">
      <dgm:prSet phldrT="[Text]"/>
      <dgm:spPr>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r>
            <a:rPr lang="bn-BD" dirty="0">
              <a:noFill/>
            </a:rPr>
            <a:t>হহহ</a:t>
          </a:r>
          <a:endParaRPr lang="en-US" dirty="0">
            <a:noFill/>
          </a:endParaRPr>
        </a:p>
      </dgm:t>
      <dgm:extLst>
        <a:ext uri="{E40237B7-FDA0-4F09-8148-C483321AD2D9}">
          <dgm14:cNvPr xmlns:dgm14="http://schemas.microsoft.com/office/drawing/2010/diagram" id="0" name="" descr="খামারে নেক গরু ঘাস খাচ্ছে"/>
        </a:ext>
      </dgm:extLst>
    </dgm:pt>
    <dgm:pt modelId="{F8CBD9D9-B54B-439D-AB94-8ECFB54093AA}" type="parTrans" cxnId="{30897C60-7F2E-4F77-A65E-E6DCDAFACEA5}">
      <dgm:prSet/>
      <dgm:spPr/>
      <dgm:t>
        <a:bodyPr/>
        <a:lstStyle/>
        <a:p>
          <a:endParaRPr lang="en-US"/>
        </a:p>
      </dgm:t>
    </dgm:pt>
    <dgm:pt modelId="{B553614C-567A-4F76-9A47-FFD8759FEF27}" type="sibTrans" cxnId="{30897C60-7F2E-4F77-A65E-E6DCDAFACEA5}">
      <dgm:prSet/>
      <dgm:spPr/>
      <dgm:t>
        <a:bodyPr/>
        <a:lstStyle/>
        <a:p>
          <a:endParaRPr lang="en-US"/>
        </a:p>
      </dgm:t>
    </dgm:pt>
    <dgm:pt modelId="{68AA7F0C-DB77-446C-9E02-B5E3963A1A02}">
      <dgm:prSet phldrT="[Text]"/>
      <dgm:spPr>
        <a:noFill/>
        <a:ln>
          <a:noFill/>
        </a:ln>
      </dgm:spPr>
      <dgm:t>
        <a:bodyPr/>
        <a:lstStyle/>
        <a:p>
          <a:r>
            <a:rPr lang="bn-BD" dirty="0"/>
            <a:t> </a:t>
          </a:r>
        </a:p>
        <a:p>
          <a:endParaRPr lang="en-US" dirty="0"/>
        </a:p>
      </dgm:t>
    </dgm:pt>
    <dgm:pt modelId="{13356A48-A650-49D6-993C-B278DE1440A0}" type="sibTrans" cxnId="{ED8F11F0-286C-4B31-B060-732C68D712C7}">
      <dgm:prSet/>
      <dgm:spPr/>
      <dgm:t>
        <a:bodyPr/>
        <a:lstStyle/>
        <a:p>
          <a:endParaRPr lang="en-US"/>
        </a:p>
      </dgm:t>
    </dgm:pt>
    <dgm:pt modelId="{6819F26E-1578-4A0B-8B7C-F3632C488115}" type="parTrans" cxnId="{ED8F11F0-286C-4B31-B060-732C68D712C7}">
      <dgm:prSet/>
      <dgm:spPr/>
      <dgm:t>
        <a:bodyPr/>
        <a:lstStyle/>
        <a:p>
          <a:endParaRPr lang="en-US"/>
        </a:p>
      </dgm:t>
    </dgm:pt>
    <dgm:pt modelId="{2D8FFB00-BDC1-4952-A128-B64F11602373}" type="pres">
      <dgm:prSet presAssocID="{9C671C18-D6AA-4176-8176-E16BEDC5161F}" presName="Name0" presStyleCnt="0">
        <dgm:presLayoutVars>
          <dgm:chMax val="1"/>
          <dgm:dir/>
          <dgm:animLvl val="ctr"/>
          <dgm:resizeHandles val="exact"/>
        </dgm:presLayoutVars>
      </dgm:prSet>
      <dgm:spPr/>
    </dgm:pt>
    <dgm:pt modelId="{51D39CC1-83ED-4B26-A8C6-BD83E4F4DB67}" type="pres">
      <dgm:prSet presAssocID="{68AA7F0C-DB77-446C-9E02-B5E3963A1A02}" presName="centerShape" presStyleLbl="node0" presStyleIdx="0" presStyleCnt="1" custScaleX="123285" custScaleY="86816" custLinFactNeighborX="-2978" custLinFactNeighborY="0"/>
      <dgm:spPr/>
    </dgm:pt>
    <dgm:pt modelId="{FF3D6B0D-0BAB-4247-A862-12929FD9CAE4}" type="pres">
      <dgm:prSet presAssocID="{AE86B90F-F86E-4E10-A08C-5B1249A8E759}" presName="node" presStyleLbl="node1" presStyleIdx="0" presStyleCnt="4" custScaleX="144536" custScaleY="135596">
        <dgm:presLayoutVars>
          <dgm:bulletEnabled val="1"/>
        </dgm:presLayoutVars>
      </dgm:prSet>
      <dgm:spPr/>
    </dgm:pt>
    <dgm:pt modelId="{F91D3F79-7733-4CF3-A1D3-014986A0C2B0}" type="pres">
      <dgm:prSet presAssocID="{AE86B90F-F86E-4E10-A08C-5B1249A8E759}" presName="dummy" presStyleCnt="0"/>
      <dgm:spPr/>
    </dgm:pt>
    <dgm:pt modelId="{FEDAD131-D6B4-43C1-84CF-36D2A2A20F50}" type="pres">
      <dgm:prSet presAssocID="{8B9B16C5-35CE-423F-8AD4-B68F46CC7552}" presName="sibTrans" presStyleLbl="sibTrans2D1" presStyleIdx="0" presStyleCnt="4"/>
      <dgm:spPr/>
    </dgm:pt>
    <dgm:pt modelId="{8CE408D2-7DA4-48D1-9C4F-F14E9B06577C}" type="pres">
      <dgm:prSet presAssocID="{7B1D7EF9-396D-428C-A39A-974FBE6DAB1F}" presName="node" presStyleLbl="node1" presStyleIdx="1" presStyleCnt="4" custScaleX="121147" custScaleY="133256">
        <dgm:presLayoutVars>
          <dgm:bulletEnabled val="1"/>
        </dgm:presLayoutVars>
      </dgm:prSet>
      <dgm:spPr/>
    </dgm:pt>
    <dgm:pt modelId="{A75ACB8A-EAD6-4E15-AEC0-0C82FC556F7E}" type="pres">
      <dgm:prSet presAssocID="{7B1D7EF9-396D-428C-A39A-974FBE6DAB1F}" presName="dummy" presStyleCnt="0"/>
      <dgm:spPr/>
    </dgm:pt>
    <dgm:pt modelId="{B0E9E6E1-B83E-404D-8780-FADD898C5684}" type="pres">
      <dgm:prSet presAssocID="{2A2EE95F-2D23-48E2-A317-8098E437D6B3}" presName="sibTrans" presStyleLbl="sibTrans2D1" presStyleIdx="1" presStyleCnt="4"/>
      <dgm:spPr/>
    </dgm:pt>
    <dgm:pt modelId="{A9A2A3DF-B42C-4644-983C-737F654C488C}" type="pres">
      <dgm:prSet presAssocID="{33063DDE-69D1-48FE-9790-E00898CB2985}" presName="node" presStyleLbl="node1" presStyleIdx="2" presStyleCnt="4" custScaleX="146008" custScaleY="121925">
        <dgm:presLayoutVars>
          <dgm:bulletEnabled val="1"/>
        </dgm:presLayoutVars>
      </dgm:prSet>
      <dgm:spPr/>
    </dgm:pt>
    <dgm:pt modelId="{FD6E95AF-8EE7-4F58-BC25-5EDDF7182D04}" type="pres">
      <dgm:prSet presAssocID="{33063DDE-69D1-48FE-9790-E00898CB2985}" presName="dummy" presStyleCnt="0"/>
      <dgm:spPr/>
    </dgm:pt>
    <dgm:pt modelId="{C4A521DF-A3F0-4EDC-A3CC-DEDED9D621E3}" type="pres">
      <dgm:prSet presAssocID="{CB161E76-5E0B-425A-96E2-31C015FC58F7}" presName="sibTrans" presStyleLbl="sibTrans2D1" presStyleIdx="2" presStyleCnt="4"/>
      <dgm:spPr/>
    </dgm:pt>
    <dgm:pt modelId="{EC54DFCE-0551-41C9-9C02-FF0487A132B5}" type="pres">
      <dgm:prSet presAssocID="{91BE05AC-19E2-4D60-8F90-0B88BAC41BC3}" presName="node" presStyleLbl="node1" presStyleIdx="3" presStyleCnt="4" custScaleX="142293" custScaleY="134986" custRadScaleRad="115419" custRadScaleInc="3729">
        <dgm:presLayoutVars>
          <dgm:bulletEnabled val="1"/>
        </dgm:presLayoutVars>
      </dgm:prSet>
      <dgm:spPr/>
    </dgm:pt>
    <dgm:pt modelId="{C44F8C82-8EDE-4253-9EDE-AD6386F7A5F2}" type="pres">
      <dgm:prSet presAssocID="{91BE05AC-19E2-4D60-8F90-0B88BAC41BC3}" presName="dummy" presStyleCnt="0"/>
      <dgm:spPr/>
    </dgm:pt>
    <dgm:pt modelId="{389ACDAF-90B6-4813-AE1D-114B896D5EB8}" type="pres">
      <dgm:prSet presAssocID="{B553614C-567A-4F76-9A47-FFD8759FEF27}" presName="sibTrans" presStyleLbl="sibTrans2D1" presStyleIdx="3" presStyleCnt="4"/>
      <dgm:spPr/>
    </dgm:pt>
  </dgm:ptLst>
  <dgm:cxnLst>
    <dgm:cxn modelId="{967CB82B-DD92-4D8B-BECD-F284A1F0D6ED}" type="presOf" srcId="{7B1D7EF9-396D-428C-A39A-974FBE6DAB1F}" destId="{8CE408D2-7DA4-48D1-9C4F-F14E9B06577C}" srcOrd="0" destOrd="0" presId="urn:microsoft.com/office/officeart/2005/8/layout/radial6"/>
    <dgm:cxn modelId="{D5729F2C-9E21-4BD3-835C-15103D5E9DC1}" type="presOf" srcId="{9C671C18-D6AA-4176-8176-E16BEDC5161F}" destId="{2D8FFB00-BDC1-4952-A128-B64F11602373}" srcOrd="0" destOrd="0" presId="urn:microsoft.com/office/officeart/2005/8/layout/radial6"/>
    <dgm:cxn modelId="{0E8C382E-590E-4AEF-A050-F62D2F878ADD}" srcId="{68AA7F0C-DB77-446C-9E02-B5E3963A1A02}" destId="{33063DDE-69D1-48FE-9790-E00898CB2985}" srcOrd="2" destOrd="0" parTransId="{3B5F3281-FCEF-4724-89F4-357F12ED7A0F}" sibTransId="{CB161E76-5E0B-425A-96E2-31C015FC58F7}"/>
    <dgm:cxn modelId="{A8E82B3A-8E47-4944-BAFE-B110AC0E3267}" type="presOf" srcId="{CB161E76-5E0B-425A-96E2-31C015FC58F7}" destId="{C4A521DF-A3F0-4EDC-A3CC-DEDED9D621E3}" srcOrd="0" destOrd="0" presId="urn:microsoft.com/office/officeart/2005/8/layout/radial6"/>
    <dgm:cxn modelId="{ABF3093D-4CD7-440C-B43F-AA0A1C3F48EE}" type="presOf" srcId="{2A2EE95F-2D23-48E2-A317-8098E437D6B3}" destId="{B0E9E6E1-B83E-404D-8780-FADD898C5684}" srcOrd="0" destOrd="0" presId="urn:microsoft.com/office/officeart/2005/8/layout/radial6"/>
    <dgm:cxn modelId="{30897C60-7F2E-4F77-A65E-E6DCDAFACEA5}" srcId="{68AA7F0C-DB77-446C-9E02-B5E3963A1A02}" destId="{91BE05AC-19E2-4D60-8F90-0B88BAC41BC3}" srcOrd="3" destOrd="0" parTransId="{F8CBD9D9-B54B-439D-AB94-8ECFB54093AA}" sibTransId="{B553614C-567A-4F76-9A47-FFD8759FEF27}"/>
    <dgm:cxn modelId="{06DEF841-D2C3-44F3-AE5A-0B5FDF4E798D}" type="presOf" srcId="{33063DDE-69D1-48FE-9790-E00898CB2985}" destId="{A9A2A3DF-B42C-4644-983C-737F654C488C}" srcOrd="0" destOrd="0" presId="urn:microsoft.com/office/officeart/2005/8/layout/radial6"/>
    <dgm:cxn modelId="{3A47EA45-9A14-41BA-B0C4-870698FA18D2}" type="presOf" srcId="{B553614C-567A-4F76-9A47-FFD8759FEF27}" destId="{389ACDAF-90B6-4813-AE1D-114B896D5EB8}" srcOrd="0" destOrd="0" presId="urn:microsoft.com/office/officeart/2005/8/layout/radial6"/>
    <dgm:cxn modelId="{9A620D71-029C-46D6-AB2E-606326E86BFC}" type="presOf" srcId="{91BE05AC-19E2-4D60-8F90-0B88BAC41BC3}" destId="{EC54DFCE-0551-41C9-9C02-FF0487A132B5}" srcOrd="0" destOrd="0" presId="urn:microsoft.com/office/officeart/2005/8/layout/radial6"/>
    <dgm:cxn modelId="{57790086-44B6-411B-8E29-EC1999A5C702}" srcId="{68AA7F0C-DB77-446C-9E02-B5E3963A1A02}" destId="{AE86B90F-F86E-4E10-A08C-5B1249A8E759}" srcOrd="0" destOrd="0" parTransId="{B4BAF267-2032-492C-A0C0-8500C27C2695}" sibTransId="{8B9B16C5-35CE-423F-8AD4-B68F46CC7552}"/>
    <dgm:cxn modelId="{740035A5-AC3E-4178-8F03-79BC6F3B38AC}" type="presOf" srcId="{68AA7F0C-DB77-446C-9E02-B5E3963A1A02}" destId="{51D39CC1-83ED-4B26-A8C6-BD83E4F4DB67}" srcOrd="0" destOrd="0" presId="urn:microsoft.com/office/officeart/2005/8/layout/radial6"/>
    <dgm:cxn modelId="{C1EDECAA-83AD-41CB-9A63-EE374D9DC2D0}" srcId="{68AA7F0C-DB77-446C-9E02-B5E3963A1A02}" destId="{7B1D7EF9-396D-428C-A39A-974FBE6DAB1F}" srcOrd="1" destOrd="0" parTransId="{7A03E6A3-09C2-4356-9A1F-5F17A2E42C83}" sibTransId="{2A2EE95F-2D23-48E2-A317-8098E437D6B3}"/>
    <dgm:cxn modelId="{ED8F11F0-286C-4B31-B060-732C68D712C7}" srcId="{9C671C18-D6AA-4176-8176-E16BEDC5161F}" destId="{68AA7F0C-DB77-446C-9E02-B5E3963A1A02}" srcOrd="0" destOrd="0" parTransId="{6819F26E-1578-4A0B-8B7C-F3632C488115}" sibTransId="{13356A48-A650-49D6-993C-B278DE1440A0}"/>
    <dgm:cxn modelId="{008586FA-70FC-4B4F-A091-4D435E1DA0E7}" type="presOf" srcId="{8B9B16C5-35CE-423F-8AD4-B68F46CC7552}" destId="{FEDAD131-D6B4-43C1-84CF-36D2A2A20F50}" srcOrd="0" destOrd="0" presId="urn:microsoft.com/office/officeart/2005/8/layout/radial6"/>
    <dgm:cxn modelId="{D22F4AFB-70AA-44CC-B356-03CAE730E942}" type="presOf" srcId="{AE86B90F-F86E-4E10-A08C-5B1249A8E759}" destId="{FF3D6B0D-0BAB-4247-A862-12929FD9CAE4}" srcOrd="0" destOrd="0" presId="urn:microsoft.com/office/officeart/2005/8/layout/radial6"/>
    <dgm:cxn modelId="{BB44ABB5-3CDF-437B-8299-B66A1859D755}" type="presParOf" srcId="{2D8FFB00-BDC1-4952-A128-B64F11602373}" destId="{51D39CC1-83ED-4B26-A8C6-BD83E4F4DB67}" srcOrd="0" destOrd="0" presId="urn:microsoft.com/office/officeart/2005/8/layout/radial6"/>
    <dgm:cxn modelId="{839AE6C4-3A5D-4242-9070-E16EF24549F3}" type="presParOf" srcId="{2D8FFB00-BDC1-4952-A128-B64F11602373}" destId="{FF3D6B0D-0BAB-4247-A862-12929FD9CAE4}" srcOrd="1" destOrd="0" presId="urn:microsoft.com/office/officeart/2005/8/layout/radial6"/>
    <dgm:cxn modelId="{29470A14-0036-42EA-BBF4-985D3063D19C}" type="presParOf" srcId="{2D8FFB00-BDC1-4952-A128-B64F11602373}" destId="{F91D3F79-7733-4CF3-A1D3-014986A0C2B0}" srcOrd="2" destOrd="0" presId="urn:microsoft.com/office/officeart/2005/8/layout/radial6"/>
    <dgm:cxn modelId="{9EEEE8F9-93A0-4A6C-95BE-05CE0915BDEE}" type="presParOf" srcId="{2D8FFB00-BDC1-4952-A128-B64F11602373}" destId="{FEDAD131-D6B4-43C1-84CF-36D2A2A20F50}" srcOrd="3" destOrd="0" presId="urn:microsoft.com/office/officeart/2005/8/layout/radial6"/>
    <dgm:cxn modelId="{7FCF96D6-6FF6-4DF8-B947-0422F4A329EC}" type="presParOf" srcId="{2D8FFB00-BDC1-4952-A128-B64F11602373}" destId="{8CE408D2-7DA4-48D1-9C4F-F14E9B06577C}" srcOrd="4" destOrd="0" presId="urn:microsoft.com/office/officeart/2005/8/layout/radial6"/>
    <dgm:cxn modelId="{FA4A6468-26CC-44A0-B373-D3F1901D3973}" type="presParOf" srcId="{2D8FFB00-BDC1-4952-A128-B64F11602373}" destId="{A75ACB8A-EAD6-4E15-AEC0-0C82FC556F7E}" srcOrd="5" destOrd="0" presId="urn:microsoft.com/office/officeart/2005/8/layout/radial6"/>
    <dgm:cxn modelId="{EE4EF6F7-42CB-445B-999A-1AA9DE18FC94}" type="presParOf" srcId="{2D8FFB00-BDC1-4952-A128-B64F11602373}" destId="{B0E9E6E1-B83E-404D-8780-FADD898C5684}" srcOrd="6" destOrd="0" presId="urn:microsoft.com/office/officeart/2005/8/layout/radial6"/>
    <dgm:cxn modelId="{47A6622F-29F3-4D28-8CF1-735D7B340535}" type="presParOf" srcId="{2D8FFB00-BDC1-4952-A128-B64F11602373}" destId="{A9A2A3DF-B42C-4644-983C-737F654C488C}" srcOrd="7" destOrd="0" presId="urn:microsoft.com/office/officeart/2005/8/layout/radial6"/>
    <dgm:cxn modelId="{28226FB1-BA45-4496-B112-B1F46B5F3D80}" type="presParOf" srcId="{2D8FFB00-BDC1-4952-A128-B64F11602373}" destId="{FD6E95AF-8EE7-4F58-BC25-5EDDF7182D04}" srcOrd="8" destOrd="0" presId="urn:microsoft.com/office/officeart/2005/8/layout/radial6"/>
    <dgm:cxn modelId="{4F58509F-6E53-4EFF-9080-AE8F6C3FDB2E}" type="presParOf" srcId="{2D8FFB00-BDC1-4952-A128-B64F11602373}" destId="{C4A521DF-A3F0-4EDC-A3CC-DEDED9D621E3}" srcOrd="9" destOrd="0" presId="urn:microsoft.com/office/officeart/2005/8/layout/radial6"/>
    <dgm:cxn modelId="{D13EA93E-9F0C-4D84-A825-71CBB5A85F09}" type="presParOf" srcId="{2D8FFB00-BDC1-4952-A128-B64F11602373}" destId="{EC54DFCE-0551-41C9-9C02-FF0487A132B5}" srcOrd="10" destOrd="0" presId="urn:microsoft.com/office/officeart/2005/8/layout/radial6"/>
    <dgm:cxn modelId="{33B66402-0417-4009-9AF4-212A85FDB854}" type="presParOf" srcId="{2D8FFB00-BDC1-4952-A128-B64F11602373}" destId="{C44F8C82-8EDE-4253-9EDE-AD6386F7A5F2}" srcOrd="11" destOrd="0" presId="urn:microsoft.com/office/officeart/2005/8/layout/radial6"/>
    <dgm:cxn modelId="{51C8388B-8D70-4C6D-80C2-47D553394857}" type="presParOf" srcId="{2D8FFB00-BDC1-4952-A128-B64F11602373}" destId="{389ACDAF-90B6-4813-AE1D-114B896D5EB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ACDAF-90B6-4813-AE1D-114B896D5EB8}">
      <dsp:nvSpPr>
        <dsp:cNvPr id="0" name=""/>
        <dsp:cNvSpPr/>
      </dsp:nvSpPr>
      <dsp:spPr>
        <a:xfrm>
          <a:off x="1654644" y="608302"/>
          <a:ext cx="3929479" cy="3929479"/>
        </a:xfrm>
        <a:prstGeom prst="blockArc">
          <a:avLst>
            <a:gd name="adj1" fmla="val 10836444"/>
            <a:gd name="adj2" fmla="val 16731619"/>
            <a:gd name="adj3" fmla="val 463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4A521DF-A3F0-4EDC-A3CC-DEDED9D621E3}">
      <dsp:nvSpPr>
        <dsp:cNvPr id="0" name=""/>
        <dsp:cNvSpPr/>
      </dsp:nvSpPr>
      <dsp:spPr>
        <a:xfrm>
          <a:off x="1653606" y="654269"/>
          <a:ext cx="3929479" cy="3929479"/>
        </a:xfrm>
        <a:prstGeom prst="blockArc">
          <a:avLst>
            <a:gd name="adj1" fmla="val 4866499"/>
            <a:gd name="adj2" fmla="val 10918804"/>
            <a:gd name="adj3" fmla="val 463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0E9E6E1-B83E-404D-8780-FADD898C5684}">
      <dsp:nvSpPr>
        <dsp:cNvPr id="0" name=""/>
        <dsp:cNvSpPr/>
      </dsp:nvSpPr>
      <dsp:spPr>
        <a:xfrm>
          <a:off x="1950249" y="631204"/>
          <a:ext cx="3929479" cy="3929479"/>
        </a:xfrm>
        <a:prstGeom prst="blockArc">
          <a:avLst>
            <a:gd name="adj1" fmla="val 0"/>
            <a:gd name="adj2" fmla="val 5400000"/>
            <a:gd name="adj3" fmla="val 463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EDAD131-D6B4-43C1-84CF-36D2A2A20F50}">
      <dsp:nvSpPr>
        <dsp:cNvPr id="0" name=""/>
        <dsp:cNvSpPr/>
      </dsp:nvSpPr>
      <dsp:spPr>
        <a:xfrm>
          <a:off x="1950249" y="631204"/>
          <a:ext cx="3929479" cy="3929479"/>
        </a:xfrm>
        <a:prstGeom prst="blockArc">
          <a:avLst>
            <a:gd name="adj1" fmla="val 16200000"/>
            <a:gd name="adj2" fmla="val 0"/>
            <a:gd name="adj3" fmla="val 463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1D39CC1-83ED-4B26-A8C6-BD83E4F4DB67}">
      <dsp:nvSpPr>
        <dsp:cNvPr id="0" name=""/>
        <dsp:cNvSpPr/>
      </dsp:nvSpPr>
      <dsp:spPr>
        <a:xfrm>
          <a:off x="2686460" y="1811321"/>
          <a:ext cx="2228443" cy="1569246"/>
        </a:xfrm>
        <a:prstGeom prst="ellips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bn-BD" sz="2500" kern="1200" dirty="0"/>
            <a:t> </a:t>
          </a:r>
        </a:p>
        <a:p>
          <a:pPr marL="0" lvl="0" indent="0" algn="ctr" defTabSz="1111250">
            <a:lnSpc>
              <a:spcPct val="90000"/>
            </a:lnSpc>
            <a:spcBef>
              <a:spcPct val="0"/>
            </a:spcBef>
            <a:spcAft>
              <a:spcPct val="35000"/>
            </a:spcAft>
            <a:buNone/>
          </a:pPr>
          <a:endParaRPr lang="en-US" sz="2500" kern="1200" dirty="0"/>
        </a:p>
      </dsp:txBody>
      <dsp:txXfrm>
        <a:off x="3012808" y="2041132"/>
        <a:ext cx="1575747" cy="1109624"/>
      </dsp:txXfrm>
    </dsp:sp>
    <dsp:sp modelId="{FF3D6B0D-0BAB-4247-A862-12929FD9CAE4}">
      <dsp:nvSpPr>
        <dsp:cNvPr id="0" name=""/>
        <dsp:cNvSpPr/>
      </dsp:nvSpPr>
      <dsp:spPr>
        <a:xfrm>
          <a:off x="3000590" y="-181084"/>
          <a:ext cx="1828797" cy="1715680"/>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bn-BD" sz="2300" kern="1200" dirty="0">
              <a:noFill/>
            </a:rPr>
            <a:t>উ</a:t>
          </a:r>
          <a:endParaRPr lang="en-US" sz="2300" kern="1200" dirty="0">
            <a:noFill/>
          </a:endParaRPr>
        </a:p>
      </dsp:txBody>
      <dsp:txXfrm>
        <a:off x="3268411" y="70172"/>
        <a:ext cx="1293155" cy="1213168"/>
      </dsp:txXfrm>
    </dsp:sp>
    <dsp:sp modelId="{8CE408D2-7DA4-48D1-9C4F-F14E9B06577C}">
      <dsp:nvSpPr>
        <dsp:cNvPr id="0" name=""/>
        <dsp:cNvSpPr/>
      </dsp:nvSpPr>
      <dsp:spPr>
        <a:xfrm>
          <a:off x="5067749" y="1752908"/>
          <a:ext cx="1532858" cy="1686072"/>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bn-BD" sz="2300" kern="1200" dirty="0">
              <a:noFill/>
            </a:rPr>
            <a:t>রর</a:t>
          </a:r>
          <a:endParaRPr lang="en-US" sz="2300" kern="1200" dirty="0">
            <a:noFill/>
          </a:endParaRPr>
        </a:p>
      </dsp:txBody>
      <dsp:txXfrm>
        <a:off x="5292231" y="1999828"/>
        <a:ext cx="1083894" cy="1192232"/>
      </dsp:txXfrm>
    </dsp:sp>
    <dsp:sp modelId="{A9A2A3DF-B42C-4644-983C-737F654C488C}">
      <dsp:nvSpPr>
        <dsp:cNvPr id="0" name=""/>
        <dsp:cNvSpPr/>
      </dsp:nvSpPr>
      <dsp:spPr>
        <a:xfrm>
          <a:off x="2991278" y="3743782"/>
          <a:ext cx="1847422" cy="1542702"/>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bn-BD" sz="2300" kern="1200" dirty="0">
              <a:noFill/>
            </a:rPr>
            <a:t>উ</a:t>
          </a:r>
          <a:endParaRPr lang="en-US" sz="2300" kern="1200" dirty="0">
            <a:noFill/>
          </a:endParaRPr>
        </a:p>
      </dsp:txBody>
      <dsp:txXfrm>
        <a:off x="3261827" y="3969705"/>
        <a:ext cx="1306324" cy="1090856"/>
      </dsp:txXfrm>
    </dsp:sp>
    <dsp:sp modelId="{EC54DFCE-0551-41C9-9C02-FF0487A132B5}">
      <dsp:nvSpPr>
        <dsp:cNvPr id="0" name=""/>
        <dsp:cNvSpPr/>
      </dsp:nvSpPr>
      <dsp:spPr>
        <a:xfrm>
          <a:off x="800094" y="1698716"/>
          <a:ext cx="1800416" cy="1707962"/>
        </a:xfrm>
        <a:prstGeom prst="ellipse">
          <a:avLst/>
        </a:prstGeom>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bn-BD" sz="2300" kern="1200" dirty="0">
              <a:noFill/>
            </a:rPr>
            <a:t>হহহ</a:t>
          </a:r>
          <a:endParaRPr lang="en-US" sz="2300" kern="1200" dirty="0">
            <a:noFill/>
          </a:endParaRPr>
        </a:p>
      </dsp:txBody>
      <dsp:txXfrm>
        <a:off x="1063759" y="1948841"/>
        <a:ext cx="1273086" cy="12077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BFD128-6DBA-494E-9A1A-BAD9E8E9AAF7}" type="datetimeFigureOut">
              <a:rPr lang="en-US" smtClean="0"/>
              <a:t>30-Oct-19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E9B5E0-97A4-4558-89E6-01F00FB4FCE1}" type="slidenum">
              <a:rPr lang="en-US" smtClean="0"/>
              <a:t>‹#›</a:t>
            </a:fld>
            <a:endParaRPr lang="en-US"/>
          </a:p>
        </p:txBody>
      </p:sp>
    </p:spTree>
    <p:extLst>
      <p:ext uri="{BB962C8B-B14F-4D97-AF65-F5344CB8AC3E}">
        <p14:creationId xmlns:p14="http://schemas.microsoft.com/office/powerpoint/2010/main" val="429094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শিক্ষক</a:t>
            </a:r>
            <a:r>
              <a:rPr lang="en-US" baseline="0" dirty="0"/>
              <a:t> </a:t>
            </a:r>
            <a:r>
              <a:rPr lang="en-US" baseline="0" dirty="0" err="1"/>
              <a:t>এই</a:t>
            </a:r>
            <a:r>
              <a:rPr lang="en-US" baseline="0" dirty="0"/>
              <a:t> </a:t>
            </a:r>
            <a:r>
              <a:rPr lang="en-US" baseline="0" dirty="0" err="1"/>
              <a:t>স্লাইডে</a:t>
            </a:r>
            <a:r>
              <a:rPr lang="en-US" baseline="0" dirty="0"/>
              <a:t> </a:t>
            </a:r>
            <a:r>
              <a:rPr lang="en-US" baseline="0" dirty="0" err="1"/>
              <a:t>প্রশ্ন</a:t>
            </a:r>
            <a:r>
              <a:rPr lang="en-US" baseline="0" dirty="0"/>
              <a:t> </a:t>
            </a:r>
            <a:r>
              <a:rPr lang="en-US" baseline="0" dirty="0" err="1"/>
              <a:t>করে</a:t>
            </a:r>
            <a:r>
              <a:rPr lang="en-US" baseline="0" dirty="0"/>
              <a:t> </a:t>
            </a:r>
            <a:r>
              <a:rPr lang="en-US" baseline="0" dirty="0" err="1"/>
              <a:t>শিক্ষার্থীদের</a:t>
            </a:r>
            <a:r>
              <a:rPr lang="en-US" baseline="0" dirty="0"/>
              <a:t> </a:t>
            </a:r>
            <a:r>
              <a:rPr lang="en-US" baseline="0" dirty="0" err="1"/>
              <a:t>নিকট</a:t>
            </a:r>
            <a:r>
              <a:rPr lang="en-US" baseline="0" dirty="0"/>
              <a:t> </a:t>
            </a:r>
            <a:r>
              <a:rPr lang="en-US" baseline="0" dirty="0" err="1"/>
              <a:t>থেকে</a:t>
            </a:r>
            <a:r>
              <a:rPr lang="en-US" baseline="0" dirty="0"/>
              <a:t> </a:t>
            </a:r>
            <a:r>
              <a:rPr lang="en-US" baseline="0" dirty="0" err="1"/>
              <a:t>পাঠ</a:t>
            </a:r>
            <a:r>
              <a:rPr lang="en-US" baseline="0" dirty="0"/>
              <a:t> </a:t>
            </a:r>
            <a:r>
              <a:rPr lang="en-US" baseline="0" dirty="0" err="1"/>
              <a:t>ঘোষনার</a:t>
            </a:r>
            <a:r>
              <a:rPr lang="en-US" baseline="0" dirty="0"/>
              <a:t> </a:t>
            </a:r>
            <a:r>
              <a:rPr lang="en-US" baseline="0" dirty="0" err="1"/>
              <a:t>চেষ্টা</a:t>
            </a:r>
            <a:r>
              <a:rPr lang="en-US" baseline="0" dirty="0"/>
              <a:t> </a:t>
            </a:r>
            <a:r>
              <a:rPr lang="en-US" baseline="0" dirty="0" err="1"/>
              <a:t>করবেন</a:t>
            </a:r>
            <a:r>
              <a:rPr lang="en-US" baseline="0" dirty="0"/>
              <a:t>। </a:t>
            </a:r>
            <a:endParaRPr lang="en-US" dirty="0"/>
          </a:p>
        </p:txBody>
      </p:sp>
      <p:sp>
        <p:nvSpPr>
          <p:cNvPr id="4" name="Slide Number Placeholder 3"/>
          <p:cNvSpPr>
            <a:spLocks noGrp="1"/>
          </p:cNvSpPr>
          <p:nvPr>
            <p:ph type="sldNum" sz="quarter" idx="10"/>
          </p:nvPr>
        </p:nvSpPr>
        <p:spPr/>
        <p:txBody>
          <a:bodyPr/>
          <a:lstStyle/>
          <a:p>
            <a:fld id="{47E9B5E0-97A4-4558-89E6-01F00FB4FCE1}" type="slidenum">
              <a:rPr lang="en-US" smtClean="0"/>
              <a:t>5</a:t>
            </a:fld>
            <a:endParaRPr lang="en-US"/>
          </a:p>
        </p:txBody>
      </p:sp>
    </p:spTree>
    <p:extLst>
      <p:ext uri="{BB962C8B-B14F-4D97-AF65-F5344CB8AC3E}">
        <p14:creationId xmlns:p14="http://schemas.microsoft.com/office/powerpoint/2010/main" val="336532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এই স্লাইডে শিক্ষক</a:t>
            </a:r>
            <a:r>
              <a:rPr lang="bn-BD" baseline="0" dirty="0"/>
              <a:t> প্রথমে শিক্ষার্থীদের ছবি দেখাবেন ও তাদের কাছ থেকে সাইলেজ কি তা জানার চেষ্টা করবেন। পরে শিক্ষক সাইলেজের </a:t>
            </a:r>
            <a:r>
              <a:rPr lang="bn-BD" baseline="0"/>
              <a:t>সঙ্গা দে</a:t>
            </a:r>
            <a:endParaRPr lang="en-US" dirty="0"/>
          </a:p>
        </p:txBody>
      </p:sp>
      <p:sp>
        <p:nvSpPr>
          <p:cNvPr id="4" name="Slide Number Placeholder 3"/>
          <p:cNvSpPr>
            <a:spLocks noGrp="1"/>
          </p:cNvSpPr>
          <p:nvPr>
            <p:ph type="sldNum" sz="quarter" idx="10"/>
          </p:nvPr>
        </p:nvSpPr>
        <p:spPr/>
        <p:txBody>
          <a:bodyPr/>
          <a:lstStyle/>
          <a:p>
            <a:fld id="{47E9B5E0-97A4-4558-89E6-01F00FB4FCE1}" type="slidenum">
              <a:rPr lang="en-US" smtClean="0"/>
              <a:t>7</a:t>
            </a:fld>
            <a:endParaRPr lang="en-US"/>
          </a:p>
        </p:txBody>
      </p:sp>
    </p:spTree>
    <p:extLst>
      <p:ext uri="{BB962C8B-B14F-4D97-AF65-F5344CB8AC3E}">
        <p14:creationId xmlns:p14="http://schemas.microsoft.com/office/powerpoint/2010/main" val="276957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a:t>
            </a:r>
            <a:r>
              <a:rPr lang="bn-BD" baseline="0" dirty="0"/>
              <a:t> ছবিগুলো দেখিয়ে সাইলেজের প্রয়োজনীয়তা ব্যাখ্যা করবেন। </a:t>
            </a:r>
            <a:endParaRPr lang="en-US" dirty="0"/>
          </a:p>
        </p:txBody>
      </p:sp>
      <p:sp>
        <p:nvSpPr>
          <p:cNvPr id="4" name="Slide Number Placeholder 3"/>
          <p:cNvSpPr>
            <a:spLocks noGrp="1"/>
          </p:cNvSpPr>
          <p:nvPr>
            <p:ph type="sldNum" sz="quarter" idx="10"/>
          </p:nvPr>
        </p:nvSpPr>
        <p:spPr/>
        <p:txBody>
          <a:bodyPr/>
          <a:lstStyle/>
          <a:p>
            <a:fld id="{47E9B5E0-97A4-4558-89E6-01F00FB4FCE1}" type="slidenum">
              <a:rPr lang="en-US" smtClean="0"/>
              <a:t>8</a:t>
            </a:fld>
            <a:endParaRPr lang="en-US"/>
          </a:p>
        </p:txBody>
      </p:sp>
    </p:spTree>
    <p:extLst>
      <p:ext uri="{BB962C8B-B14F-4D97-AF65-F5344CB8AC3E}">
        <p14:creationId xmlns:p14="http://schemas.microsoft.com/office/powerpoint/2010/main" val="218407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সামগ্রিকভাবে পাঠটি</a:t>
            </a:r>
            <a:r>
              <a:rPr lang="bn-BD" baseline="0" dirty="0"/>
              <a:t> মূল্যায়ন করার উদ্দেশ্যে স্লাইডে প্রদর্শিত ছবির মাধ্যমে মৌখিক ও  বহুনির্বাচনী প্রশ্ন করেতে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9B5E0-97A4-4558-89E6-01F00FB4FCE1}" type="slidenum">
              <a:rPr lang="en-US" smtClean="0"/>
              <a:t>20</a:t>
            </a:fld>
            <a:endParaRPr lang="en-US"/>
          </a:p>
        </p:txBody>
      </p:sp>
    </p:spTree>
    <p:extLst>
      <p:ext uri="{BB962C8B-B14F-4D97-AF65-F5344CB8AC3E}">
        <p14:creationId xmlns:p14="http://schemas.microsoft.com/office/powerpoint/2010/main" val="220459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62B941-011A-48B0-BCD9-BF405DF3073D}" type="datetimeFigureOut">
              <a:rPr lang="en-US" smtClean="0"/>
              <a:t>30-Oct-19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7532E-21EC-43B4-BEB3-D7139DFB5A59}" type="slidenum">
              <a:rPr lang="en-US" smtClean="0"/>
              <a:t>‹#›</a:t>
            </a:fld>
            <a:endParaRPr lang="en-US"/>
          </a:p>
        </p:txBody>
      </p:sp>
    </p:spTree>
    <p:extLst>
      <p:ext uri="{BB962C8B-B14F-4D97-AF65-F5344CB8AC3E}">
        <p14:creationId xmlns:p14="http://schemas.microsoft.com/office/powerpoint/2010/main" val="46537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62B941-011A-48B0-BCD9-BF405DF3073D}" type="datetimeFigureOut">
              <a:rPr lang="en-US" smtClean="0"/>
              <a:t>30-Oct-19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7532E-21EC-43B4-BEB3-D7139DFB5A59}" type="slidenum">
              <a:rPr lang="en-US" smtClean="0"/>
              <a:t>‹#›</a:t>
            </a:fld>
            <a:endParaRPr lang="en-US"/>
          </a:p>
        </p:txBody>
      </p:sp>
    </p:spTree>
    <p:extLst>
      <p:ext uri="{BB962C8B-B14F-4D97-AF65-F5344CB8AC3E}">
        <p14:creationId xmlns:p14="http://schemas.microsoft.com/office/powerpoint/2010/main" val="77330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62B941-011A-48B0-BCD9-BF405DF3073D}" type="datetimeFigureOut">
              <a:rPr lang="en-US" smtClean="0"/>
              <a:t>30-Oct-19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7532E-21EC-43B4-BEB3-D7139DFB5A59}" type="slidenum">
              <a:rPr lang="en-US" smtClean="0"/>
              <a:t>‹#›</a:t>
            </a:fld>
            <a:endParaRPr lang="en-US"/>
          </a:p>
        </p:txBody>
      </p:sp>
    </p:spTree>
    <p:extLst>
      <p:ext uri="{BB962C8B-B14F-4D97-AF65-F5344CB8AC3E}">
        <p14:creationId xmlns:p14="http://schemas.microsoft.com/office/powerpoint/2010/main" val="127907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62B941-011A-48B0-BCD9-BF405DF3073D}" type="datetimeFigureOut">
              <a:rPr lang="en-US" smtClean="0"/>
              <a:t>30-Oct-19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7532E-21EC-43B4-BEB3-D7139DFB5A59}" type="slidenum">
              <a:rPr lang="en-US" smtClean="0"/>
              <a:t>‹#›</a:t>
            </a:fld>
            <a:endParaRPr lang="en-US"/>
          </a:p>
        </p:txBody>
      </p:sp>
    </p:spTree>
    <p:extLst>
      <p:ext uri="{BB962C8B-B14F-4D97-AF65-F5344CB8AC3E}">
        <p14:creationId xmlns:p14="http://schemas.microsoft.com/office/powerpoint/2010/main" val="255909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62B941-011A-48B0-BCD9-BF405DF3073D}" type="datetimeFigureOut">
              <a:rPr lang="en-US" smtClean="0"/>
              <a:t>30-Oct-19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7532E-21EC-43B4-BEB3-D7139DFB5A59}" type="slidenum">
              <a:rPr lang="en-US" smtClean="0"/>
              <a:t>‹#›</a:t>
            </a:fld>
            <a:endParaRPr lang="en-US"/>
          </a:p>
        </p:txBody>
      </p:sp>
    </p:spTree>
    <p:extLst>
      <p:ext uri="{BB962C8B-B14F-4D97-AF65-F5344CB8AC3E}">
        <p14:creationId xmlns:p14="http://schemas.microsoft.com/office/powerpoint/2010/main" val="143793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62B941-011A-48B0-BCD9-BF405DF3073D}" type="datetimeFigureOut">
              <a:rPr lang="en-US" smtClean="0"/>
              <a:t>30-Oct-19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7532E-21EC-43B4-BEB3-D7139DFB5A59}" type="slidenum">
              <a:rPr lang="en-US" smtClean="0"/>
              <a:t>‹#›</a:t>
            </a:fld>
            <a:endParaRPr lang="en-US"/>
          </a:p>
        </p:txBody>
      </p:sp>
    </p:spTree>
    <p:extLst>
      <p:ext uri="{BB962C8B-B14F-4D97-AF65-F5344CB8AC3E}">
        <p14:creationId xmlns:p14="http://schemas.microsoft.com/office/powerpoint/2010/main" val="385029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62B941-011A-48B0-BCD9-BF405DF3073D}" type="datetimeFigureOut">
              <a:rPr lang="en-US" smtClean="0"/>
              <a:t>30-Oct-19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7532E-21EC-43B4-BEB3-D7139DFB5A59}" type="slidenum">
              <a:rPr lang="en-US" smtClean="0"/>
              <a:t>‹#›</a:t>
            </a:fld>
            <a:endParaRPr lang="en-US"/>
          </a:p>
        </p:txBody>
      </p:sp>
    </p:spTree>
    <p:extLst>
      <p:ext uri="{BB962C8B-B14F-4D97-AF65-F5344CB8AC3E}">
        <p14:creationId xmlns:p14="http://schemas.microsoft.com/office/powerpoint/2010/main" val="38472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62B941-011A-48B0-BCD9-BF405DF3073D}" type="datetimeFigureOut">
              <a:rPr lang="en-US" smtClean="0"/>
              <a:t>30-Oct-19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7532E-21EC-43B4-BEB3-D7139DFB5A59}" type="slidenum">
              <a:rPr lang="en-US" smtClean="0"/>
              <a:t>‹#›</a:t>
            </a:fld>
            <a:endParaRPr lang="en-US"/>
          </a:p>
        </p:txBody>
      </p:sp>
    </p:spTree>
    <p:extLst>
      <p:ext uri="{BB962C8B-B14F-4D97-AF65-F5344CB8AC3E}">
        <p14:creationId xmlns:p14="http://schemas.microsoft.com/office/powerpoint/2010/main" val="67232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2B941-011A-48B0-BCD9-BF405DF3073D}" type="datetimeFigureOut">
              <a:rPr lang="en-US" smtClean="0"/>
              <a:t>30-Oct-19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7532E-21EC-43B4-BEB3-D7139DFB5A59}" type="slidenum">
              <a:rPr lang="en-US" smtClean="0"/>
              <a:t>‹#›</a:t>
            </a:fld>
            <a:endParaRPr lang="en-US"/>
          </a:p>
        </p:txBody>
      </p:sp>
    </p:spTree>
    <p:extLst>
      <p:ext uri="{BB962C8B-B14F-4D97-AF65-F5344CB8AC3E}">
        <p14:creationId xmlns:p14="http://schemas.microsoft.com/office/powerpoint/2010/main" val="2471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62B941-011A-48B0-BCD9-BF405DF3073D}" type="datetimeFigureOut">
              <a:rPr lang="en-US" smtClean="0"/>
              <a:t>30-Oct-19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7532E-21EC-43B4-BEB3-D7139DFB5A59}" type="slidenum">
              <a:rPr lang="en-US" smtClean="0"/>
              <a:t>‹#›</a:t>
            </a:fld>
            <a:endParaRPr lang="en-US"/>
          </a:p>
        </p:txBody>
      </p:sp>
    </p:spTree>
    <p:extLst>
      <p:ext uri="{BB962C8B-B14F-4D97-AF65-F5344CB8AC3E}">
        <p14:creationId xmlns:p14="http://schemas.microsoft.com/office/powerpoint/2010/main" val="132401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62B941-011A-48B0-BCD9-BF405DF3073D}" type="datetimeFigureOut">
              <a:rPr lang="en-US" smtClean="0"/>
              <a:t>30-Oct-19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7532E-21EC-43B4-BEB3-D7139DFB5A59}" type="slidenum">
              <a:rPr lang="en-US" smtClean="0"/>
              <a:t>‹#›</a:t>
            </a:fld>
            <a:endParaRPr lang="en-US"/>
          </a:p>
        </p:txBody>
      </p:sp>
    </p:spTree>
    <p:extLst>
      <p:ext uri="{BB962C8B-B14F-4D97-AF65-F5344CB8AC3E}">
        <p14:creationId xmlns:p14="http://schemas.microsoft.com/office/powerpoint/2010/main" val="3023403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2B941-011A-48B0-BCD9-BF405DF3073D}" type="datetimeFigureOut">
              <a:rPr lang="en-US" smtClean="0"/>
              <a:t>30-Oct-19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7532E-21EC-43B4-BEB3-D7139DFB5A59}" type="slidenum">
              <a:rPr lang="en-US" smtClean="0"/>
              <a:t>‹#›</a:t>
            </a:fld>
            <a:endParaRPr lang="en-US"/>
          </a:p>
        </p:txBody>
      </p:sp>
    </p:spTree>
    <p:extLst>
      <p:ext uri="{BB962C8B-B14F-4D97-AF65-F5344CB8AC3E}">
        <p14:creationId xmlns:p14="http://schemas.microsoft.com/office/powerpoint/2010/main" val="4861190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br>
              <a:rPr lang="bn-BD" sz="6000" dirty="0">
                <a:solidFill>
                  <a:srgbClr val="FF0000"/>
                </a:solidFill>
                <a:latin typeface="NikoshBAN" pitchFamily="2" charset="0"/>
                <a:cs typeface="NikoshBAN" pitchFamily="2" charset="0"/>
              </a:rPr>
            </a:br>
            <a:r>
              <a:rPr lang="bn-BD" sz="6000" dirty="0">
                <a:solidFill>
                  <a:srgbClr val="FF0000"/>
                </a:solidFill>
                <a:latin typeface="NikoshBAN" pitchFamily="2" charset="0"/>
                <a:cs typeface="NikoshBAN" pitchFamily="2" charset="0"/>
              </a:rPr>
              <a:t>স্বাগতম</a:t>
            </a:r>
            <a:br>
              <a:rPr lang="en-US" sz="6000" dirty="0">
                <a:solidFill>
                  <a:srgbClr val="FF0000"/>
                </a:solidFill>
                <a:latin typeface="NikoshBAN" pitchFamily="2" charset="0"/>
                <a:cs typeface="NikoshBAN" pitchFamily="2" charset="0"/>
              </a:rPr>
            </a:br>
            <a:endParaRPr lang="en-US" sz="6000" dirty="0"/>
          </a:p>
        </p:txBody>
      </p:sp>
      <p:sp>
        <p:nvSpPr>
          <p:cNvPr id="5" name="Rectangle 4" hidden="1"/>
          <p:cNvSpPr/>
          <p:nvPr/>
        </p:nvSpPr>
        <p:spPr>
          <a:xfrm>
            <a:off x="2253342" y="6396335"/>
            <a:ext cx="5671457"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pic>
        <p:nvPicPr>
          <p:cNvPr id="6" name="Picture 5">
            <a:extLst>
              <a:ext uri="{FF2B5EF4-FFF2-40B4-BE49-F238E27FC236}">
                <a16:creationId xmlns:a16="http://schemas.microsoft.com/office/drawing/2014/main" id="{D3E78F11-B5A1-4985-8159-30BBA2A91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8229600" cy="4572000"/>
          </a:xfrm>
          <a:prstGeom prst="rect">
            <a:avLst/>
          </a:prstGeom>
        </p:spPr>
      </p:pic>
      <p:sp>
        <p:nvSpPr>
          <p:cNvPr id="8" name="Content Placeholder 7">
            <a:extLst>
              <a:ext uri="{FF2B5EF4-FFF2-40B4-BE49-F238E27FC236}">
                <a16:creationId xmlns:a16="http://schemas.microsoft.com/office/drawing/2014/main" id="{461451F6-93E2-4DCE-8173-0A9C07B1ADD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3275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92162"/>
          </a:xfrm>
        </p:spPr>
        <p:style>
          <a:lnRef idx="2">
            <a:schemeClr val="accent3"/>
          </a:lnRef>
          <a:fillRef idx="1">
            <a:schemeClr val="lt1"/>
          </a:fillRef>
          <a:effectRef idx="0">
            <a:schemeClr val="accent3"/>
          </a:effectRef>
          <a:fontRef idx="minor">
            <a:schemeClr val="dk1"/>
          </a:fontRef>
        </p:style>
        <p:txBody>
          <a:bodyPr/>
          <a:lstStyle/>
          <a:p>
            <a:r>
              <a:rPr lang="bn-BD" dirty="0">
                <a:latin typeface="NikoshBAN" pitchFamily="2" charset="0"/>
                <a:cs typeface="NikoshBAN" pitchFamily="2" charset="0"/>
              </a:rPr>
              <a:t>মূল্যায়ন</a:t>
            </a:r>
            <a:endParaRPr lang="en-US" dirty="0"/>
          </a:p>
        </p:txBody>
      </p:sp>
      <p:sp>
        <p:nvSpPr>
          <p:cNvPr id="3" name="TextBox 2"/>
          <p:cNvSpPr txBox="1"/>
          <p:nvPr/>
        </p:nvSpPr>
        <p:spPr>
          <a:xfrm>
            <a:off x="990600" y="1343525"/>
            <a:ext cx="56388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a:latin typeface="NikoshBAN" pitchFamily="2" charset="0"/>
                <a:cs typeface="NikoshBAN" pitchFamily="2" charset="0"/>
              </a:rPr>
              <a:t>কোন সময়ে কাঁচা ঘাসের অভাব দেখা দেয়? </a:t>
            </a:r>
            <a:endParaRPr lang="en-US" sz="3200" dirty="0">
              <a:latin typeface="NikoshBAN" pitchFamily="2" charset="0"/>
              <a:cs typeface="NikoshBAN" pitchFamily="2" charset="0"/>
            </a:endParaRPr>
          </a:p>
        </p:txBody>
      </p:sp>
      <p:sp>
        <p:nvSpPr>
          <p:cNvPr id="9" name="Rectangle 8" hidden="1"/>
          <p:cNvSpPr/>
          <p:nvPr/>
        </p:nvSpPr>
        <p:spPr>
          <a:xfrm>
            <a:off x="1970680" y="2057400"/>
            <a:ext cx="2783134" cy="261610"/>
          </a:xfrm>
          <a:prstGeom prst="rect">
            <a:avLst/>
          </a:prstGeom>
        </p:spPr>
        <p:txBody>
          <a:bodyPr wrap="none">
            <a:spAutoFit/>
          </a:bodyPr>
          <a:lstStyle/>
          <a:p>
            <a:r>
              <a:rPr lang="bn-BD" sz="1100" dirty="0"/>
              <a:t>সঠিক উত্তরের জন্য  একবার </a:t>
            </a:r>
            <a:r>
              <a:rPr lang="en-US" sz="1100" dirty="0"/>
              <a:t>spacebar</a:t>
            </a:r>
            <a:r>
              <a:rPr lang="bn-BD" sz="1100" dirty="0"/>
              <a:t> চাপুন</a:t>
            </a:r>
            <a:endParaRPr lang="en-US" sz="1100" dirty="0"/>
          </a:p>
        </p:txBody>
      </p:sp>
      <p:grpSp>
        <p:nvGrpSpPr>
          <p:cNvPr id="13" name="Group 12"/>
          <p:cNvGrpSpPr/>
          <p:nvPr/>
        </p:nvGrpSpPr>
        <p:grpSpPr>
          <a:xfrm>
            <a:off x="1079549" y="2537204"/>
            <a:ext cx="3895725" cy="646332"/>
            <a:chOff x="1094936" y="2577903"/>
            <a:chExt cx="3895725" cy="646332"/>
          </a:xfrm>
        </p:grpSpPr>
        <p:sp>
          <p:nvSpPr>
            <p:cNvPr id="12" name="TextBox 11"/>
            <p:cNvSpPr txBox="1"/>
            <p:nvPr/>
          </p:nvSpPr>
          <p:spPr>
            <a:xfrm>
              <a:off x="1094936" y="2577903"/>
              <a:ext cx="12954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3600" dirty="0">
                  <a:latin typeface="NikoshBAN" pitchFamily="2" charset="0"/>
                  <a:cs typeface="NikoshBAN" pitchFamily="2" charset="0"/>
                </a:rPr>
                <a:t>উত্তরঃ  </a:t>
              </a:r>
              <a:endParaRPr lang="en-US" sz="3600" dirty="0">
                <a:latin typeface="NikoshBAN" pitchFamily="2" charset="0"/>
                <a:cs typeface="NikoshBAN" pitchFamily="2" charset="0"/>
              </a:endParaRPr>
            </a:p>
          </p:txBody>
        </p:sp>
        <p:sp>
          <p:nvSpPr>
            <p:cNvPr id="10" name="TextBox 9"/>
            <p:cNvSpPr txBox="1"/>
            <p:nvPr/>
          </p:nvSpPr>
          <p:spPr>
            <a:xfrm>
              <a:off x="2399861" y="2577904"/>
              <a:ext cx="25908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3600" dirty="0">
                  <a:latin typeface="NikoshBAN" pitchFamily="2" charset="0"/>
                  <a:cs typeface="NikoshBAN" pitchFamily="2" charset="0"/>
                </a:rPr>
                <a:t>শুকনো মৌসুমে। </a:t>
              </a:r>
              <a:endParaRPr lang="en-US" sz="3600" dirty="0">
                <a:latin typeface="NikoshBAN" pitchFamily="2" charset="0"/>
                <a:cs typeface="NikoshBAN" pitchFamily="2" charset="0"/>
              </a:endParaRPr>
            </a:p>
          </p:txBody>
        </p:sp>
      </p:grpSp>
      <p:sp>
        <p:nvSpPr>
          <p:cNvPr id="4" name="TextBox 3"/>
          <p:cNvSpPr txBox="1"/>
          <p:nvPr/>
        </p:nvSpPr>
        <p:spPr>
          <a:xfrm>
            <a:off x="1094936" y="3396642"/>
            <a:ext cx="67818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a:latin typeface="NikoshBAN" pitchFamily="2" charset="0"/>
                <a:cs typeface="NikoshBAN" pitchFamily="2" charset="0"/>
              </a:rPr>
              <a:t>সাইলেজের জন্য কোন ধরনের ঘাস নির্বাচন করা হয়? </a:t>
            </a:r>
            <a:endParaRPr lang="en-US" sz="3200" dirty="0">
              <a:latin typeface="NikoshBAN" pitchFamily="2" charset="0"/>
              <a:cs typeface="NikoshBAN" pitchFamily="2" charset="0"/>
            </a:endParaRPr>
          </a:p>
        </p:txBody>
      </p:sp>
      <p:sp>
        <p:nvSpPr>
          <p:cNvPr id="11" name="Rectangle 10" hidden="1"/>
          <p:cNvSpPr/>
          <p:nvPr/>
        </p:nvSpPr>
        <p:spPr>
          <a:xfrm>
            <a:off x="4485836" y="3981417"/>
            <a:ext cx="4440639" cy="369332"/>
          </a:xfrm>
          <a:prstGeom prst="rect">
            <a:avLst/>
          </a:prstGeom>
        </p:spPr>
        <p:txBody>
          <a:bodyPr wrap="none">
            <a:spAutoFit/>
          </a:bodyPr>
          <a:lstStyle/>
          <a:p>
            <a:r>
              <a:rPr lang="bn-BD" dirty="0"/>
              <a:t>সঠিক উত্তরের জন্য  একবার </a:t>
            </a:r>
            <a:r>
              <a:rPr lang="en-US" dirty="0"/>
              <a:t>spacebar</a:t>
            </a:r>
            <a:r>
              <a:rPr lang="bn-BD" dirty="0"/>
              <a:t> চাপুন</a:t>
            </a:r>
            <a:endParaRPr lang="en-US" dirty="0"/>
          </a:p>
        </p:txBody>
      </p:sp>
      <p:grpSp>
        <p:nvGrpSpPr>
          <p:cNvPr id="20" name="Group 19"/>
          <p:cNvGrpSpPr/>
          <p:nvPr/>
        </p:nvGrpSpPr>
        <p:grpSpPr>
          <a:xfrm>
            <a:off x="1089074" y="4114800"/>
            <a:ext cx="6264226" cy="655859"/>
            <a:chOff x="1089074" y="4114800"/>
            <a:chExt cx="6264226" cy="655859"/>
          </a:xfrm>
        </p:grpSpPr>
        <p:sp>
          <p:nvSpPr>
            <p:cNvPr id="16" name="TextBox 15"/>
            <p:cNvSpPr txBox="1"/>
            <p:nvPr/>
          </p:nvSpPr>
          <p:spPr>
            <a:xfrm>
              <a:off x="1089074" y="4114800"/>
              <a:ext cx="1310787"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3600" dirty="0">
                  <a:latin typeface="NikoshBAN" pitchFamily="2" charset="0"/>
                  <a:cs typeface="NikoshBAN" pitchFamily="2" charset="0"/>
                </a:rPr>
                <a:t>উত্তরঃ  </a:t>
              </a:r>
              <a:endParaRPr lang="en-US" sz="3600" dirty="0">
                <a:latin typeface="NikoshBAN" pitchFamily="2" charset="0"/>
                <a:cs typeface="NikoshBAN" pitchFamily="2" charset="0"/>
              </a:endParaRPr>
            </a:p>
          </p:txBody>
        </p:sp>
        <p:sp>
          <p:nvSpPr>
            <p:cNvPr id="15" name="TextBox 14"/>
            <p:cNvSpPr txBox="1"/>
            <p:nvPr/>
          </p:nvSpPr>
          <p:spPr>
            <a:xfrm>
              <a:off x="2400299" y="4124329"/>
              <a:ext cx="4953001" cy="64633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3600" dirty="0">
                  <a:latin typeface="NikoshBAN" pitchFamily="2" charset="0"/>
                  <a:cs typeface="NikoshBAN" pitchFamily="2" charset="0"/>
                </a:rPr>
                <a:t>বেশী কার্বোহাইড্রেট সম্পন্ন ঘাস । </a:t>
              </a:r>
              <a:endParaRPr lang="en-US" sz="3600" dirty="0">
                <a:latin typeface="NikoshBAN" pitchFamily="2" charset="0"/>
                <a:cs typeface="NikoshBAN" pitchFamily="2" charset="0"/>
              </a:endParaRPr>
            </a:p>
          </p:txBody>
        </p:sp>
      </p:grpSp>
      <p:sp>
        <p:nvSpPr>
          <p:cNvPr id="5" name="TextBox 4"/>
          <p:cNvSpPr txBox="1"/>
          <p:nvPr/>
        </p:nvSpPr>
        <p:spPr>
          <a:xfrm>
            <a:off x="1085411" y="4953000"/>
            <a:ext cx="6477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a:latin typeface="NikoshBAN" pitchFamily="2" charset="0"/>
                <a:cs typeface="NikoshBAN" pitchFamily="2" charset="0"/>
              </a:rPr>
              <a:t>সাইলেজের জন্য নির্বাচিত চারটি ঘাসের নাম বল? </a:t>
            </a:r>
            <a:endParaRPr lang="en-US" sz="3200" dirty="0">
              <a:latin typeface="NikoshBAN" pitchFamily="2" charset="0"/>
              <a:cs typeface="NikoshBAN" pitchFamily="2" charset="0"/>
            </a:endParaRPr>
          </a:p>
        </p:txBody>
      </p:sp>
      <p:sp>
        <p:nvSpPr>
          <p:cNvPr id="14" name="Rectangle 13" hidden="1"/>
          <p:cNvSpPr/>
          <p:nvPr/>
        </p:nvSpPr>
        <p:spPr>
          <a:xfrm>
            <a:off x="4409080" y="5429517"/>
            <a:ext cx="4440639" cy="369332"/>
          </a:xfrm>
          <a:prstGeom prst="rect">
            <a:avLst/>
          </a:prstGeom>
        </p:spPr>
        <p:txBody>
          <a:bodyPr wrap="none">
            <a:spAutoFit/>
          </a:bodyPr>
          <a:lstStyle/>
          <a:p>
            <a:r>
              <a:rPr lang="bn-BD" dirty="0"/>
              <a:t>সঠিক উত্তরের জন্য  একবার </a:t>
            </a:r>
            <a:r>
              <a:rPr lang="en-US" dirty="0"/>
              <a:t>spacebar</a:t>
            </a:r>
            <a:r>
              <a:rPr lang="bn-BD" dirty="0"/>
              <a:t> চাপুন</a:t>
            </a:r>
            <a:endParaRPr lang="en-US" dirty="0"/>
          </a:p>
        </p:txBody>
      </p:sp>
      <p:grpSp>
        <p:nvGrpSpPr>
          <p:cNvPr id="17" name="Group 16"/>
          <p:cNvGrpSpPr/>
          <p:nvPr/>
        </p:nvGrpSpPr>
        <p:grpSpPr>
          <a:xfrm>
            <a:off x="1079549" y="5740845"/>
            <a:ext cx="6273751" cy="646332"/>
            <a:chOff x="1094936" y="2577903"/>
            <a:chExt cx="3895725" cy="646332"/>
          </a:xfrm>
        </p:grpSpPr>
        <p:sp>
          <p:nvSpPr>
            <p:cNvPr id="19" name="TextBox 18"/>
            <p:cNvSpPr txBox="1"/>
            <p:nvPr/>
          </p:nvSpPr>
          <p:spPr>
            <a:xfrm>
              <a:off x="1094936" y="2577903"/>
              <a:ext cx="813941"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3600" dirty="0">
                  <a:latin typeface="NikoshBAN" pitchFamily="2" charset="0"/>
                  <a:cs typeface="NikoshBAN" pitchFamily="2" charset="0"/>
                </a:rPr>
                <a:t>উত্তরঃ  </a:t>
              </a:r>
              <a:endParaRPr lang="en-US" sz="3600" dirty="0">
                <a:latin typeface="NikoshBAN" pitchFamily="2" charset="0"/>
                <a:cs typeface="NikoshBAN" pitchFamily="2" charset="0"/>
              </a:endParaRPr>
            </a:p>
          </p:txBody>
        </p:sp>
        <p:sp>
          <p:nvSpPr>
            <p:cNvPr id="18" name="TextBox 17"/>
            <p:cNvSpPr txBox="1"/>
            <p:nvPr/>
          </p:nvSpPr>
          <p:spPr>
            <a:xfrm>
              <a:off x="1915064" y="2577904"/>
              <a:ext cx="3075597"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3600" dirty="0">
                  <a:latin typeface="NikoshBAN" pitchFamily="2" charset="0"/>
                  <a:cs typeface="NikoshBAN" pitchFamily="2" charset="0"/>
                </a:rPr>
                <a:t>ভূট্টা, নেপিয়ার, জার্মান, গিনি। </a:t>
              </a:r>
              <a:endParaRPr lang="en-US" sz="3600" dirty="0">
                <a:latin typeface="NikoshBAN" pitchFamily="2" charset="0"/>
                <a:cs typeface="NikoshBAN" pitchFamily="2" charset="0"/>
              </a:endParaRPr>
            </a:p>
          </p:txBody>
        </p:sp>
      </p:grpSp>
      <p:sp>
        <p:nvSpPr>
          <p:cNvPr id="21" name="Rectangle 20" hidden="1"/>
          <p:cNvSpPr/>
          <p:nvPr/>
        </p:nvSpPr>
        <p:spPr>
          <a:xfrm>
            <a:off x="2590799" y="6588780"/>
            <a:ext cx="4572000" cy="261610"/>
          </a:xfrm>
          <a:prstGeom prst="rect">
            <a:avLst/>
          </a:prstGeom>
        </p:spPr>
        <p:txBody>
          <a:bodyPr>
            <a:spAutoFit/>
          </a:bodyPr>
          <a:lstStyle/>
          <a:p>
            <a:r>
              <a:rPr lang="bn-BD" sz="1100" dirty="0"/>
              <a:t>পরের </a:t>
            </a:r>
            <a:r>
              <a:rPr lang="en-US" sz="1100" dirty="0"/>
              <a:t>Slide </a:t>
            </a:r>
            <a:r>
              <a:rPr lang="bn-BD" sz="1100" dirty="0"/>
              <a:t> এর জন্য একবার </a:t>
            </a:r>
            <a:r>
              <a:rPr lang="en-US" sz="1100" dirty="0"/>
              <a:t> spacebar </a:t>
            </a:r>
            <a:r>
              <a:rPr lang="bn-BD" sz="1100" dirty="0"/>
              <a:t> চাপুন</a:t>
            </a:r>
            <a:endParaRPr lang="en-US" sz="1100" dirty="0"/>
          </a:p>
        </p:txBody>
      </p:sp>
      <p:sp>
        <p:nvSpPr>
          <p:cNvPr id="6" name="Rectangle 5" hidden="1"/>
          <p:cNvSpPr/>
          <p:nvPr/>
        </p:nvSpPr>
        <p:spPr>
          <a:xfrm>
            <a:off x="4485836" y="6387176"/>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221893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15962"/>
          </a:xfrm>
        </p:spPr>
        <p:style>
          <a:lnRef idx="2">
            <a:schemeClr val="accent6"/>
          </a:lnRef>
          <a:fillRef idx="1">
            <a:schemeClr val="lt1"/>
          </a:fillRef>
          <a:effectRef idx="0">
            <a:schemeClr val="accent6"/>
          </a:effectRef>
          <a:fontRef idx="minor">
            <a:schemeClr val="dk1"/>
          </a:fontRef>
        </p:style>
        <p:txBody>
          <a:bodyPr>
            <a:noAutofit/>
          </a:bodyPr>
          <a:lstStyle/>
          <a:p>
            <a:br>
              <a:rPr lang="bn-BD"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br>
            <a:r>
              <a:rPr lang="bn-BD"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চল এবার আমরা সাইলেজ তৈরির ধাপসমূহ জেনে নেই</a:t>
            </a: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br>
            <a:endParaRPr lang="en-US" sz="3600" dirty="0"/>
          </a:p>
        </p:txBody>
      </p:sp>
      <p:sp>
        <p:nvSpPr>
          <p:cNvPr id="4" name="Rectangle 3" hidden="1"/>
          <p:cNvSpPr/>
          <p:nvPr/>
        </p:nvSpPr>
        <p:spPr>
          <a:xfrm>
            <a:off x="2163065" y="904297"/>
            <a:ext cx="2802370" cy="276999"/>
          </a:xfrm>
          <a:prstGeom prst="rect">
            <a:avLst/>
          </a:prstGeom>
        </p:spPr>
        <p:txBody>
          <a:bodyPr wrap="none">
            <a:spAutoFit/>
          </a:bodyPr>
          <a:lstStyle/>
          <a:p>
            <a:r>
              <a:rPr lang="bn-BD" sz="1200" dirty="0"/>
              <a:t> ছবি আনার জন্য একবার </a:t>
            </a:r>
            <a:r>
              <a:rPr lang="en-US" sz="1200" dirty="0"/>
              <a:t>spacebar </a:t>
            </a:r>
            <a:r>
              <a:rPr lang="bn-BD" sz="1200" dirty="0"/>
              <a:t>চাপুন</a:t>
            </a:r>
            <a:endParaRPr lang="en-US" sz="1200" dirty="0"/>
          </a:p>
        </p:txBody>
      </p:sp>
      <p:pic>
        <p:nvPicPr>
          <p:cNvPr id="1026" name="Picture 2" descr="ছবিতে একজন লোক কোদাল হাতে উঁচু ও শুকনো স্থানে চারকোণা একটি গর্ত করছে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562" y="1295400"/>
            <a:ext cx="4108847"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hidden="1"/>
          <p:cNvSpPr/>
          <p:nvPr/>
        </p:nvSpPr>
        <p:spPr>
          <a:xfrm>
            <a:off x="2499155" y="5257800"/>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2232562" y="5627132"/>
            <a:ext cx="4415632" cy="95410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BD" sz="2800" dirty="0">
                <a:latin typeface="NikoshBAN" pitchFamily="2" charset="0"/>
                <a:cs typeface="NikoshBAN" pitchFamily="2" charset="0"/>
              </a:rPr>
              <a:t>১। সাইলেজ তৈরির জন্য প্রথমে শুকনো ও উঁচু স্থান নির্বাচন করতে হবে ।</a:t>
            </a:r>
            <a:endParaRPr lang="en-US" sz="2800" dirty="0">
              <a:latin typeface="NikoshBAN" pitchFamily="2" charset="0"/>
              <a:cs typeface="NikoshBAN" pitchFamily="2" charset="0"/>
            </a:endParaRPr>
          </a:p>
        </p:txBody>
      </p:sp>
      <p:sp>
        <p:nvSpPr>
          <p:cNvPr id="6" name="Rectangle 5" hidden="1"/>
          <p:cNvSpPr/>
          <p:nvPr/>
        </p:nvSpPr>
        <p:spPr>
          <a:xfrm>
            <a:off x="4055409" y="6669107"/>
            <a:ext cx="4572000" cy="261610"/>
          </a:xfrm>
          <a:prstGeom prst="rect">
            <a:avLst/>
          </a:prstGeom>
        </p:spPr>
        <p:txBody>
          <a:bodyPr>
            <a:spAutoFit/>
          </a:bodyPr>
          <a:lstStyle/>
          <a:p>
            <a:r>
              <a:rPr lang="bn-BD" sz="1100" dirty="0"/>
              <a:t>পরের </a:t>
            </a:r>
            <a:r>
              <a:rPr lang="en-US" sz="1100" dirty="0"/>
              <a:t>Slide </a:t>
            </a:r>
            <a:r>
              <a:rPr lang="bn-BD" sz="1100" dirty="0"/>
              <a:t> এর জন্য একবার </a:t>
            </a:r>
            <a:r>
              <a:rPr lang="en-US" sz="1100" dirty="0"/>
              <a:t> spacebar </a:t>
            </a:r>
            <a:r>
              <a:rPr lang="bn-BD" sz="1100" dirty="0"/>
              <a:t> চাপুন</a:t>
            </a:r>
            <a:endParaRPr lang="en-US" sz="1100" dirty="0"/>
          </a:p>
        </p:txBody>
      </p:sp>
    </p:spTree>
    <p:extLst>
      <p:ext uri="{BB962C8B-B14F-4D97-AF65-F5344CB8AC3E}">
        <p14:creationId xmlns:p14="http://schemas.microsoft.com/office/powerpoint/2010/main" val="14368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গর্তের ভিতরের  চারপাশে এক ব্যক্তি পলিথিন বিছিয়ে দ্দিচ্ছে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973" y="613620"/>
            <a:ext cx="3762795" cy="44962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hidden="1"/>
          <p:cNvSpPr/>
          <p:nvPr/>
        </p:nvSpPr>
        <p:spPr>
          <a:xfrm>
            <a:off x="2499156" y="5132005"/>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1981200" y="5638800"/>
            <a:ext cx="5486400" cy="52322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BD" sz="2800" dirty="0">
                <a:latin typeface="NikoshBAN" pitchFamily="2" charset="0"/>
                <a:cs typeface="NikoshBAN" pitchFamily="2" charset="0"/>
              </a:rPr>
              <a:t>২। গর্তে খর অথবা পলিথিন বিছিয়ে দিতে হবে ।</a:t>
            </a:r>
            <a:endParaRPr lang="en-US" sz="2800" dirty="0">
              <a:latin typeface="NikoshBAN" pitchFamily="2" charset="0"/>
              <a:cs typeface="NikoshBAN" pitchFamily="2" charset="0"/>
            </a:endParaRPr>
          </a:p>
        </p:txBody>
      </p:sp>
      <p:sp>
        <p:nvSpPr>
          <p:cNvPr id="2" name="Rectangle 1" hidden="1"/>
          <p:cNvSpPr/>
          <p:nvPr/>
        </p:nvSpPr>
        <p:spPr>
          <a:xfrm>
            <a:off x="2813973" y="6328712"/>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356846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hidden="1"/>
          <p:cNvSpPr/>
          <p:nvPr/>
        </p:nvSpPr>
        <p:spPr>
          <a:xfrm>
            <a:off x="2499156" y="316468"/>
            <a:ext cx="2746265" cy="276999"/>
          </a:xfrm>
          <a:prstGeom prst="rect">
            <a:avLst/>
          </a:prstGeom>
        </p:spPr>
        <p:txBody>
          <a:bodyPr wrap="none">
            <a:spAutoFit/>
          </a:bodyPr>
          <a:lstStyle/>
          <a:p>
            <a:r>
              <a:rPr lang="bn-BD" sz="1200" dirty="0"/>
              <a:t>ছবি আনার জন্য একবার </a:t>
            </a:r>
            <a:r>
              <a:rPr lang="en-US" sz="1200" dirty="0"/>
              <a:t>spacebar </a:t>
            </a:r>
            <a:r>
              <a:rPr lang="bn-BD" sz="1200" dirty="0"/>
              <a:t>চাপুন</a:t>
            </a:r>
            <a:endParaRPr lang="en-US" sz="1200" dirty="0"/>
          </a:p>
        </p:txBody>
      </p:sp>
      <p:pic>
        <p:nvPicPr>
          <p:cNvPr id="3074" name="Picture 2" descr="ছবিতে একজন লোক বালতিতে পানির সাথে ইউরিয়া সার  মিশাচ্ছে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957" y="685800"/>
            <a:ext cx="3581400" cy="49759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hidden="1"/>
          <p:cNvSpPr/>
          <p:nvPr/>
        </p:nvSpPr>
        <p:spPr>
          <a:xfrm>
            <a:off x="5410200" y="5530372"/>
            <a:ext cx="2826415" cy="276999"/>
          </a:xfrm>
          <a:prstGeom prst="rect">
            <a:avLst/>
          </a:prstGeom>
        </p:spPr>
        <p:txBody>
          <a:bodyPr wrap="none">
            <a:spAutoFit/>
          </a:bodyPr>
          <a:lstStyle/>
          <a:p>
            <a:r>
              <a:rPr lang="bn-BD" sz="1200" dirty="0"/>
              <a:t>লেখা আনার জন্য একবার </a:t>
            </a:r>
            <a:r>
              <a:rPr lang="en-US" sz="1200" dirty="0"/>
              <a:t>spacebar </a:t>
            </a:r>
            <a:r>
              <a:rPr lang="bn-BD" sz="1200" dirty="0"/>
              <a:t>চাপুন</a:t>
            </a:r>
            <a:endParaRPr lang="en-US" sz="1200" dirty="0"/>
          </a:p>
        </p:txBody>
      </p:sp>
      <p:sp>
        <p:nvSpPr>
          <p:cNvPr id="3" name="TextBox 2"/>
          <p:cNvSpPr txBox="1"/>
          <p:nvPr/>
        </p:nvSpPr>
        <p:spPr>
          <a:xfrm>
            <a:off x="2115457" y="5848904"/>
            <a:ext cx="4724400" cy="52322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BD" sz="2800" dirty="0">
                <a:latin typeface="NikoshBAN" pitchFamily="2" charset="0"/>
                <a:cs typeface="NikoshBAN" pitchFamily="2" charset="0"/>
              </a:rPr>
              <a:t>৩। ইউরিয়া সার বা চিটাগুঁড় মেশাতে হবে </a:t>
            </a:r>
            <a:r>
              <a:rPr lang="bn-BD" sz="2000" dirty="0">
                <a:latin typeface="NikoshBAN" pitchFamily="2" charset="0"/>
                <a:cs typeface="NikoshBAN" pitchFamily="2" charset="0"/>
              </a:rPr>
              <a:t>।</a:t>
            </a:r>
            <a:endParaRPr lang="en-US" sz="2000" dirty="0">
              <a:latin typeface="NikoshBAN" pitchFamily="2" charset="0"/>
              <a:cs typeface="NikoshBAN" pitchFamily="2" charset="0"/>
            </a:endParaRPr>
          </a:p>
        </p:txBody>
      </p:sp>
      <p:sp>
        <p:nvSpPr>
          <p:cNvPr id="2" name="Rectangle 1" hidden="1"/>
          <p:cNvSpPr/>
          <p:nvPr/>
        </p:nvSpPr>
        <p:spPr>
          <a:xfrm>
            <a:off x="2701471" y="6534834"/>
            <a:ext cx="4572000" cy="276999"/>
          </a:xfrm>
          <a:prstGeom prst="rect">
            <a:avLst/>
          </a:prstGeom>
        </p:spPr>
        <p:txBody>
          <a:bodyPr>
            <a:spAutoFit/>
          </a:bodyPr>
          <a:lstStyle/>
          <a:p>
            <a:r>
              <a:rPr lang="bn-BD" sz="1200" dirty="0"/>
              <a:t>পরের </a:t>
            </a:r>
            <a:r>
              <a:rPr lang="en-US" sz="1200" dirty="0"/>
              <a:t>Slide </a:t>
            </a:r>
            <a:r>
              <a:rPr lang="bn-BD" sz="1200" dirty="0"/>
              <a:t> এর জন্য একবার </a:t>
            </a:r>
            <a:r>
              <a:rPr lang="en-US" sz="1200" dirty="0"/>
              <a:t> spacebar </a:t>
            </a:r>
            <a:r>
              <a:rPr lang="bn-BD" sz="1200" dirty="0"/>
              <a:t> চাপুন</a:t>
            </a:r>
            <a:endParaRPr lang="en-US" sz="1200" dirty="0"/>
          </a:p>
        </p:txBody>
      </p:sp>
    </p:spTree>
    <p:extLst>
      <p:ext uri="{BB962C8B-B14F-4D97-AF65-F5344CB8AC3E}">
        <p14:creationId xmlns:p14="http://schemas.microsoft.com/office/powerpoint/2010/main" val="411787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descr="একজন মহিলা গর্তের ভিতরে  স্তরে স্তরে কাচাঁ ঘাস বিচ্ছাছে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342" y="762000"/>
            <a:ext cx="4193020"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hidden="1"/>
          <p:cNvSpPr/>
          <p:nvPr/>
        </p:nvSpPr>
        <p:spPr>
          <a:xfrm>
            <a:off x="2430628" y="5486400"/>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2413145" y="5855732"/>
            <a:ext cx="4193019" cy="52322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BD" sz="2800" dirty="0">
                <a:latin typeface="NikoshBAN" pitchFamily="2" charset="0"/>
                <a:cs typeface="NikoshBAN" pitchFamily="2" charset="0"/>
              </a:rPr>
              <a:t>৭। স্তরে স্তরে কাঁচা ঘাস বিছাতে হবে ।</a:t>
            </a:r>
            <a:endParaRPr lang="en-US" sz="2800" dirty="0">
              <a:latin typeface="NikoshBAN" pitchFamily="2" charset="0"/>
              <a:cs typeface="NikoshBAN" pitchFamily="2" charset="0"/>
            </a:endParaRPr>
          </a:p>
        </p:txBody>
      </p:sp>
      <p:sp>
        <p:nvSpPr>
          <p:cNvPr id="4" name="Rectangle 3" hidden="1"/>
          <p:cNvSpPr/>
          <p:nvPr/>
        </p:nvSpPr>
        <p:spPr>
          <a:xfrm>
            <a:off x="1952171" y="6488668"/>
            <a:ext cx="54864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265987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স্তরে স্তরে ঘাস বিছানর পর ইউরিয়া মিশ্রিত পানি ছিতিয়ে দেয়া হচ্ছে।"/>
          <p:cNvPicPr>
            <a:picLocks noChangeAspect="1" noChangeArrowheads="1"/>
          </p:cNvPicPr>
          <p:nvPr/>
        </p:nvPicPr>
        <p:blipFill rotWithShape="1">
          <a:blip r:embed="rId2">
            <a:extLst>
              <a:ext uri="{28A0092B-C50C-407E-A947-70E740481C1C}">
                <a14:useLocalDpi xmlns:a14="http://schemas.microsoft.com/office/drawing/2010/main" val="0"/>
              </a:ext>
            </a:extLst>
          </a:blip>
          <a:srcRect l="26298"/>
          <a:stretch/>
        </p:blipFill>
        <p:spPr bwMode="auto">
          <a:xfrm>
            <a:off x="2971800" y="457200"/>
            <a:ext cx="3583796"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hidden="1"/>
          <p:cNvSpPr/>
          <p:nvPr/>
        </p:nvSpPr>
        <p:spPr>
          <a:xfrm>
            <a:off x="3581400" y="5269468"/>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2022864" y="5638800"/>
            <a:ext cx="4945871" cy="95410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BD" sz="2800" dirty="0">
                <a:latin typeface="NikoshBAN" pitchFamily="2" charset="0"/>
                <a:cs typeface="NikoshBAN" pitchFamily="2" charset="0"/>
              </a:rPr>
              <a:t>৮। প্রতি স্তরে ঘাস বিছানোর পর ইউরিয়া বা লালিগুঁড় মিশ্রিত পানি ছিটিয়ে দিতে হবে ।</a:t>
            </a:r>
            <a:endParaRPr lang="en-US" sz="2800" dirty="0">
              <a:latin typeface="NikoshBAN" pitchFamily="2" charset="0"/>
              <a:cs typeface="NikoshBAN" pitchFamily="2" charset="0"/>
            </a:endParaRPr>
          </a:p>
        </p:txBody>
      </p:sp>
      <p:sp>
        <p:nvSpPr>
          <p:cNvPr id="2" name="Rectangle 1" hidden="1"/>
          <p:cNvSpPr/>
          <p:nvPr/>
        </p:nvSpPr>
        <p:spPr>
          <a:xfrm>
            <a:off x="4953000" y="6462102"/>
            <a:ext cx="3519715" cy="261610"/>
          </a:xfrm>
          <a:prstGeom prst="rect">
            <a:avLst/>
          </a:prstGeom>
        </p:spPr>
        <p:txBody>
          <a:bodyPr wrap="square">
            <a:spAutoFit/>
          </a:bodyPr>
          <a:lstStyle/>
          <a:p>
            <a:r>
              <a:rPr lang="bn-BD" sz="1100" dirty="0"/>
              <a:t>পরের </a:t>
            </a:r>
            <a:r>
              <a:rPr lang="en-US" sz="1100" dirty="0"/>
              <a:t>Slide </a:t>
            </a:r>
            <a:r>
              <a:rPr lang="bn-BD" sz="1100" dirty="0"/>
              <a:t> এর জন্য একবার </a:t>
            </a:r>
            <a:r>
              <a:rPr lang="en-US" sz="1100" dirty="0"/>
              <a:t> spacebar </a:t>
            </a:r>
            <a:r>
              <a:rPr lang="bn-BD" sz="1100" dirty="0"/>
              <a:t> চাপুন</a:t>
            </a:r>
            <a:endParaRPr lang="en-US" sz="1100" dirty="0"/>
          </a:p>
        </p:txBody>
      </p:sp>
    </p:spTree>
    <p:extLst>
      <p:ext uri="{BB962C8B-B14F-4D97-AF65-F5344CB8AC3E}">
        <p14:creationId xmlns:p14="http://schemas.microsoft.com/office/powerpoint/2010/main" val="368593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তিন জন লোক ঘাসের উপর পাড়া দিয়ে ঘাসের ভিতরের বাতাস বের করে দিচ্ছে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20914"/>
            <a:ext cx="3962400" cy="52067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hidden="1"/>
          <p:cNvSpPr/>
          <p:nvPr/>
        </p:nvSpPr>
        <p:spPr>
          <a:xfrm>
            <a:off x="2209800" y="5700667"/>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1524000" y="6069999"/>
            <a:ext cx="6248400" cy="46166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BD" sz="2400" dirty="0">
                <a:latin typeface="NikoshBAN" pitchFamily="2" charset="0"/>
                <a:cs typeface="NikoshBAN" pitchFamily="2" charset="0"/>
              </a:rPr>
              <a:t>৮। ধাপে ধাপে ঘাস বিছিয়ে পাড়িয়ে বাতাস বের করে দিতে হবে ।</a:t>
            </a:r>
            <a:endParaRPr lang="en-US" sz="2400" dirty="0">
              <a:latin typeface="NikoshBAN" pitchFamily="2" charset="0"/>
              <a:cs typeface="NikoshBAN" pitchFamily="2" charset="0"/>
            </a:endParaRPr>
          </a:p>
        </p:txBody>
      </p:sp>
      <p:sp>
        <p:nvSpPr>
          <p:cNvPr id="4" name="Rectangle 3" hidden="1"/>
          <p:cNvSpPr/>
          <p:nvPr/>
        </p:nvSpPr>
        <p:spPr>
          <a:xfrm>
            <a:off x="1295400" y="6483144"/>
            <a:ext cx="6096000" cy="261610"/>
          </a:xfrm>
          <a:prstGeom prst="rect">
            <a:avLst/>
          </a:prstGeom>
        </p:spPr>
        <p:txBody>
          <a:bodyPr wrap="square">
            <a:spAutoFit/>
          </a:bodyPr>
          <a:lstStyle/>
          <a:p>
            <a:r>
              <a:rPr lang="bn-BD" sz="1100" dirty="0"/>
              <a:t>পরের </a:t>
            </a:r>
            <a:r>
              <a:rPr lang="en-US" sz="1100" dirty="0"/>
              <a:t>Slide </a:t>
            </a:r>
            <a:r>
              <a:rPr lang="bn-BD" sz="1100" dirty="0"/>
              <a:t> এর জন্য একবার </a:t>
            </a:r>
            <a:r>
              <a:rPr lang="en-US" sz="1100" dirty="0"/>
              <a:t> spacebar </a:t>
            </a:r>
            <a:r>
              <a:rPr lang="bn-BD" sz="1100" dirty="0"/>
              <a:t> চাপুন</a:t>
            </a:r>
            <a:endParaRPr lang="en-US" sz="1100" dirty="0"/>
          </a:p>
        </p:txBody>
      </p:sp>
    </p:spTree>
    <p:extLst>
      <p:ext uri="{BB962C8B-B14F-4D97-AF65-F5344CB8AC3E}">
        <p14:creationId xmlns:p14="http://schemas.microsoft.com/office/powerpoint/2010/main" val="245848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28579"/>
            <a:ext cx="8229600" cy="1143000"/>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bn-IN" dirty="0">
                <a:solidFill>
                  <a:srgbClr val="002060"/>
                </a:solidFill>
                <a:latin typeface="NikoshBAN" pitchFamily="2" charset="0"/>
                <a:cs typeface="NikoshBAN" pitchFamily="2" charset="0"/>
              </a:rPr>
              <a:t>জোড়ায় কাজ</a:t>
            </a:r>
            <a:br>
              <a:rPr lang="en-US" dirty="0">
                <a:solidFill>
                  <a:srgbClr val="002060"/>
                </a:solidFill>
                <a:latin typeface="NikoshBAN" pitchFamily="2" charset="0"/>
                <a:cs typeface="NikoshBAN" pitchFamily="2" charset="0"/>
              </a:rPr>
            </a:br>
            <a:endParaRPr lang="en-US" dirty="0"/>
          </a:p>
        </p:txBody>
      </p:sp>
      <p:sp>
        <p:nvSpPr>
          <p:cNvPr id="5" name="Content Placeholder 4"/>
          <p:cNvSpPr>
            <a:spLocks noGrp="1"/>
          </p:cNvSpPr>
          <p:nvPr>
            <p:ph idx="1"/>
          </p:nvPr>
        </p:nvSpPr>
        <p:spPr>
          <a:xfrm>
            <a:off x="381000" y="2895600"/>
            <a:ext cx="8229600" cy="2304960"/>
          </a:xfrm>
        </p:spPr>
        <p:style>
          <a:lnRef idx="1">
            <a:schemeClr val="accent3"/>
          </a:lnRef>
          <a:fillRef idx="2">
            <a:schemeClr val="accent3"/>
          </a:fillRef>
          <a:effectRef idx="1">
            <a:schemeClr val="accent3"/>
          </a:effectRef>
          <a:fontRef idx="minor">
            <a:schemeClr val="dk1"/>
          </a:fontRef>
        </p:style>
        <p:txBody>
          <a:bodyPr/>
          <a:lstStyle/>
          <a:p>
            <a:pPr marL="0" indent="0">
              <a:buNone/>
            </a:pPr>
            <a:r>
              <a:rPr lang="bn-BD" dirty="0">
                <a:latin typeface="NikoshBAN" pitchFamily="2" charset="0"/>
                <a:cs typeface="NikoshBAN" pitchFamily="2" charset="0"/>
              </a:rPr>
              <a:t>কাঁচা ঘাস সংরক্ষণের উদ্দেশ্যগুলো জোড়ায় আলোচনা করে      শ্রেণীতে উপস্থাপন কর।</a:t>
            </a:r>
            <a:r>
              <a:rPr lang="bn-IN" dirty="0">
                <a:latin typeface="NikoshBAN" pitchFamily="2" charset="0"/>
                <a:cs typeface="NikoshBAN" pitchFamily="2" charset="0"/>
              </a:rPr>
              <a:t> </a:t>
            </a:r>
            <a:endParaRPr lang="en-US" dirty="0">
              <a:latin typeface="NikoshBAN" pitchFamily="2" charset="0"/>
              <a:cs typeface="NikoshBAN" pitchFamily="2" charset="0"/>
            </a:endParaRPr>
          </a:p>
          <a:p>
            <a:endParaRPr lang="en-US" dirty="0"/>
          </a:p>
        </p:txBody>
      </p:sp>
      <p:sp>
        <p:nvSpPr>
          <p:cNvPr id="6" name="Rectangle 5" hidden="1"/>
          <p:cNvSpPr/>
          <p:nvPr/>
        </p:nvSpPr>
        <p:spPr>
          <a:xfrm>
            <a:off x="2286000" y="60198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356110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fontScale="90000"/>
          </a:bodyPr>
          <a:lstStyle/>
          <a:p>
            <a:br>
              <a:rPr lang="bn-BD" dirty="0">
                <a:latin typeface="NikoshBAN" pitchFamily="2" charset="0"/>
                <a:cs typeface="NikoshBAN" pitchFamily="2" charset="0"/>
              </a:rPr>
            </a:br>
            <a:r>
              <a:rPr lang="bn-BD" dirty="0">
                <a:latin typeface="NikoshBAN" pitchFamily="2" charset="0"/>
                <a:cs typeface="NikoshBAN" pitchFamily="2" charset="0"/>
              </a:rPr>
              <a:t>মূল্যায়ন</a:t>
            </a:r>
            <a:br>
              <a:rPr lang="en-US" dirty="0">
                <a:latin typeface="NikoshBAN" pitchFamily="2" charset="0"/>
                <a:cs typeface="NikoshBAN" pitchFamily="2" charset="0"/>
              </a:rPr>
            </a:br>
            <a:endParaRPr lang="en-US" dirty="0"/>
          </a:p>
        </p:txBody>
      </p:sp>
      <p:pic>
        <p:nvPicPr>
          <p:cNvPr id="1026" name="Picture 2" descr="সাইলেজের স্তুপ"/>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196588"/>
            <a:ext cx="3744997" cy="27515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173271"/>
            <a:ext cx="8153400" cy="523220"/>
          </a:xfrm>
          <a:prstGeom prst="rect">
            <a:avLst/>
          </a:prstGeom>
          <a:solidFill>
            <a:schemeClr val="accent1">
              <a:lumMod val="60000"/>
              <a:lumOff val="40000"/>
            </a:schemeClr>
          </a:solidFill>
        </p:spPr>
        <p:txBody>
          <a:bodyPr wrap="square" rtlCol="0">
            <a:spAutoFit/>
          </a:bodyPr>
          <a:lstStyle/>
          <a:p>
            <a:r>
              <a:rPr lang="bn-BD" sz="2800" dirty="0">
                <a:latin typeface="NikoshBAN" pitchFamily="2" charset="0"/>
                <a:cs typeface="NikoshBAN" pitchFamily="2" charset="0"/>
              </a:rPr>
              <a:t>সাইলেজে বায়ুরোধক অবস্থায় কোনটি তৈরি হয় ?</a:t>
            </a:r>
            <a:endParaRPr lang="en-US" sz="2800" dirty="0">
              <a:latin typeface="NikoshBAN" pitchFamily="2" charset="0"/>
              <a:cs typeface="NikoshBAN" pitchFamily="2" charset="0"/>
            </a:endParaRPr>
          </a:p>
        </p:txBody>
      </p:sp>
      <p:sp>
        <p:nvSpPr>
          <p:cNvPr id="11" name="TextBox 10"/>
          <p:cNvSpPr txBox="1"/>
          <p:nvPr/>
        </p:nvSpPr>
        <p:spPr>
          <a:xfrm>
            <a:off x="457199" y="5129285"/>
            <a:ext cx="1604927" cy="523220"/>
          </a:xfrm>
          <a:prstGeom prst="rect">
            <a:avLst/>
          </a:prstGeom>
          <a:solidFill>
            <a:schemeClr val="accent1">
              <a:lumMod val="60000"/>
              <a:lumOff val="40000"/>
            </a:schemeClr>
          </a:solidFill>
        </p:spPr>
        <p:txBody>
          <a:bodyPr wrap="none" rtlCol="0">
            <a:spAutoFit/>
          </a:bodyPr>
          <a:lstStyle/>
          <a:p>
            <a:r>
              <a:rPr lang="bn-BD" sz="2800" dirty="0">
                <a:latin typeface="NikoshBAN" pitchFamily="2" charset="0"/>
                <a:cs typeface="NikoshBAN" pitchFamily="2" charset="0"/>
              </a:rPr>
              <a:t>(ক) ইউরিয়া </a:t>
            </a:r>
            <a:endParaRPr lang="en-US" sz="2800" dirty="0">
              <a:latin typeface="NikoshBAN" pitchFamily="2" charset="0"/>
              <a:cs typeface="NikoshBAN" pitchFamily="2" charset="0"/>
            </a:endParaRPr>
          </a:p>
        </p:txBody>
      </p:sp>
      <p:sp>
        <p:nvSpPr>
          <p:cNvPr id="12" name="TextBox 11"/>
          <p:cNvSpPr txBox="1"/>
          <p:nvPr/>
        </p:nvSpPr>
        <p:spPr>
          <a:xfrm>
            <a:off x="457200" y="5918743"/>
            <a:ext cx="2356735" cy="523220"/>
          </a:xfrm>
          <a:prstGeom prst="rect">
            <a:avLst/>
          </a:prstGeom>
          <a:solidFill>
            <a:schemeClr val="accent1">
              <a:lumMod val="60000"/>
              <a:lumOff val="40000"/>
            </a:schemeClr>
          </a:solidFill>
        </p:spPr>
        <p:txBody>
          <a:bodyPr wrap="none" rtlCol="0">
            <a:spAutoFit/>
          </a:bodyPr>
          <a:lstStyle/>
          <a:p>
            <a:r>
              <a:rPr lang="bn-BD" sz="2800" dirty="0">
                <a:latin typeface="NikoshBAN" pitchFamily="2" charset="0"/>
                <a:cs typeface="NikoshBAN" pitchFamily="2" charset="0"/>
              </a:rPr>
              <a:t>(খ) ল্যাকটিক এসিড</a:t>
            </a:r>
            <a:endParaRPr lang="en-US" sz="2800" dirty="0">
              <a:latin typeface="NikoshBAN" pitchFamily="2" charset="0"/>
              <a:cs typeface="NikoshBAN" pitchFamily="2" charset="0"/>
            </a:endParaRPr>
          </a:p>
        </p:txBody>
      </p:sp>
      <p:sp>
        <p:nvSpPr>
          <p:cNvPr id="13" name="TextBox 12"/>
          <p:cNvSpPr txBox="1"/>
          <p:nvPr/>
        </p:nvSpPr>
        <p:spPr>
          <a:xfrm>
            <a:off x="6477000" y="5129285"/>
            <a:ext cx="1877437" cy="523220"/>
          </a:xfrm>
          <a:prstGeom prst="rect">
            <a:avLst/>
          </a:prstGeom>
          <a:solidFill>
            <a:schemeClr val="accent1">
              <a:lumMod val="60000"/>
              <a:lumOff val="40000"/>
            </a:schemeClr>
          </a:solidFill>
        </p:spPr>
        <p:txBody>
          <a:bodyPr wrap="none" rtlCol="0">
            <a:spAutoFit/>
          </a:bodyPr>
          <a:lstStyle/>
          <a:p>
            <a:r>
              <a:rPr lang="bn-BD" sz="2800" dirty="0">
                <a:latin typeface="NikoshBAN" pitchFamily="2" charset="0"/>
                <a:cs typeface="NikoshBAN" pitchFamily="2" charset="0"/>
              </a:rPr>
              <a:t>(গ) অ্যামোনিয়া</a:t>
            </a:r>
            <a:endParaRPr lang="en-US" sz="2800" dirty="0">
              <a:latin typeface="NikoshBAN" pitchFamily="2" charset="0"/>
              <a:cs typeface="NikoshBAN" pitchFamily="2" charset="0"/>
            </a:endParaRPr>
          </a:p>
        </p:txBody>
      </p:sp>
      <p:sp>
        <p:nvSpPr>
          <p:cNvPr id="14" name="TextBox 13"/>
          <p:cNvSpPr txBox="1"/>
          <p:nvPr/>
        </p:nvSpPr>
        <p:spPr>
          <a:xfrm>
            <a:off x="6452191" y="6018428"/>
            <a:ext cx="2241319" cy="523220"/>
          </a:xfrm>
          <a:prstGeom prst="rect">
            <a:avLst/>
          </a:prstGeom>
          <a:solidFill>
            <a:schemeClr val="accent1">
              <a:lumMod val="60000"/>
              <a:lumOff val="40000"/>
            </a:schemeClr>
          </a:solidFill>
        </p:spPr>
        <p:txBody>
          <a:bodyPr wrap="none" rtlCol="0">
            <a:spAutoFit/>
          </a:bodyPr>
          <a:lstStyle/>
          <a:p>
            <a:r>
              <a:rPr lang="bn-BD" sz="2800" dirty="0">
                <a:latin typeface="NikoshBAN" pitchFamily="2" charset="0"/>
                <a:cs typeface="NikoshBAN" pitchFamily="2" charset="0"/>
              </a:rPr>
              <a:t>(ঘ) ইউরিক এসিড </a:t>
            </a:r>
            <a:endParaRPr lang="en-US" sz="2800" dirty="0">
              <a:latin typeface="NikoshBAN" pitchFamily="2" charset="0"/>
              <a:cs typeface="NikoshBAN" pitchFamily="2" charset="0"/>
            </a:endParaRPr>
          </a:p>
        </p:txBody>
      </p:sp>
      <p:sp>
        <p:nvSpPr>
          <p:cNvPr id="2" name="Rectangle 1" hidden="1"/>
          <p:cNvSpPr/>
          <p:nvPr/>
        </p:nvSpPr>
        <p:spPr>
          <a:xfrm>
            <a:off x="2590800" y="3639503"/>
            <a:ext cx="4326826" cy="369332"/>
          </a:xfrm>
          <a:prstGeom prst="rect">
            <a:avLst/>
          </a:prstGeom>
        </p:spPr>
        <p:txBody>
          <a:bodyPr wrap="none">
            <a:spAutoFit/>
          </a:bodyPr>
          <a:lstStyle/>
          <a:p>
            <a:r>
              <a:rPr lang="bn-BD" dirty="0"/>
              <a:t>সঠিক উত্তরের জন্য একবার </a:t>
            </a:r>
            <a:r>
              <a:rPr lang="en-US" dirty="0"/>
              <a:t>spacebar </a:t>
            </a:r>
            <a:r>
              <a:rPr lang="bn-BD" dirty="0"/>
              <a:t>চাপুন</a:t>
            </a:r>
            <a:endParaRPr lang="en-US" dirty="0"/>
          </a:p>
        </p:txBody>
      </p:sp>
      <p:pic>
        <p:nvPicPr>
          <p:cNvPr id="3" name="Picture 2" descr="সঠিক উত্তর ল্যাকটিক এসিড"/>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5918743"/>
            <a:ext cx="786319" cy="408398"/>
          </a:xfrm>
          <a:prstGeom prst="rect">
            <a:avLst/>
          </a:prstGeom>
        </p:spPr>
      </p:pic>
      <p:sp>
        <p:nvSpPr>
          <p:cNvPr id="4" name="Rectangle 3" hidden="1"/>
          <p:cNvSpPr/>
          <p:nvPr/>
        </p:nvSpPr>
        <p:spPr>
          <a:xfrm>
            <a:off x="2468213" y="6566458"/>
            <a:ext cx="4572000" cy="276999"/>
          </a:xfrm>
          <a:prstGeom prst="rect">
            <a:avLst/>
          </a:prstGeom>
        </p:spPr>
        <p:txBody>
          <a:bodyPr>
            <a:spAutoFit/>
          </a:bodyPr>
          <a:lstStyle/>
          <a:p>
            <a:r>
              <a:rPr lang="bn-BD" sz="1200" dirty="0">
                <a:latin typeface="NikoshBAN" pitchFamily="2" charset="0"/>
                <a:cs typeface="NikoshBAN" pitchFamily="2" charset="0"/>
              </a:rPr>
              <a:t>পরের </a:t>
            </a:r>
            <a:r>
              <a:rPr lang="en-US" sz="1200" dirty="0">
                <a:latin typeface="NikoshBAN" pitchFamily="2" charset="0"/>
                <a:cs typeface="NikoshBAN" pitchFamily="2" charset="0"/>
              </a:rPr>
              <a:t>Slide </a:t>
            </a:r>
            <a:r>
              <a:rPr lang="bn-BD" sz="1200" dirty="0">
                <a:latin typeface="NikoshBAN" pitchFamily="2" charset="0"/>
                <a:cs typeface="NikoshBAN" pitchFamily="2" charset="0"/>
              </a:rPr>
              <a:t> এর জন্য একবার </a:t>
            </a:r>
            <a:r>
              <a:rPr lang="en-US" sz="1200" dirty="0">
                <a:latin typeface="NikoshBAN" pitchFamily="2" charset="0"/>
                <a:cs typeface="NikoshBAN" pitchFamily="2" charset="0"/>
              </a:rPr>
              <a:t> spacebar </a:t>
            </a:r>
            <a:r>
              <a:rPr lang="bn-BD" sz="1200" dirty="0">
                <a:latin typeface="NikoshBAN" pitchFamily="2" charset="0"/>
                <a:cs typeface="NikoshBAN" pitchFamily="2" charset="0"/>
              </a:rPr>
              <a:t> চাপুন</a:t>
            </a:r>
            <a:endParaRPr lang="en-US" sz="1200" dirty="0">
              <a:latin typeface="NikoshBAN" pitchFamily="2" charset="0"/>
              <a:cs typeface="NikoshBAN" pitchFamily="2" charset="0"/>
            </a:endParaRPr>
          </a:p>
        </p:txBody>
      </p:sp>
    </p:spTree>
    <p:extLst>
      <p:ext uri="{BB962C8B-B14F-4D97-AF65-F5344CB8AC3E}">
        <p14:creationId xmlns:p14="http://schemas.microsoft.com/office/powerpoint/2010/main" val="231628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11"/>
                                        </p:tgtEl>
                                        <p:attrNameLst>
                                          <p:attrName>style.color</p:attrName>
                                        </p:attrNameLst>
                                      </p:cBhvr>
                                      <p:to>
                                        <a:srgbClr val="F14124"/>
                                      </p:to>
                                    </p:animClr>
                                    <p:animClr clrSpc="rgb" dir="cw">
                                      <p:cBhvr>
                                        <p:cTn id="13" dur="500" fill="hold"/>
                                        <p:tgtEl>
                                          <p:spTgt spid="11"/>
                                        </p:tgtEl>
                                        <p:attrNameLst>
                                          <p:attrName>fillcolor</p:attrName>
                                        </p:attrNameLst>
                                      </p:cBhvr>
                                      <p:to>
                                        <a:srgbClr val="F14124"/>
                                      </p:to>
                                    </p:animClr>
                                    <p:set>
                                      <p:cBhvr>
                                        <p:cTn id="14" dur="500" fill="hold"/>
                                        <p:tgtEl>
                                          <p:spTgt spid="11"/>
                                        </p:tgtEl>
                                        <p:attrNameLst>
                                          <p:attrName>fill.type</p:attrName>
                                        </p:attrNameLst>
                                      </p:cBhvr>
                                      <p:to>
                                        <p:strVal val="solid"/>
                                      </p:to>
                                    </p:set>
                                    <p:set>
                                      <p:cBhvr>
                                        <p:cTn id="15"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13"/>
                                        </p:tgtEl>
                                        <p:attrNameLst>
                                          <p:attrName>style.color</p:attrName>
                                        </p:attrNameLst>
                                      </p:cBhvr>
                                      <p:to>
                                        <a:srgbClr val="F14124"/>
                                      </p:to>
                                    </p:animClr>
                                    <p:animClr clrSpc="rgb" dir="cw">
                                      <p:cBhvr>
                                        <p:cTn id="21" dur="500" fill="hold"/>
                                        <p:tgtEl>
                                          <p:spTgt spid="13"/>
                                        </p:tgtEl>
                                        <p:attrNameLst>
                                          <p:attrName>fillcolor</p:attrName>
                                        </p:attrNameLst>
                                      </p:cBhvr>
                                      <p:to>
                                        <a:srgbClr val="F14124"/>
                                      </p:to>
                                    </p:animClr>
                                    <p:set>
                                      <p:cBhvr>
                                        <p:cTn id="22" dur="500" fill="hold"/>
                                        <p:tgtEl>
                                          <p:spTgt spid="13"/>
                                        </p:tgtEl>
                                        <p:attrNameLst>
                                          <p:attrName>fill.type</p:attrName>
                                        </p:attrNameLst>
                                      </p:cBhvr>
                                      <p:to>
                                        <p:strVal val="solid"/>
                                      </p:to>
                                    </p:set>
                                    <p:set>
                                      <p:cBhvr>
                                        <p:cTn id="23"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14"/>
                    </p:tgtEl>
                  </p:cond>
                </p:stCondLst>
                <p:endSync evt="end" delay="0">
                  <p:rtn val="all"/>
                </p:endSync>
                <p:childTnLst>
                  <p:par>
                    <p:cTn id="25" fill="hold">
                      <p:stCondLst>
                        <p:cond delay="0"/>
                      </p:stCondLst>
                      <p:childTnLst>
                        <p:par>
                          <p:cTn id="26" fill="hold">
                            <p:stCondLst>
                              <p:cond delay="0"/>
                            </p:stCondLst>
                            <p:childTnLst>
                              <p:par>
                                <p:cTn id="27" presetID="19" presetClass="emph" presetSubtype="0" fill="hold" grpId="0" nodeType="clickEffect">
                                  <p:stCondLst>
                                    <p:cond delay="0"/>
                                  </p:stCondLst>
                                  <p:childTnLst>
                                    <p:animClr clrSpc="rgb" dir="cw">
                                      <p:cBhvr override="childStyle">
                                        <p:cTn id="28" dur="500" fill="hold"/>
                                        <p:tgtEl>
                                          <p:spTgt spid="14"/>
                                        </p:tgtEl>
                                        <p:attrNameLst>
                                          <p:attrName>style.color</p:attrName>
                                        </p:attrNameLst>
                                      </p:cBhvr>
                                      <p:to>
                                        <a:srgbClr val="F14124"/>
                                      </p:to>
                                    </p:animClr>
                                    <p:animClr clrSpc="rgb" dir="cw">
                                      <p:cBhvr>
                                        <p:cTn id="29" dur="500" fill="hold"/>
                                        <p:tgtEl>
                                          <p:spTgt spid="14"/>
                                        </p:tgtEl>
                                        <p:attrNameLst>
                                          <p:attrName>fillcolor</p:attrName>
                                        </p:attrNameLst>
                                      </p:cBhvr>
                                      <p:to>
                                        <a:srgbClr val="F14124"/>
                                      </p:to>
                                    </p:animClr>
                                    <p:set>
                                      <p:cBhvr>
                                        <p:cTn id="30" dur="500" fill="hold"/>
                                        <p:tgtEl>
                                          <p:spTgt spid="14"/>
                                        </p:tgtEl>
                                        <p:attrNameLst>
                                          <p:attrName>fill.type</p:attrName>
                                        </p:attrNameLst>
                                      </p:cBhvr>
                                      <p:to>
                                        <p:strVal val="solid"/>
                                      </p:to>
                                    </p:set>
                                    <p:set>
                                      <p:cBhvr>
                                        <p:cTn id="31" dur="5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11"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descr="ভুট্টা ঘা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97" y="457200"/>
            <a:ext cx="3657600" cy="2780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oup 18"/>
          <p:cNvGrpSpPr/>
          <p:nvPr/>
        </p:nvGrpSpPr>
        <p:grpSpPr>
          <a:xfrm>
            <a:off x="304800" y="4814777"/>
            <a:ext cx="7137814" cy="1270575"/>
            <a:chOff x="762000" y="2133600"/>
            <a:chExt cx="7137814" cy="1270575"/>
          </a:xfrm>
        </p:grpSpPr>
        <p:sp>
          <p:nvSpPr>
            <p:cNvPr id="4" name="TextBox 3"/>
            <p:cNvSpPr txBox="1"/>
            <p:nvPr/>
          </p:nvSpPr>
          <p:spPr>
            <a:xfrm>
              <a:off x="762000" y="2133600"/>
              <a:ext cx="3720890" cy="523220"/>
            </a:xfrm>
            <a:prstGeom prst="rect">
              <a:avLst/>
            </a:prstGeom>
            <a:solidFill>
              <a:schemeClr val="accent2">
                <a:lumMod val="40000"/>
                <a:lumOff val="60000"/>
              </a:schemeClr>
            </a:solidFill>
          </p:spPr>
          <p:txBody>
            <a:bodyPr wrap="none" rtlCol="0">
              <a:spAutoFit/>
            </a:bodyPr>
            <a:lstStyle/>
            <a:p>
              <a:r>
                <a:rPr lang="bn-BD" sz="2800" dirty="0">
                  <a:latin typeface="NikoshBAN" pitchFamily="2" charset="0"/>
                  <a:cs typeface="NikoshBAN" pitchFamily="2" charset="0"/>
                </a:rPr>
                <a:t>সাইলেজ তৈরির জন্য প্রয়োজন ?</a:t>
              </a:r>
              <a:endParaRPr lang="en-US" sz="2800" dirty="0">
                <a:latin typeface="NikoshBAN" pitchFamily="2" charset="0"/>
                <a:cs typeface="NikoshBAN" pitchFamily="2" charset="0"/>
              </a:endParaRPr>
            </a:p>
          </p:txBody>
        </p:sp>
        <p:sp>
          <p:nvSpPr>
            <p:cNvPr id="6" name="TextBox 5"/>
            <p:cNvSpPr txBox="1"/>
            <p:nvPr/>
          </p:nvSpPr>
          <p:spPr>
            <a:xfrm>
              <a:off x="762000" y="2819400"/>
              <a:ext cx="1253869" cy="584775"/>
            </a:xfrm>
            <a:prstGeom prst="rect">
              <a:avLst/>
            </a:prstGeom>
            <a:solidFill>
              <a:schemeClr val="accent2">
                <a:lumMod val="40000"/>
                <a:lumOff val="60000"/>
              </a:schemeClr>
            </a:solidFill>
          </p:spPr>
          <p:txBody>
            <a:bodyPr wrap="none" rtlCol="0">
              <a:spAutoFit/>
            </a:bodyPr>
            <a:lstStyle/>
            <a:p>
              <a:r>
                <a:rPr lang="bn-BD" sz="3200" dirty="0">
                  <a:latin typeface="NikoshBAN" pitchFamily="2" charset="0"/>
                  <a:cs typeface="NikoshBAN" pitchFamily="2" charset="0"/>
                </a:rPr>
                <a:t>(ক) বস্তা</a:t>
              </a:r>
              <a:endParaRPr lang="en-US" sz="3200" dirty="0">
                <a:latin typeface="NikoshBAN" pitchFamily="2" charset="0"/>
                <a:cs typeface="NikoshBAN" pitchFamily="2" charset="0"/>
              </a:endParaRPr>
            </a:p>
          </p:txBody>
        </p:sp>
        <p:sp>
          <p:nvSpPr>
            <p:cNvPr id="8" name="TextBox 7"/>
            <p:cNvSpPr txBox="1"/>
            <p:nvPr/>
          </p:nvSpPr>
          <p:spPr>
            <a:xfrm>
              <a:off x="2596678" y="2819400"/>
              <a:ext cx="1176925" cy="584775"/>
            </a:xfrm>
            <a:prstGeom prst="rect">
              <a:avLst/>
            </a:prstGeom>
            <a:solidFill>
              <a:schemeClr val="accent2">
                <a:lumMod val="40000"/>
                <a:lumOff val="60000"/>
              </a:schemeClr>
            </a:solidFill>
          </p:spPr>
          <p:txBody>
            <a:bodyPr wrap="none" rtlCol="0">
              <a:spAutoFit/>
            </a:bodyPr>
            <a:lstStyle/>
            <a:p>
              <a:r>
                <a:rPr lang="bn-BD" sz="3200" dirty="0">
                  <a:latin typeface="NikoshBAN" pitchFamily="2" charset="0"/>
                  <a:cs typeface="NikoshBAN" pitchFamily="2" charset="0"/>
                </a:rPr>
                <a:t>(খ) বাঁশ</a:t>
              </a:r>
              <a:endParaRPr lang="en-US" sz="3200" dirty="0">
                <a:latin typeface="NikoshBAN" pitchFamily="2" charset="0"/>
                <a:cs typeface="NikoshBAN" pitchFamily="2" charset="0"/>
              </a:endParaRPr>
            </a:p>
          </p:txBody>
        </p:sp>
        <p:sp>
          <p:nvSpPr>
            <p:cNvPr id="9" name="TextBox 8"/>
            <p:cNvSpPr txBox="1"/>
            <p:nvPr/>
          </p:nvSpPr>
          <p:spPr>
            <a:xfrm>
              <a:off x="4442577" y="2819400"/>
              <a:ext cx="1255472" cy="584775"/>
            </a:xfrm>
            <a:prstGeom prst="rect">
              <a:avLst/>
            </a:prstGeom>
            <a:solidFill>
              <a:schemeClr val="accent2">
                <a:lumMod val="40000"/>
                <a:lumOff val="60000"/>
              </a:schemeClr>
            </a:solidFill>
          </p:spPr>
          <p:txBody>
            <a:bodyPr wrap="none" rtlCol="0">
              <a:spAutoFit/>
            </a:bodyPr>
            <a:lstStyle/>
            <a:p>
              <a:r>
                <a:rPr lang="bn-BD" sz="3200" dirty="0">
                  <a:latin typeface="NikoshBAN" pitchFamily="2" charset="0"/>
                  <a:cs typeface="NikoshBAN" pitchFamily="2" charset="0"/>
                </a:rPr>
                <a:t>(গ) তেল</a:t>
              </a:r>
              <a:endParaRPr lang="en-US" sz="3200" dirty="0">
                <a:latin typeface="NikoshBAN" pitchFamily="2" charset="0"/>
                <a:cs typeface="NikoshBAN" pitchFamily="2" charset="0"/>
              </a:endParaRPr>
            </a:p>
          </p:txBody>
        </p:sp>
        <p:sp>
          <p:nvSpPr>
            <p:cNvPr id="10" name="TextBox 9"/>
            <p:cNvSpPr txBox="1"/>
            <p:nvPr/>
          </p:nvSpPr>
          <p:spPr>
            <a:xfrm>
              <a:off x="6248400" y="2819400"/>
              <a:ext cx="1651414" cy="584775"/>
            </a:xfrm>
            <a:prstGeom prst="rect">
              <a:avLst/>
            </a:prstGeom>
            <a:solidFill>
              <a:schemeClr val="accent2">
                <a:lumMod val="40000"/>
                <a:lumOff val="60000"/>
              </a:schemeClr>
            </a:solidFill>
          </p:spPr>
          <p:txBody>
            <a:bodyPr wrap="none" rtlCol="0">
              <a:spAutoFit/>
            </a:bodyPr>
            <a:lstStyle/>
            <a:p>
              <a:r>
                <a:rPr lang="bn-BD" sz="3200" dirty="0">
                  <a:latin typeface="NikoshBAN" pitchFamily="2" charset="0"/>
                  <a:cs typeface="NikoshBAN" pitchFamily="2" charset="0"/>
                </a:rPr>
                <a:t>(ঘ) ইউরিয়া</a:t>
              </a:r>
              <a:endParaRPr lang="en-US" sz="3200" dirty="0">
                <a:latin typeface="NikoshBAN" pitchFamily="2" charset="0"/>
                <a:cs typeface="NikoshBAN" pitchFamily="2" charset="0"/>
              </a:endParaRPr>
            </a:p>
          </p:txBody>
        </p:sp>
      </p:grpSp>
      <p:sp>
        <p:nvSpPr>
          <p:cNvPr id="7" name="Rectangle 6" hidden="1"/>
          <p:cNvSpPr/>
          <p:nvPr/>
        </p:nvSpPr>
        <p:spPr>
          <a:xfrm>
            <a:off x="564527" y="4267200"/>
            <a:ext cx="4326826" cy="369332"/>
          </a:xfrm>
          <a:prstGeom prst="rect">
            <a:avLst/>
          </a:prstGeom>
        </p:spPr>
        <p:txBody>
          <a:bodyPr wrap="none">
            <a:spAutoFit/>
          </a:bodyPr>
          <a:lstStyle/>
          <a:p>
            <a:r>
              <a:rPr lang="bn-BD" dirty="0"/>
              <a:t>সঠিক উত্তরের জন্য একবার </a:t>
            </a:r>
            <a:r>
              <a:rPr lang="en-US" dirty="0"/>
              <a:t>spacebar </a:t>
            </a:r>
            <a:r>
              <a:rPr lang="bn-BD" dirty="0"/>
              <a:t>চাপুন</a:t>
            </a:r>
            <a:endParaRPr lang="en-US" dirty="0"/>
          </a:p>
        </p:txBody>
      </p:sp>
      <p:pic>
        <p:nvPicPr>
          <p:cNvPr id="5" name="Picture 4" descr="সঠীক উত্তর ইউরি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747" y="5510462"/>
            <a:ext cx="786319" cy="395883"/>
          </a:xfrm>
          <a:prstGeom prst="rect">
            <a:avLst/>
          </a:prstGeom>
        </p:spPr>
      </p:pic>
      <p:sp>
        <p:nvSpPr>
          <p:cNvPr id="3" name="Rectangle 2" hidden="1"/>
          <p:cNvSpPr/>
          <p:nvPr/>
        </p:nvSpPr>
        <p:spPr>
          <a:xfrm>
            <a:off x="1917451" y="6393504"/>
            <a:ext cx="4572000" cy="307777"/>
          </a:xfrm>
          <a:prstGeom prst="rect">
            <a:avLst/>
          </a:prstGeom>
        </p:spPr>
        <p:txBody>
          <a:bodyPr>
            <a:spAutoFit/>
          </a:bodyPr>
          <a:lstStyle/>
          <a:p>
            <a:r>
              <a:rPr lang="bn-BD" sz="1400" dirty="0"/>
              <a:t>পরের </a:t>
            </a:r>
            <a:r>
              <a:rPr lang="en-US" sz="1400" dirty="0"/>
              <a:t>Slide </a:t>
            </a:r>
            <a:r>
              <a:rPr lang="bn-BD" sz="1400" dirty="0"/>
              <a:t> এর জন্য একবার </a:t>
            </a:r>
            <a:r>
              <a:rPr lang="en-US" sz="1400" dirty="0"/>
              <a:t> spacebar </a:t>
            </a:r>
            <a:r>
              <a:rPr lang="bn-BD" sz="1400" dirty="0"/>
              <a:t> চাপুন</a:t>
            </a:r>
            <a:endParaRPr lang="en-US" sz="1400" dirty="0"/>
          </a:p>
        </p:txBody>
      </p:sp>
    </p:spTree>
    <p:extLst>
      <p:ext uri="{BB962C8B-B14F-4D97-AF65-F5344CB8AC3E}">
        <p14:creationId xmlns:p14="http://schemas.microsoft.com/office/powerpoint/2010/main" val="79815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657600" y="74477"/>
            <a:ext cx="1806905" cy="830997"/>
          </a:xfrm>
          <a:prstGeom prst="rect">
            <a:avLst/>
          </a:prstGeom>
          <a:noFill/>
        </p:spPr>
        <p:txBody>
          <a:bodyPr wrap="none" rtlCol="0">
            <a:spAutoFit/>
          </a:bodyPr>
          <a:lstStyle/>
          <a:p>
            <a:r>
              <a:rPr lang="en-US" sz="4800" b="1" dirty="0" err="1">
                <a:ln w="17780" cmpd="sng">
                  <a:solidFill>
                    <a:srgbClr val="FFFFFF"/>
                  </a:solidFill>
                  <a:prstDash val="solid"/>
                  <a:miter lim="800000"/>
                </a:ln>
                <a:solidFill>
                  <a:schemeClr val="accent5">
                    <a:lumMod val="75000"/>
                  </a:schemeClr>
                </a:solidFill>
                <a:effectLst>
                  <a:outerShdw blurRad="50800" algn="tl" rotWithShape="0">
                    <a:srgbClr val="000000"/>
                  </a:outerShdw>
                </a:effectLst>
                <a:latin typeface="NikoshBAN" pitchFamily="2" charset="0"/>
                <a:cs typeface="NikoshBAN" pitchFamily="2" charset="0"/>
              </a:rPr>
              <a:t>পরিচিতি</a:t>
            </a:r>
            <a:endParaRPr lang="en-US" sz="4800" b="1" dirty="0">
              <a:ln w="17780" cmpd="sng">
                <a:solidFill>
                  <a:srgbClr val="FFFFFF"/>
                </a:solidFill>
                <a:prstDash val="solid"/>
                <a:miter lim="800000"/>
              </a:ln>
              <a:solidFill>
                <a:schemeClr val="accent5">
                  <a:lumMod val="75000"/>
                </a:schemeClr>
              </a:solidFill>
              <a:effectLst>
                <a:outerShdw blurRad="50800" algn="tl" rotWithShape="0">
                  <a:srgbClr val="000000"/>
                </a:outerShdw>
              </a:effectLst>
              <a:latin typeface="NikoshBAN" pitchFamily="2" charset="0"/>
              <a:cs typeface="NikoshBAN" pitchFamily="2"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316" y="1061474"/>
            <a:ext cx="2037484" cy="2408370"/>
          </a:xfrm>
          <a:prstGeom prst="rect">
            <a:avLst/>
          </a:prstGeom>
          <a:ln>
            <a:noFill/>
          </a:ln>
          <a:effectLst>
            <a:softEdge rad="112500"/>
          </a:effectLst>
        </p:spPr>
      </p:pic>
      <p:sp>
        <p:nvSpPr>
          <p:cNvPr id="15" name="Content Placeholder 1"/>
          <p:cNvSpPr txBox="1">
            <a:spLocks/>
          </p:cNvSpPr>
          <p:nvPr/>
        </p:nvSpPr>
        <p:spPr>
          <a:xfrm>
            <a:off x="137679" y="3478095"/>
            <a:ext cx="45720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3600" dirty="0" err="1">
                <a:effectLst>
                  <a:outerShdw blurRad="38100" dist="38100" dir="2700000" algn="tl">
                    <a:srgbClr val="000000">
                      <a:alpha val="43137"/>
                    </a:srgbClr>
                  </a:outerShdw>
                </a:effectLst>
                <a:latin typeface="NikoshBAN" pitchFamily="2" charset="0"/>
                <a:cs typeface="NikoshBAN" pitchFamily="2" charset="0"/>
              </a:rPr>
              <a:t>মি</a:t>
            </a:r>
            <a:r>
              <a:rPr lang="as-IN" sz="3600" dirty="0">
                <a:effectLst>
                  <a:outerShdw blurRad="38100" dist="38100" dir="2700000" algn="tl">
                    <a:srgbClr val="000000">
                      <a:alpha val="43137"/>
                    </a:srgbClr>
                  </a:outerShdw>
                </a:effectLst>
                <a:latin typeface="NikoshBAN" pitchFamily="2" charset="0"/>
                <a:cs typeface="NikoshBAN" pitchFamily="2" charset="0"/>
              </a:rPr>
              <a:t>ঠ</a:t>
            </a:r>
            <a:r>
              <a:rPr lang="en-US" sz="3600" dirty="0">
                <a:effectLst>
                  <a:outerShdw blurRad="38100" dist="38100" dir="2700000" algn="tl">
                    <a:srgbClr val="000000">
                      <a:alpha val="43137"/>
                    </a:srgbClr>
                  </a:outerShdw>
                </a:effectLst>
                <a:latin typeface="NikoshBAN" pitchFamily="2" charset="0"/>
                <a:cs typeface="NikoshBAN" pitchFamily="2" charset="0"/>
              </a:rPr>
              <a:t>ু</a:t>
            </a:r>
            <a:r>
              <a:rPr lang="as-IN" sz="3600" dirty="0">
                <a:effectLst>
                  <a:outerShdw blurRad="38100" dist="38100" dir="2700000" algn="tl">
                    <a:srgbClr val="000000">
                      <a:alpha val="43137"/>
                    </a:srgbClr>
                  </a:outerShdw>
                </a:effectLst>
                <a:latin typeface="NikoshBAN" pitchFamily="2" charset="0"/>
                <a:cs typeface="NikoshBAN" pitchFamily="2" charset="0"/>
              </a:rPr>
              <a:t>ন</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as-IN" sz="3600" dirty="0">
                <a:effectLst>
                  <a:outerShdw blurRad="38100" dist="38100" dir="2700000" algn="tl">
                    <a:srgbClr val="000000">
                      <a:alpha val="43137"/>
                    </a:srgbClr>
                  </a:outerShdw>
                </a:effectLst>
                <a:latin typeface="NikoshBAN" pitchFamily="2" charset="0"/>
                <a:cs typeface="NikoshBAN" pitchFamily="2" charset="0"/>
              </a:rPr>
              <a:t>হ</a:t>
            </a:r>
            <a:r>
              <a:rPr lang="en-US" sz="3600" dirty="0">
                <a:effectLst>
                  <a:outerShdw blurRad="38100" dist="38100" dir="2700000" algn="tl">
                    <a:srgbClr val="000000">
                      <a:alpha val="43137"/>
                    </a:srgbClr>
                  </a:outerShdw>
                </a:effectLst>
                <a:latin typeface="NikoshBAN" pitchFamily="2" charset="0"/>
                <a:cs typeface="NikoshBAN" pitchFamily="2" charset="0"/>
              </a:rPr>
              <a:t>া</a:t>
            </a:r>
            <a:r>
              <a:rPr lang="as-IN" sz="3600" dirty="0">
                <a:effectLst>
                  <a:outerShdw blurRad="38100" dist="38100" dir="2700000" algn="tl">
                    <a:srgbClr val="000000">
                      <a:alpha val="43137"/>
                    </a:srgbClr>
                  </a:outerShdw>
                </a:effectLst>
                <a:latin typeface="NikoshBAN" pitchFamily="2" charset="0"/>
                <a:cs typeface="NikoshBAN" pitchFamily="2" charset="0"/>
              </a:rPr>
              <a:t>ল</a:t>
            </a:r>
            <a:r>
              <a:rPr lang="en-US" sz="3600" dirty="0">
                <a:effectLst>
                  <a:outerShdw blurRad="38100" dist="38100" dir="2700000" algn="tl">
                    <a:srgbClr val="000000">
                      <a:alpha val="43137"/>
                    </a:srgbClr>
                  </a:outerShdw>
                </a:effectLst>
                <a:latin typeface="NikoshBAN" pitchFamily="2" charset="0"/>
                <a:cs typeface="NikoshBAN" pitchFamily="2" charset="0"/>
              </a:rPr>
              <a:t>দ</a:t>
            </a:r>
            <a:r>
              <a:rPr lang="as-IN" sz="3600" dirty="0">
                <a:effectLst>
                  <a:outerShdw blurRad="38100" dist="38100" dir="2700000" algn="tl">
                    <a:srgbClr val="000000">
                      <a:alpha val="43137"/>
                    </a:srgbClr>
                  </a:outerShdw>
                </a:effectLst>
                <a:latin typeface="NikoshBAN" pitchFamily="2" charset="0"/>
                <a:cs typeface="NikoshBAN" pitchFamily="2" charset="0"/>
              </a:rPr>
              <a:t>া</a:t>
            </a:r>
            <a:r>
              <a:rPr lang="en-US" sz="3600" dirty="0">
                <a:effectLst>
                  <a:outerShdw blurRad="38100" dist="38100" dir="2700000" algn="tl">
                    <a:srgbClr val="000000">
                      <a:alpha val="43137"/>
                    </a:srgbClr>
                  </a:outerShdw>
                </a:effectLst>
                <a:latin typeface="NikoshBAN" pitchFamily="2" charset="0"/>
                <a:cs typeface="NikoshBAN" pitchFamily="2" charset="0"/>
              </a:rPr>
              <a:t>র </a:t>
            </a:r>
          </a:p>
          <a:p>
            <a:pPr marL="0" indent="0" algn="ctr">
              <a:buNone/>
              <a:defRPr/>
            </a:pP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ট</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র</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ড</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as-IN" sz="2400" dirty="0">
                <a:effectLst>
                  <a:outerShdw blurRad="38100" dist="38100" dir="2700000" algn="tl">
                    <a:srgbClr val="000000">
                      <a:alpha val="43137"/>
                    </a:srgbClr>
                  </a:outerShdw>
                </a:effectLst>
                <a:latin typeface="NikoshBAN" pitchFamily="2" charset="0"/>
                <a:cs typeface="NikoshBAN" pitchFamily="2" charset="0"/>
              </a:rPr>
              <a:t>ই</a:t>
            </a:r>
            <a:r>
              <a:rPr lang="en-US" sz="2400" dirty="0">
                <a:effectLst>
                  <a:outerShdw blurRad="38100" dist="38100" dir="2700000" algn="tl">
                    <a:srgbClr val="000000">
                      <a:alpha val="43137"/>
                    </a:srgbClr>
                  </a:outerShdw>
                </a:effectLst>
                <a:latin typeface="NikoshBAN" pitchFamily="2" charset="0"/>
                <a:cs typeface="NikoshBAN" pitchFamily="2" charset="0"/>
              </a:rPr>
              <a:t>ন</a:t>
            </a:r>
            <a:r>
              <a:rPr lang="as-IN" sz="2400" dirty="0">
                <a:effectLst>
                  <a:outerShdw blurRad="38100" dist="38100" dir="2700000" algn="tl">
                    <a:srgbClr val="000000">
                      <a:alpha val="43137"/>
                    </a:srgbClr>
                  </a:outerShdw>
                </a:effectLst>
                <a:latin typeface="NikoshBAN" pitchFamily="2" charset="0"/>
                <a:cs typeface="NikoshBAN" pitchFamily="2" charset="0"/>
              </a:rPr>
              <a:t>্</a:t>
            </a:r>
            <a:r>
              <a:rPr lang="en-US" sz="2400" dirty="0">
                <a:effectLst>
                  <a:outerShdw blurRad="38100" dist="38100" dir="2700000" algn="tl">
                    <a:srgbClr val="000000">
                      <a:alpha val="43137"/>
                    </a:srgbClr>
                  </a:outerShdw>
                </a:effectLst>
                <a:latin typeface="NikoshBAN" pitchFamily="2" charset="0"/>
                <a:cs typeface="NikoshBAN" pitchFamily="2" charset="0"/>
              </a:rPr>
              <a:t>স</a:t>
            </a:r>
            <a:r>
              <a:rPr lang="as-IN" sz="2400" dirty="0">
                <a:effectLst>
                  <a:outerShdw blurRad="38100" dist="38100" dir="2700000" algn="tl">
                    <a:srgbClr val="000000">
                      <a:alpha val="43137"/>
                    </a:srgbClr>
                  </a:outerShdw>
                </a:effectLst>
                <a:latin typeface="NikoshBAN" pitchFamily="2" charset="0"/>
                <a:cs typeface="NikoshBAN" pitchFamily="2" charset="0"/>
              </a:rPr>
              <a:t>ট</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রক</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ট</a:t>
            </a:r>
            <a:r>
              <a:rPr lang="en-US" sz="2400" dirty="0">
                <a:effectLst>
                  <a:outerShdw blurRad="38100" dist="38100" dir="2700000" algn="tl">
                    <a:srgbClr val="000000">
                      <a:alpha val="43137"/>
                    </a:srgbClr>
                  </a:outerShdw>
                </a:effectLst>
                <a:latin typeface="NikoshBAN" pitchFamily="2" charset="0"/>
                <a:cs typeface="NikoshBAN" pitchFamily="2" charset="0"/>
              </a:rPr>
              <a:t>র)</a:t>
            </a:r>
          </a:p>
          <a:p>
            <a:pPr marL="0" indent="0" algn="ctr">
              <a:buNone/>
              <a:defRPr/>
            </a:pPr>
            <a:r>
              <a:rPr lang="en-US" sz="2400" dirty="0" err="1">
                <a:effectLst>
                  <a:outerShdw blurRad="38100" dist="38100" dir="2700000" algn="tl">
                    <a:srgbClr val="000000">
                      <a:alpha val="43137"/>
                    </a:srgbClr>
                  </a:outerShdw>
                </a:effectLst>
                <a:latin typeface="NikoshBAN" pitchFamily="2" charset="0"/>
                <a:cs typeface="NikoshBAN" pitchFamily="2" charset="0"/>
              </a:rPr>
              <a:t>রাম</a:t>
            </a:r>
            <a:r>
              <a:rPr lang="as-IN" sz="2400" dirty="0">
                <a:effectLst>
                  <a:outerShdw blurRad="38100" dist="38100" dir="2700000" algn="tl">
                    <a:srgbClr val="000000">
                      <a:alpha val="43137"/>
                    </a:srgbClr>
                  </a:outerShdw>
                </a:effectLst>
                <a:latin typeface="NikoshBAN" pitchFamily="2" charset="0"/>
                <a:cs typeface="NikoshBAN" pitchFamily="2" charset="0"/>
              </a:rPr>
              <a:t>প</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ল</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as-IN" sz="2400" dirty="0">
                <a:effectLst>
                  <a:outerShdw blurRad="38100" dist="38100" dir="2700000" algn="tl">
                    <a:srgbClr val="000000">
                      <a:alpha val="43137"/>
                    </a:srgbClr>
                  </a:outerShdw>
                </a:effectLst>
                <a:latin typeface="NikoshBAN" pitchFamily="2" charset="0"/>
                <a:cs typeface="NikoshBAN" pitchFamily="2" charset="0"/>
              </a:rPr>
              <a:t>প</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ই</a:t>
            </a:r>
            <a:r>
              <a:rPr lang="en-US" sz="2400" dirty="0">
                <a:effectLst>
                  <a:outerShdw blurRad="38100" dist="38100" dir="2700000" algn="tl">
                    <a:srgbClr val="000000">
                      <a:alpha val="43137"/>
                    </a:srgbClr>
                  </a:outerShdw>
                </a:effectLst>
                <a:latin typeface="NikoshBAN" pitchFamily="2" charset="0"/>
                <a:cs typeface="NikoshBAN" pitchFamily="2" charset="0"/>
              </a:rPr>
              <a:t>ল</a:t>
            </a:r>
            <a:r>
              <a:rPr lang="as-IN" sz="2400" dirty="0">
                <a:effectLst>
                  <a:outerShdw blurRad="38100" dist="38100" dir="2700000" algn="tl">
                    <a:srgbClr val="000000">
                      <a:alpha val="43137"/>
                    </a:srgbClr>
                  </a:outerShdw>
                </a:effectLst>
                <a:latin typeface="NikoshBAN" pitchFamily="2" charset="0"/>
                <a:cs typeface="NikoshBAN" pitchFamily="2" charset="0"/>
              </a:rPr>
              <a:t>ট</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মাধ্যমিক</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বালিকা</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বিদ্যা</a:t>
            </a:r>
            <a:r>
              <a:rPr lang="as-IN" sz="2400" dirty="0">
                <a:effectLst>
                  <a:outerShdw blurRad="38100" dist="38100" dir="2700000" algn="tl">
                    <a:srgbClr val="000000">
                      <a:alpha val="43137"/>
                    </a:srgbClr>
                  </a:outerShdw>
                </a:effectLst>
                <a:latin typeface="NikoshBAN" pitchFamily="2" charset="0"/>
                <a:cs typeface="NikoshBAN" pitchFamily="2" charset="0"/>
              </a:rPr>
              <a:t>ল</a:t>
            </a:r>
            <a:r>
              <a:rPr lang="en-US" sz="2400" dirty="0">
                <a:effectLst>
                  <a:outerShdw blurRad="38100" dist="38100" dir="2700000" algn="tl">
                    <a:srgbClr val="000000">
                      <a:alpha val="43137"/>
                    </a:srgbClr>
                  </a:outerShdw>
                </a:effectLst>
                <a:latin typeface="NikoshBAN" pitchFamily="2" charset="0"/>
                <a:cs typeface="NikoshBAN" pitchFamily="2" charset="0"/>
              </a:rPr>
              <a:t>য় ।</a:t>
            </a:r>
            <a:r>
              <a:rPr lang="en-US" sz="2400" dirty="0" err="1">
                <a:effectLst>
                  <a:outerShdw blurRad="38100" dist="38100" dir="2700000" algn="tl">
                    <a:srgbClr val="000000">
                      <a:alpha val="43137"/>
                    </a:srgbClr>
                  </a:outerShdw>
                </a:effectLst>
                <a:latin typeface="NikoshBAN" pitchFamily="2" charset="0"/>
                <a:cs typeface="NikoshBAN" pitchFamily="2" charset="0"/>
              </a:rPr>
              <a:t>রাম</a:t>
            </a:r>
            <a:r>
              <a:rPr lang="as-IN" sz="2400" dirty="0">
                <a:effectLst>
                  <a:outerShdw blurRad="38100" dist="38100" dir="2700000" algn="tl">
                    <a:srgbClr val="000000">
                      <a:alpha val="43137"/>
                    </a:srgbClr>
                  </a:outerShdw>
                </a:effectLst>
                <a:latin typeface="NikoshBAN" pitchFamily="2" charset="0"/>
                <a:cs typeface="NikoshBAN" pitchFamily="2" charset="0"/>
              </a:rPr>
              <a:t>প</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ল</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as-IN" sz="2400" dirty="0">
                <a:effectLst>
                  <a:outerShdw blurRad="38100" dist="38100" dir="2700000" algn="tl">
                    <a:srgbClr val="000000">
                      <a:alpha val="43137"/>
                    </a:srgbClr>
                  </a:outerShdw>
                </a:effectLst>
                <a:latin typeface="NikoshBAN" pitchFamily="2" charset="0"/>
                <a:cs typeface="NikoshBAN" pitchFamily="2" charset="0"/>
              </a:rPr>
              <a:t>ব</a:t>
            </a:r>
            <a:r>
              <a:rPr lang="en-US" sz="2400" dirty="0" err="1">
                <a:effectLst>
                  <a:outerShdw blurRad="38100" dist="38100" dir="2700000" algn="tl">
                    <a:srgbClr val="000000">
                      <a:alpha val="43137"/>
                    </a:srgbClr>
                  </a:outerShdw>
                </a:effectLst>
                <a:latin typeface="NikoshBAN" pitchFamily="2" charset="0"/>
                <a:cs typeface="NikoshBAN" pitchFamily="2" charset="0"/>
              </a:rPr>
              <a:t>াগেরহাট</a:t>
            </a:r>
            <a:r>
              <a:rPr lang="en-US" sz="2400" dirty="0">
                <a:effectLst>
                  <a:outerShdw blurRad="38100" dist="38100" dir="2700000" algn="tl">
                    <a:srgbClr val="000000">
                      <a:alpha val="43137"/>
                    </a:srgbClr>
                  </a:outerShdw>
                </a:effectLst>
                <a:latin typeface="NikoshBAN" pitchFamily="2" charset="0"/>
                <a:cs typeface="NikoshBAN" pitchFamily="2" charset="0"/>
              </a:rPr>
              <a:t>।</a:t>
            </a:r>
            <a:endParaRPr lang="bn-IN" sz="2400" dirty="0">
              <a:effectLst>
                <a:outerShdw blurRad="38100" dist="38100" dir="2700000" algn="tl">
                  <a:srgbClr val="000000">
                    <a:alpha val="43137"/>
                  </a:srgbClr>
                </a:outerShdw>
              </a:effectLst>
              <a:latin typeface="NikoshBAN" pitchFamily="2" charset="0"/>
              <a:cs typeface="NikoshBAN" pitchFamily="2" charset="0"/>
            </a:endParaRPr>
          </a:p>
          <a:p>
            <a:pPr marL="0" indent="0" algn="ctr">
              <a:buNone/>
              <a:defRPr/>
            </a:pPr>
            <a:r>
              <a:rPr lang="bn-BD" sz="2800" dirty="0">
                <a:effectLst>
                  <a:outerShdw blurRad="38100" dist="38100" dir="2700000" algn="tl">
                    <a:srgbClr val="000000">
                      <a:alpha val="43137"/>
                    </a:srgbClr>
                  </a:outerShdw>
                </a:effectLst>
                <a:latin typeface="NikoshBAN" pitchFamily="2" charset="0"/>
                <a:cs typeface="NikoshBAN" pitchFamily="2" charset="0"/>
              </a:rPr>
              <a:t>মোবাইল নং </a:t>
            </a:r>
            <a:r>
              <a:rPr lang="en-US" sz="2800" dirty="0">
                <a:effectLst>
                  <a:outerShdw blurRad="38100" dist="38100" dir="2700000" algn="tl">
                    <a:srgbClr val="000000">
                      <a:alpha val="43137"/>
                    </a:srgbClr>
                  </a:outerShdw>
                </a:effectLst>
                <a:latin typeface="NikoshBAN" pitchFamily="2" charset="0"/>
                <a:cs typeface="NikoshBAN" pitchFamily="2" charset="0"/>
              </a:rPr>
              <a:t>01746440618 </a:t>
            </a:r>
            <a:endParaRPr lang="bn-BD" sz="2800" dirty="0">
              <a:effectLst>
                <a:outerShdw blurRad="38100" dist="38100" dir="2700000" algn="tl">
                  <a:srgbClr val="000000">
                    <a:alpha val="43137"/>
                  </a:srgbClr>
                </a:outerShdw>
              </a:effectLst>
              <a:latin typeface="NikoshBAN" pitchFamily="2" charset="0"/>
              <a:cs typeface="NikoshBAN" pitchFamily="2" charset="0"/>
            </a:endParaRPr>
          </a:p>
          <a:p>
            <a:pPr marL="0" indent="0" algn="ctr">
              <a:buNone/>
              <a:defRPr/>
            </a:pPr>
            <a:r>
              <a:rPr lang="en-US" sz="20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E-mail:mithun.gpi</a:t>
            </a:r>
            <a:r>
              <a:rPr lang="en-US" sz="2000" dirty="0">
                <a:solidFill>
                  <a:srgbClr val="002060"/>
                </a:solidFill>
                <a:effectLst>
                  <a:outerShdw blurRad="38100" dist="38100" dir="2700000" algn="tl">
                    <a:srgbClr val="000000">
                      <a:alpha val="43137"/>
                    </a:srgbClr>
                  </a:outerShdw>
                </a:effectLst>
                <a:cs typeface="NikoshBAN" panose="02000000000000000000" pitchFamily="2" charset="0"/>
              </a:rPr>
              <a:t>89</a:t>
            </a:r>
            <a:r>
              <a:rPr lang="en-US" sz="20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@gmail.com</a:t>
            </a:r>
            <a:r>
              <a:rPr lang="en-US" sz="2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BD" sz="2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buFont typeface="Arial" pitchFamily="34" charset="0"/>
              <a:buNone/>
            </a:pPr>
            <a:endParaRPr lang="en-US" dirty="0">
              <a:solidFill>
                <a:srgbClr val="FFC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026" name="Picture 2" descr="বইয়ের ছবি"/>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 contrast="11000"/>
                    </a14:imgEffect>
                  </a14:imgLayer>
                </a14:imgProps>
              </a:ext>
              <a:ext uri="{28A0092B-C50C-407E-A947-70E740481C1C}">
                <a14:useLocalDpi xmlns:a14="http://schemas.microsoft.com/office/drawing/2010/main" val="0"/>
              </a:ext>
            </a:extLst>
          </a:blip>
          <a:srcRect/>
          <a:stretch>
            <a:fillRect/>
          </a:stretch>
        </p:blipFill>
        <p:spPr bwMode="auto">
          <a:xfrm>
            <a:off x="5464505" y="1061475"/>
            <a:ext cx="2460296" cy="26723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414475" y="4191000"/>
            <a:ext cx="3171373" cy="2431435"/>
          </a:xfrm>
          <a:prstGeom prst="rect">
            <a:avLst/>
          </a:prstGeom>
          <a:noFill/>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অধ্যায়</a:t>
            </a: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 ২</a:t>
            </a:r>
            <a:endPar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algn="ct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কৃষি</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প্রযুক্তি</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algn="ctr"/>
            <a:r>
              <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পাঠ </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7</a:t>
            </a:r>
            <a:endParaRPr lang="bn-BD"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3" name="Rectangle 2" hidden="1"/>
          <p:cNvSpPr/>
          <p:nvPr/>
        </p:nvSpPr>
        <p:spPr>
          <a:xfrm>
            <a:off x="4191000" y="6315965"/>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53187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ZS\Desktop\All Files\panmax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97" y="457200"/>
            <a:ext cx="3657600" cy="2780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497" y="3886200"/>
            <a:ext cx="3983783" cy="523220"/>
          </a:xfrm>
          <a:prstGeom prst="rect">
            <a:avLst/>
          </a:prstGeom>
          <a:solidFill>
            <a:schemeClr val="accent1">
              <a:lumMod val="60000"/>
              <a:lumOff val="40000"/>
            </a:schemeClr>
          </a:solidFill>
        </p:spPr>
        <p:txBody>
          <a:bodyPr wrap="none" rtlCol="0">
            <a:spAutoFit/>
          </a:bodyPr>
          <a:lstStyle/>
          <a:p>
            <a:r>
              <a:rPr lang="bn-BD" sz="2800" dirty="0">
                <a:latin typeface="NikoshBAN" pitchFamily="2" charset="0"/>
                <a:cs typeface="NikoshBAN" pitchFamily="2" charset="0"/>
              </a:rPr>
              <a:t>সাইলেজের জন্য কোন ঘাস উত্তম ?</a:t>
            </a:r>
            <a:endParaRPr lang="en-US" sz="2800" dirty="0">
              <a:latin typeface="NikoshBAN" pitchFamily="2" charset="0"/>
              <a:cs typeface="NikoshBAN" pitchFamily="2" charset="0"/>
            </a:endParaRPr>
          </a:p>
        </p:txBody>
      </p:sp>
      <p:grpSp>
        <p:nvGrpSpPr>
          <p:cNvPr id="5" name="Group 4"/>
          <p:cNvGrpSpPr/>
          <p:nvPr/>
        </p:nvGrpSpPr>
        <p:grpSpPr>
          <a:xfrm>
            <a:off x="563434" y="5181600"/>
            <a:ext cx="7504069" cy="584775"/>
            <a:chOff x="533400" y="5029200"/>
            <a:chExt cx="7504069" cy="584775"/>
          </a:xfrm>
        </p:grpSpPr>
        <p:sp>
          <p:nvSpPr>
            <p:cNvPr id="6" name="TextBox 5"/>
            <p:cNvSpPr txBox="1"/>
            <p:nvPr/>
          </p:nvSpPr>
          <p:spPr>
            <a:xfrm>
              <a:off x="533400" y="5029200"/>
              <a:ext cx="1135247" cy="584775"/>
            </a:xfrm>
            <a:prstGeom prst="rect">
              <a:avLst/>
            </a:prstGeom>
            <a:solidFill>
              <a:schemeClr val="accent1">
                <a:lumMod val="60000"/>
                <a:lumOff val="40000"/>
              </a:schemeClr>
            </a:solidFill>
          </p:spPr>
          <p:txBody>
            <a:bodyPr wrap="none" rtlCol="0">
              <a:spAutoFit/>
            </a:bodyPr>
            <a:lstStyle/>
            <a:p>
              <a:r>
                <a:rPr lang="bn-BD" sz="2800" dirty="0">
                  <a:latin typeface="NikoshBAN" pitchFamily="2" charset="0"/>
                  <a:cs typeface="NikoshBAN" pitchFamily="2" charset="0"/>
                </a:rPr>
                <a:t>(ক)</a:t>
              </a:r>
              <a:r>
                <a:rPr lang="bn-BD" sz="3200" b="1" dirty="0">
                  <a:latin typeface="NikoshBAN" pitchFamily="2" charset="0"/>
                  <a:cs typeface="NikoshBAN" pitchFamily="2" charset="0"/>
                </a:rPr>
                <a:t> </a:t>
              </a:r>
              <a:r>
                <a:rPr lang="bn-BD" sz="2800" dirty="0">
                  <a:latin typeface="NikoshBAN" pitchFamily="2" charset="0"/>
                  <a:cs typeface="NikoshBAN" pitchFamily="2" charset="0"/>
                </a:rPr>
                <a:t>ভুট্টা</a:t>
              </a:r>
              <a:endParaRPr lang="en-US" sz="2800" dirty="0">
                <a:latin typeface="NikoshBAN" pitchFamily="2" charset="0"/>
                <a:cs typeface="NikoshBAN" pitchFamily="2" charset="0"/>
              </a:endParaRPr>
            </a:p>
          </p:txBody>
        </p:sp>
        <p:sp>
          <p:nvSpPr>
            <p:cNvPr id="7" name="TextBox 6"/>
            <p:cNvSpPr txBox="1"/>
            <p:nvPr/>
          </p:nvSpPr>
          <p:spPr>
            <a:xfrm>
              <a:off x="2693210" y="5029200"/>
              <a:ext cx="1236236" cy="523220"/>
            </a:xfrm>
            <a:prstGeom prst="rect">
              <a:avLst/>
            </a:prstGeom>
            <a:solidFill>
              <a:schemeClr val="accent1">
                <a:lumMod val="60000"/>
                <a:lumOff val="40000"/>
              </a:schemeClr>
            </a:solidFill>
          </p:spPr>
          <p:txBody>
            <a:bodyPr wrap="none" rtlCol="0">
              <a:spAutoFit/>
            </a:bodyPr>
            <a:lstStyle/>
            <a:p>
              <a:r>
                <a:rPr lang="bn-BD" sz="2800" dirty="0">
                  <a:latin typeface="NikoshBAN" pitchFamily="2" charset="0"/>
                  <a:cs typeface="NikoshBAN" pitchFamily="2" charset="0"/>
                </a:rPr>
                <a:t>(খ) প্যারা</a:t>
              </a:r>
              <a:endParaRPr lang="en-US" sz="2800" dirty="0">
                <a:latin typeface="NikoshBAN" pitchFamily="2" charset="0"/>
                <a:cs typeface="NikoshBAN" pitchFamily="2" charset="0"/>
              </a:endParaRPr>
            </a:p>
          </p:txBody>
        </p:sp>
        <p:sp>
          <p:nvSpPr>
            <p:cNvPr id="8" name="TextBox 7"/>
            <p:cNvSpPr txBox="1"/>
            <p:nvPr/>
          </p:nvSpPr>
          <p:spPr>
            <a:xfrm>
              <a:off x="4580355" y="5029200"/>
              <a:ext cx="1354858" cy="523220"/>
            </a:xfrm>
            <a:prstGeom prst="rect">
              <a:avLst/>
            </a:prstGeom>
            <a:solidFill>
              <a:schemeClr val="accent1">
                <a:lumMod val="60000"/>
                <a:lumOff val="40000"/>
              </a:schemeClr>
            </a:solidFill>
          </p:spPr>
          <p:txBody>
            <a:bodyPr wrap="none" rtlCol="0">
              <a:spAutoFit/>
            </a:bodyPr>
            <a:lstStyle/>
            <a:p>
              <a:r>
                <a:rPr lang="bn-BD" sz="2800" dirty="0">
                  <a:latin typeface="NikoshBAN" pitchFamily="2" charset="0"/>
                  <a:cs typeface="NikoshBAN" pitchFamily="2" charset="0"/>
                </a:rPr>
                <a:t>(গ) জার্মান</a:t>
              </a:r>
              <a:endParaRPr lang="en-US" sz="2800" dirty="0">
                <a:latin typeface="NikoshBAN" pitchFamily="2" charset="0"/>
                <a:cs typeface="NikoshBAN" pitchFamily="2" charset="0"/>
              </a:endParaRPr>
            </a:p>
          </p:txBody>
        </p:sp>
        <p:sp>
          <p:nvSpPr>
            <p:cNvPr id="9" name="TextBox 8"/>
            <p:cNvSpPr txBox="1"/>
            <p:nvPr/>
          </p:nvSpPr>
          <p:spPr>
            <a:xfrm>
              <a:off x="6472617" y="5029200"/>
              <a:ext cx="1564852" cy="523220"/>
            </a:xfrm>
            <a:prstGeom prst="rect">
              <a:avLst/>
            </a:prstGeom>
            <a:solidFill>
              <a:schemeClr val="accent1">
                <a:lumMod val="60000"/>
                <a:lumOff val="40000"/>
              </a:schemeClr>
            </a:solidFill>
          </p:spPr>
          <p:txBody>
            <a:bodyPr wrap="none" rtlCol="0">
              <a:spAutoFit/>
            </a:bodyPr>
            <a:lstStyle/>
            <a:p>
              <a:r>
                <a:rPr lang="bn-BD" sz="2800" dirty="0">
                  <a:latin typeface="NikoshBAN" pitchFamily="2" charset="0"/>
                  <a:cs typeface="NikoshBAN" pitchFamily="2" charset="0"/>
                </a:rPr>
                <a:t>(ঘ) নেপিয়ার</a:t>
              </a:r>
              <a:endParaRPr lang="en-US" sz="2800" dirty="0">
                <a:latin typeface="NikoshBAN" pitchFamily="2" charset="0"/>
                <a:cs typeface="NikoshBAN" pitchFamily="2" charset="0"/>
              </a:endParaRPr>
            </a:p>
          </p:txBody>
        </p:sp>
      </p:grpSp>
      <p:sp>
        <p:nvSpPr>
          <p:cNvPr id="12" name="Rectangle 11" hidden="1"/>
          <p:cNvSpPr/>
          <p:nvPr/>
        </p:nvSpPr>
        <p:spPr>
          <a:xfrm>
            <a:off x="4339238" y="3402280"/>
            <a:ext cx="4326826" cy="369332"/>
          </a:xfrm>
          <a:prstGeom prst="rect">
            <a:avLst/>
          </a:prstGeom>
        </p:spPr>
        <p:txBody>
          <a:bodyPr wrap="none">
            <a:spAutoFit/>
          </a:bodyPr>
          <a:lstStyle/>
          <a:p>
            <a:r>
              <a:rPr lang="bn-BD" dirty="0"/>
              <a:t>সঠিক উত্তরের জন্য একবার </a:t>
            </a:r>
            <a:r>
              <a:rPr lang="en-US" dirty="0"/>
              <a:t>spacebar </a:t>
            </a:r>
            <a:r>
              <a:rPr lang="bn-BD" dirty="0"/>
              <a:t>চাপুন</a:t>
            </a:r>
            <a:endParaRPr lang="en-US" dirty="0"/>
          </a:p>
        </p:txBody>
      </p:sp>
      <p:pic>
        <p:nvPicPr>
          <p:cNvPr id="3" name="Picture 2" descr="সঠিক উত্তর ভুট্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897" y="5239011"/>
            <a:ext cx="786319" cy="408398"/>
          </a:xfrm>
          <a:prstGeom prst="rect">
            <a:avLst/>
          </a:prstGeom>
        </p:spPr>
      </p:pic>
      <p:sp>
        <p:nvSpPr>
          <p:cNvPr id="11" name="Rectangle 10" hidden="1"/>
          <p:cNvSpPr/>
          <p:nvPr/>
        </p:nvSpPr>
        <p:spPr>
          <a:xfrm>
            <a:off x="2713077" y="6211669"/>
            <a:ext cx="4572000" cy="276999"/>
          </a:xfrm>
          <a:prstGeom prst="rect">
            <a:avLst/>
          </a:prstGeom>
        </p:spPr>
        <p:txBody>
          <a:bodyPr>
            <a:spAutoFit/>
          </a:bodyPr>
          <a:lstStyle/>
          <a:p>
            <a:r>
              <a:rPr lang="bn-BD" sz="1200" dirty="0"/>
              <a:t>পরের </a:t>
            </a:r>
            <a:r>
              <a:rPr lang="en-US" sz="1200" dirty="0"/>
              <a:t>Slide </a:t>
            </a:r>
            <a:r>
              <a:rPr lang="bn-BD" sz="1200" dirty="0"/>
              <a:t> এর জন্য একবার </a:t>
            </a:r>
            <a:r>
              <a:rPr lang="en-US" sz="1200" dirty="0"/>
              <a:t> spacebar </a:t>
            </a:r>
            <a:r>
              <a:rPr lang="bn-BD" sz="1200" dirty="0"/>
              <a:t> চাপুন</a:t>
            </a:r>
            <a:endParaRPr lang="en-US" sz="1200" dirty="0"/>
          </a:p>
        </p:txBody>
      </p:sp>
    </p:spTree>
    <p:extLst>
      <p:ext uri="{BB962C8B-B14F-4D97-AF65-F5344CB8AC3E}">
        <p14:creationId xmlns:p14="http://schemas.microsoft.com/office/powerpoint/2010/main" val="313626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
            <a:ext cx="12192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bn-BD" sz="2800" dirty="0">
                <a:latin typeface="NikoshBAN" pitchFamily="2" charset="0"/>
                <a:cs typeface="NikoshBAN" pitchFamily="2" charset="0"/>
              </a:rPr>
              <a:t>নতুন শব্দ</a:t>
            </a:r>
            <a:endParaRPr lang="en-US" sz="2800" dirty="0">
              <a:latin typeface="NikoshBAN" pitchFamily="2" charset="0"/>
              <a:cs typeface="NikoshBAN" pitchFamily="2" charset="0"/>
            </a:endParaRPr>
          </a:p>
        </p:txBody>
      </p:sp>
      <p:sp>
        <p:nvSpPr>
          <p:cNvPr id="3" name="TextBox 2"/>
          <p:cNvSpPr txBox="1"/>
          <p:nvPr/>
        </p:nvSpPr>
        <p:spPr>
          <a:xfrm>
            <a:off x="1524000" y="828020"/>
            <a:ext cx="12954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2800" dirty="0">
                <a:latin typeface="NikoshBAN" pitchFamily="2" charset="0"/>
                <a:cs typeface="NikoshBAN" pitchFamily="2" charset="0"/>
              </a:rPr>
              <a:t>সাইলেজ</a:t>
            </a:r>
            <a:endParaRPr lang="en-US" sz="2800" dirty="0">
              <a:latin typeface="NikoshBAN" pitchFamily="2" charset="0"/>
              <a:cs typeface="NikoshBAN" pitchFamily="2" charset="0"/>
            </a:endParaRPr>
          </a:p>
        </p:txBody>
      </p:sp>
      <p:sp>
        <p:nvSpPr>
          <p:cNvPr id="4" name="TextBox 3"/>
          <p:cNvSpPr txBox="1"/>
          <p:nvPr/>
        </p:nvSpPr>
        <p:spPr>
          <a:xfrm>
            <a:off x="1524000" y="1483935"/>
            <a:ext cx="24384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2800" dirty="0">
                <a:latin typeface="NikoshBAN" pitchFamily="2" charset="0"/>
                <a:cs typeface="NikoshBAN" pitchFamily="2" charset="0"/>
              </a:rPr>
              <a:t>কাঁচা ঘাস সংরক্ষণ</a:t>
            </a:r>
            <a:endParaRPr lang="en-US" sz="2800" dirty="0">
              <a:latin typeface="NikoshBAN" pitchFamily="2" charset="0"/>
              <a:cs typeface="NikoshBAN" pitchFamily="2" charset="0"/>
            </a:endParaRPr>
          </a:p>
        </p:txBody>
      </p:sp>
      <p:sp>
        <p:nvSpPr>
          <p:cNvPr id="5" name="TextBox 4"/>
          <p:cNvSpPr txBox="1"/>
          <p:nvPr/>
        </p:nvSpPr>
        <p:spPr>
          <a:xfrm>
            <a:off x="1524000" y="2133600"/>
            <a:ext cx="17526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2800" dirty="0">
                <a:latin typeface="NikoshBAN" pitchFamily="2" charset="0"/>
                <a:cs typeface="NikoshBAN" pitchFamily="2" charset="0"/>
              </a:rPr>
              <a:t>সাইলোপিট</a:t>
            </a:r>
            <a:endParaRPr lang="en-US" sz="2800" dirty="0">
              <a:latin typeface="NikoshBAN" pitchFamily="2" charset="0"/>
              <a:cs typeface="NikoshBAN" pitchFamily="2" charset="0"/>
            </a:endParaRPr>
          </a:p>
        </p:txBody>
      </p:sp>
      <p:sp>
        <p:nvSpPr>
          <p:cNvPr id="6" name="TextBox 5"/>
          <p:cNvSpPr txBox="1"/>
          <p:nvPr/>
        </p:nvSpPr>
        <p:spPr>
          <a:xfrm>
            <a:off x="1524000" y="2819400"/>
            <a:ext cx="12954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2800" dirty="0">
                <a:latin typeface="NikoshBAN" pitchFamily="2" charset="0"/>
                <a:cs typeface="NikoshBAN" pitchFamily="2" charset="0"/>
              </a:rPr>
              <a:t>চিটাগুড় </a:t>
            </a:r>
            <a:endParaRPr lang="en-US" sz="2800" dirty="0">
              <a:latin typeface="NikoshBAN" pitchFamily="2" charset="0"/>
              <a:cs typeface="NikoshBAN" pitchFamily="2" charset="0"/>
            </a:endParaRPr>
          </a:p>
        </p:txBody>
      </p:sp>
      <p:sp>
        <p:nvSpPr>
          <p:cNvPr id="7" name="TextBox 6"/>
          <p:cNvSpPr txBox="1"/>
          <p:nvPr/>
        </p:nvSpPr>
        <p:spPr>
          <a:xfrm>
            <a:off x="1514475" y="3505200"/>
            <a:ext cx="1933575"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2800" dirty="0">
                <a:latin typeface="NikoshBAN" pitchFamily="2" charset="0"/>
                <a:cs typeface="NikoshBAN" pitchFamily="2" charset="0"/>
              </a:rPr>
              <a:t>কার্বোহাইড্রেট </a:t>
            </a:r>
            <a:endParaRPr lang="en-US" sz="2800" dirty="0">
              <a:latin typeface="NikoshBAN" pitchFamily="2" charset="0"/>
              <a:cs typeface="NikoshBAN" pitchFamily="2" charset="0"/>
            </a:endParaRPr>
          </a:p>
        </p:txBody>
      </p:sp>
      <p:sp>
        <p:nvSpPr>
          <p:cNvPr id="8" name="TextBox 7"/>
          <p:cNvSpPr txBox="1"/>
          <p:nvPr/>
        </p:nvSpPr>
        <p:spPr>
          <a:xfrm>
            <a:off x="1514475" y="4191000"/>
            <a:ext cx="12954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2800" dirty="0">
                <a:latin typeface="NikoshBAN" pitchFamily="2" charset="0"/>
                <a:cs typeface="NikoshBAN" pitchFamily="2" charset="0"/>
              </a:rPr>
              <a:t>নেপিয়ার  </a:t>
            </a:r>
            <a:endParaRPr lang="en-US" sz="2800" dirty="0">
              <a:latin typeface="NikoshBAN" pitchFamily="2" charset="0"/>
              <a:cs typeface="NikoshBAN" pitchFamily="2" charset="0"/>
            </a:endParaRPr>
          </a:p>
        </p:txBody>
      </p:sp>
      <p:sp>
        <p:nvSpPr>
          <p:cNvPr id="9" name="Rectangle 8" hidden="1"/>
          <p:cNvSpPr/>
          <p:nvPr/>
        </p:nvSpPr>
        <p:spPr>
          <a:xfrm>
            <a:off x="1676400"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315234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bn-BD" dirty="0">
                <a:latin typeface="NikoshBAN" pitchFamily="2" charset="0"/>
                <a:cs typeface="NikoshBAN" pitchFamily="2" charset="0"/>
              </a:rPr>
              <a:t>সবাই ভাল থেকো</a:t>
            </a:r>
            <a:br>
              <a:rPr lang="en-US" dirty="0">
                <a:latin typeface="NikoshBAN" pitchFamily="2" charset="0"/>
                <a:cs typeface="NikoshBAN" pitchFamily="2" charset="0"/>
              </a:rPr>
            </a:br>
            <a:endParaRPr lang="en-US" dirty="0"/>
          </a:p>
        </p:txBody>
      </p:sp>
      <p:pic>
        <p:nvPicPr>
          <p:cNvPr id="23" name="Picture 22" descr="গোলাপ ফুলের ডালে পাখি বসে আছে&#10;"/>
          <p:cNvPicPr>
            <a:picLocks noChangeAspect="1"/>
          </p:cNvPicPr>
          <p:nvPr/>
        </p:nvPicPr>
        <p:blipFill>
          <a:blip r:embed="rId2"/>
          <a:stretch>
            <a:fillRect/>
          </a:stretch>
        </p:blipFill>
        <p:spPr>
          <a:xfrm>
            <a:off x="1253067" y="1066800"/>
            <a:ext cx="7450667" cy="5257800"/>
          </a:xfrm>
          <a:prstGeom prst="rect">
            <a:avLst/>
          </a:prstGeom>
        </p:spPr>
      </p:pic>
      <p:sp>
        <p:nvSpPr>
          <p:cNvPr id="21" name="Rectangle 20"/>
          <p:cNvSpPr/>
          <p:nvPr/>
        </p:nvSpPr>
        <p:spPr>
          <a:xfrm>
            <a:off x="5113867" y="3657600"/>
            <a:ext cx="3048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chemeClr val="tx1"/>
                </a:solidFill>
                <a:latin typeface="NikoshBAN" pitchFamily="2" charset="0"/>
                <a:cs typeface="NikoshBAN" pitchFamily="2" charset="0"/>
              </a:rPr>
              <a:t> ধন্যবাদ</a:t>
            </a:r>
            <a:endParaRPr lang="en-US" sz="4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406515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bn-BD" dirty="0">
                <a:latin typeface="NikoshBAN" pitchFamily="2" charset="0"/>
                <a:cs typeface="NikoshBAN" pitchFamily="2" charset="0"/>
              </a:rPr>
            </a:br>
            <a:r>
              <a:rPr lang="bn-BD" dirty="0">
                <a:latin typeface="NikoshBAN" pitchFamily="2" charset="0"/>
                <a:cs typeface="NikoshBAN" pitchFamily="2" charset="0"/>
              </a:rPr>
              <a:t>ছবি থেকে তোমরা কি দেখতে পাচ্ছ? </a:t>
            </a:r>
            <a:br>
              <a:rPr lang="en-US" dirty="0">
                <a:latin typeface="NikoshBAN" pitchFamily="2" charset="0"/>
                <a:cs typeface="NikoshBAN" pitchFamily="2" charset="0"/>
              </a:rPr>
            </a:br>
            <a:endParaRPr lang="en-US" dirty="0"/>
          </a:p>
        </p:txBody>
      </p:sp>
      <p:pic>
        <p:nvPicPr>
          <p:cNvPr id="6" name="Content Placeholder 5" descr="প্রথম ছবিতে রোদের তাপে মাঠ ফেঁটে চৌচির হয়ে আছে । আর সেই ঘাসহীন  মাঠে একটী শুকনো গরু শুয়ে আছে।"/>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76400"/>
            <a:ext cx="4086628" cy="3048000"/>
          </a:xfrm>
        </p:spPr>
      </p:pic>
      <p:pic>
        <p:nvPicPr>
          <p:cNvPr id="8" name="Picture 7" descr="দ্বিতীয় ছবিতে শুকনো মাঠে বসে একজন বৃদ্ধ লোক হাত কপালে রেখে সূর্যের দিকে তাকিয়ে আছে।"/>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882" y="1600200"/>
            <a:ext cx="3806798" cy="3124200"/>
          </a:xfrm>
          <a:prstGeom prst="rect">
            <a:avLst/>
          </a:prstGeom>
        </p:spPr>
      </p:pic>
      <p:sp>
        <p:nvSpPr>
          <p:cNvPr id="4" name="Rectangle 3" hidden="1"/>
          <p:cNvSpPr/>
          <p:nvPr/>
        </p:nvSpPr>
        <p:spPr>
          <a:xfrm>
            <a:off x="2499156" y="4732048"/>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9" name="Rectangle 8"/>
          <p:cNvSpPr/>
          <p:nvPr/>
        </p:nvSpPr>
        <p:spPr>
          <a:xfrm>
            <a:off x="3171949" y="5257800"/>
            <a:ext cx="2427267"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bn-BD" sz="3600" dirty="0">
                <a:latin typeface="NikoshBAN" pitchFamily="2" charset="0"/>
                <a:cs typeface="NikoshBAN" pitchFamily="2" charset="0"/>
              </a:rPr>
              <a:t>শুকনো মৌসুম। </a:t>
            </a:r>
            <a:endParaRPr lang="en-US" sz="3600" dirty="0">
              <a:latin typeface="NikoshBAN" pitchFamily="2" charset="0"/>
              <a:cs typeface="NikoshBAN" pitchFamily="2" charset="0"/>
            </a:endParaRPr>
          </a:p>
        </p:txBody>
      </p:sp>
      <p:sp>
        <p:nvSpPr>
          <p:cNvPr id="10" name="Rectangle 9" hidden="1"/>
          <p:cNvSpPr/>
          <p:nvPr/>
        </p:nvSpPr>
        <p:spPr>
          <a:xfrm>
            <a:off x="2286000" y="6244380"/>
            <a:ext cx="4572000" cy="369332"/>
          </a:xfrm>
          <a:prstGeom prst="rect">
            <a:avLst/>
          </a:prstGeom>
        </p:spPr>
        <p:txBody>
          <a:bodyPr>
            <a:spAutoFit/>
          </a:bodyPr>
          <a:lstStyle/>
          <a:p>
            <a:r>
              <a:rPr lang="bn-BD" dirty="0">
                <a:latin typeface="NikoshBAN" pitchFamily="2" charset="0"/>
                <a:cs typeface="NikoshBAN" pitchFamily="2" charset="0"/>
              </a:rPr>
              <a:t>পরের </a:t>
            </a:r>
            <a:r>
              <a:rPr lang="en-US" dirty="0">
                <a:latin typeface="NikoshBAN" pitchFamily="2" charset="0"/>
                <a:cs typeface="NikoshBAN" pitchFamily="2" charset="0"/>
              </a:rPr>
              <a:t>Slide </a:t>
            </a:r>
            <a:r>
              <a:rPr lang="bn-BD" dirty="0">
                <a:latin typeface="NikoshBAN" pitchFamily="2" charset="0"/>
                <a:cs typeface="NikoshBAN" pitchFamily="2" charset="0"/>
              </a:rPr>
              <a:t> এর জন্য একবার </a:t>
            </a:r>
            <a:r>
              <a:rPr lang="en-US" dirty="0">
                <a:latin typeface="NikoshBAN" pitchFamily="2" charset="0"/>
                <a:cs typeface="NikoshBAN" pitchFamily="2" charset="0"/>
              </a:rPr>
              <a:t> spacebar </a:t>
            </a:r>
            <a:r>
              <a:rPr lang="bn-BD" dirty="0">
                <a:latin typeface="NikoshBAN" pitchFamily="2" charset="0"/>
                <a:cs typeface="NikoshBAN" pitchFamily="2" charset="0"/>
              </a:rPr>
              <a:t> চাপুন</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312314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bn-BD" dirty="0">
                <a:latin typeface="NikoshBAN" pitchFamily="2" charset="0"/>
                <a:cs typeface="NikoshBAN" pitchFamily="2" charset="0"/>
              </a:rPr>
            </a:br>
            <a:r>
              <a:rPr lang="bn-BD" dirty="0">
                <a:latin typeface="NikoshBAN" pitchFamily="2" charset="0"/>
                <a:cs typeface="NikoshBAN" pitchFamily="2" charset="0"/>
              </a:rPr>
              <a:t>ছবিতে তোমরা কি দেখতে পাচ্ছ? </a:t>
            </a:r>
            <a:br>
              <a:rPr lang="en-US" dirty="0">
                <a:latin typeface="NikoshBAN" pitchFamily="2" charset="0"/>
                <a:cs typeface="NikoshBAN" pitchFamily="2" charset="0"/>
              </a:rPr>
            </a:br>
            <a:endParaRPr lang="en-US" dirty="0"/>
          </a:p>
        </p:txBody>
      </p:sp>
      <p:pic>
        <p:nvPicPr>
          <p:cNvPr id="5" name="Content Placeholder 4" descr="প্রথম ছবিতে একটি মোটা তাজা গরু  প্রচুর ঘাস যুক্ত মাঠে বসে আছে।"/>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722" y="1981200"/>
            <a:ext cx="4363906" cy="2991453"/>
          </a:xfrm>
        </p:spPr>
      </p:pic>
      <p:pic>
        <p:nvPicPr>
          <p:cNvPr id="6" name="Content Placeholder 5" descr="দ্বিতীয় ছবিতে দুইটি  গরু সবুজ ঘাস যুক্ত মাঠে ঘাস খাচ্ছে"/>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2057400"/>
            <a:ext cx="4079935" cy="2834481"/>
          </a:xfrm>
        </p:spPr>
      </p:pic>
      <p:sp>
        <p:nvSpPr>
          <p:cNvPr id="3" name="Rectangle 2" hidden="1"/>
          <p:cNvSpPr/>
          <p:nvPr/>
        </p:nvSpPr>
        <p:spPr>
          <a:xfrm>
            <a:off x="2592570" y="4953000"/>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7" name="Rectangle 6"/>
          <p:cNvSpPr/>
          <p:nvPr/>
        </p:nvSpPr>
        <p:spPr>
          <a:xfrm>
            <a:off x="3272971" y="5449538"/>
            <a:ext cx="2574744"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bn-BD" sz="3200" dirty="0">
                <a:latin typeface="NikoshBAN" pitchFamily="2" charset="0"/>
                <a:cs typeface="NikoshBAN" pitchFamily="2" charset="0"/>
              </a:rPr>
              <a:t>প্রচুর ঘাসযুক্ত মাঠ  </a:t>
            </a:r>
            <a:endParaRPr lang="en-US" sz="3200" dirty="0">
              <a:latin typeface="NikoshBAN" pitchFamily="2" charset="0"/>
              <a:cs typeface="NikoshBAN" pitchFamily="2" charset="0"/>
            </a:endParaRPr>
          </a:p>
        </p:txBody>
      </p:sp>
      <p:sp>
        <p:nvSpPr>
          <p:cNvPr id="8" name="Rectangle 7" hidden="1"/>
          <p:cNvSpPr/>
          <p:nvPr/>
        </p:nvSpPr>
        <p:spPr>
          <a:xfrm>
            <a:off x="2133600" y="6019800"/>
            <a:ext cx="4572000" cy="369332"/>
          </a:xfrm>
          <a:prstGeom prst="rect">
            <a:avLst/>
          </a:prstGeom>
        </p:spPr>
        <p:txBody>
          <a:bodyPr>
            <a:spAutoFit/>
          </a:bodyPr>
          <a:lstStyle/>
          <a:p>
            <a:r>
              <a:rPr lang="bn-BD" dirty="0">
                <a:latin typeface="NikoshBAN" pitchFamily="2" charset="0"/>
                <a:cs typeface="NikoshBAN" pitchFamily="2" charset="0"/>
              </a:rPr>
              <a:t>পরের </a:t>
            </a:r>
            <a:r>
              <a:rPr lang="en-US" dirty="0">
                <a:latin typeface="NikoshBAN" pitchFamily="2" charset="0"/>
                <a:cs typeface="NikoshBAN" pitchFamily="2" charset="0"/>
              </a:rPr>
              <a:t>Slide </a:t>
            </a:r>
            <a:r>
              <a:rPr lang="bn-BD" dirty="0">
                <a:latin typeface="NikoshBAN" pitchFamily="2" charset="0"/>
                <a:cs typeface="NikoshBAN" pitchFamily="2" charset="0"/>
              </a:rPr>
              <a:t> এর জন্য একবার </a:t>
            </a:r>
            <a:r>
              <a:rPr lang="en-US" dirty="0">
                <a:latin typeface="NikoshBAN" pitchFamily="2" charset="0"/>
                <a:cs typeface="NikoshBAN" pitchFamily="2" charset="0"/>
              </a:rPr>
              <a:t> spacebar </a:t>
            </a:r>
            <a:r>
              <a:rPr lang="bn-BD" dirty="0">
                <a:latin typeface="NikoshBAN" pitchFamily="2" charset="0"/>
                <a:cs typeface="NikoshBAN" pitchFamily="2" charset="0"/>
              </a:rPr>
              <a:t> চাপুন</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61771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305800" cy="86836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bn-BD" dirty="0">
                <a:solidFill>
                  <a:prstClr val="black"/>
                </a:solidFill>
                <a:latin typeface="NikoshBAN" pitchFamily="2" charset="0"/>
                <a:cs typeface="NikoshBAN" pitchFamily="2" charset="0"/>
              </a:rPr>
              <a:t>আজকের পাঠ</a:t>
            </a:r>
            <a:endParaRPr lang="en-US" dirty="0"/>
          </a:p>
        </p:txBody>
      </p:sp>
      <p:sp>
        <p:nvSpPr>
          <p:cNvPr id="6" name="TextBox 5"/>
          <p:cNvSpPr txBox="1"/>
          <p:nvPr/>
        </p:nvSpPr>
        <p:spPr>
          <a:xfrm>
            <a:off x="1371600" y="2590800"/>
            <a:ext cx="6248400" cy="144655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কাঁচা ঘাস সংরক্ষণ </a:t>
            </a:r>
          </a:p>
          <a:p>
            <a:r>
              <a:rPr lang="bn-BD" sz="4400" dirty="0">
                <a:latin typeface="NikoshBAN" pitchFamily="2" charset="0"/>
                <a:cs typeface="NikoshBAN" pitchFamily="2" charset="0"/>
              </a:rPr>
              <a:t>                সাইলেজ</a:t>
            </a:r>
            <a:r>
              <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4" name="Rectangle 3" hidden="1"/>
          <p:cNvSpPr/>
          <p:nvPr/>
        </p:nvSpPr>
        <p:spPr>
          <a:xfrm>
            <a:off x="2960038" y="5715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185013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Pentagon 20"/>
          <p:cNvSpPr/>
          <p:nvPr/>
        </p:nvSpPr>
        <p:spPr>
          <a:xfrm>
            <a:off x="66397" y="62736"/>
            <a:ext cx="2244435"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solidFill>
                  <a:schemeClr val="bg1"/>
                </a:solidFill>
                <a:latin typeface="NikoshBAN" pitchFamily="2" charset="0"/>
                <a:cs typeface="NikoshBAN" pitchFamily="2" charset="0"/>
                <a:sym typeface="Wingdings"/>
              </a:rPr>
              <a:t>শিখনফল</a:t>
            </a:r>
            <a:endParaRPr lang="en-US" sz="4400" b="1" dirty="0">
              <a:solidFill>
                <a:schemeClr val="bg1"/>
              </a:solidFill>
            </a:endParaRPr>
          </a:p>
        </p:txBody>
      </p:sp>
      <p:sp>
        <p:nvSpPr>
          <p:cNvPr id="2" name="Rectangle 1"/>
          <p:cNvSpPr/>
          <p:nvPr/>
        </p:nvSpPr>
        <p:spPr>
          <a:xfrm>
            <a:off x="2619028" y="162747"/>
            <a:ext cx="4571993" cy="707886"/>
          </a:xfrm>
          <a:prstGeom prst="rect">
            <a:avLst/>
          </a:prstGeom>
          <a:solidFill>
            <a:schemeClr val="bg1">
              <a:lumMod val="95000"/>
            </a:schemeClr>
          </a:solidFill>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bn-BD"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NikoshBAN" pitchFamily="2" charset="0"/>
                <a:cs typeface="NikoshBAN" pitchFamily="2" charset="0"/>
              </a:rPr>
              <a:t>এই পাঠ শেষে শিক্ষার্থীরা---</a:t>
            </a:r>
            <a:endParaRPr lang="en-US"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NikoshBAN" pitchFamily="2" charset="0"/>
              <a:cs typeface="NikoshBAN" pitchFamily="2" charset="0"/>
            </a:endParaRPr>
          </a:p>
        </p:txBody>
      </p:sp>
      <p:grpSp>
        <p:nvGrpSpPr>
          <p:cNvPr id="4" name="Group 3"/>
          <p:cNvGrpSpPr/>
          <p:nvPr/>
        </p:nvGrpSpPr>
        <p:grpSpPr>
          <a:xfrm>
            <a:off x="1601849" y="1215380"/>
            <a:ext cx="6573563" cy="966001"/>
            <a:chOff x="928259" y="1440874"/>
            <a:chExt cx="7287492" cy="1161634"/>
          </a:xfrm>
          <a:solidFill>
            <a:schemeClr val="accent5">
              <a:lumMod val="20000"/>
              <a:lumOff val="80000"/>
            </a:schemeClr>
          </a:solidFill>
        </p:grpSpPr>
        <p:sp>
          <p:nvSpPr>
            <p:cNvPr id="7" name="Rounded Rectangle 6"/>
            <p:cNvSpPr/>
            <p:nvPr/>
          </p:nvSpPr>
          <p:spPr>
            <a:xfrm>
              <a:off x="928259" y="1440874"/>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8" name="Rectangle 7"/>
            <p:cNvSpPr/>
            <p:nvPr/>
          </p:nvSpPr>
          <p:spPr>
            <a:xfrm>
              <a:off x="1188706" y="1678816"/>
              <a:ext cx="6993510" cy="555307"/>
            </a:xfrm>
            <a:prstGeom prst="rect">
              <a:avLst/>
            </a:prstGeom>
            <a:grpFill/>
            <a:ln>
              <a:no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2800" dirty="0">
                  <a:solidFill>
                    <a:schemeClr val="tx1"/>
                  </a:solidFill>
                  <a:latin typeface="NikoshBAN" pitchFamily="2" charset="0"/>
                  <a:cs typeface="NikoshBAN" pitchFamily="2" charset="0"/>
                </a:rPr>
                <a:t>সাইলেজ কি তা বলতে পারবে।</a:t>
              </a:r>
            </a:p>
          </p:txBody>
        </p:sp>
      </p:grpSp>
      <p:grpSp>
        <p:nvGrpSpPr>
          <p:cNvPr id="10" name="Group 9"/>
          <p:cNvGrpSpPr/>
          <p:nvPr/>
        </p:nvGrpSpPr>
        <p:grpSpPr>
          <a:xfrm>
            <a:off x="1601849" y="2573125"/>
            <a:ext cx="6573563" cy="966001"/>
            <a:chOff x="928259" y="1440874"/>
            <a:chExt cx="7287492" cy="1161634"/>
          </a:xfrm>
          <a:solidFill>
            <a:schemeClr val="accent3">
              <a:lumMod val="60000"/>
              <a:lumOff val="40000"/>
            </a:schemeClr>
          </a:solidFill>
        </p:grpSpPr>
        <p:sp>
          <p:nvSpPr>
            <p:cNvPr id="13" name="Rounded Rectangle 12"/>
            <p:cNvSpPr/>
            <p:nvPr/>
          </p:nvSpPr>
          <p:spPr>
            <a:xfrm>
              <a:off x="928259" y="1440874"/>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14" name="Rectangle 13"/>
            <p:cNvSpPr/>
            <p:nvPr/>
          </p:nvSpPr>
          <p:spPr>
            <a:xfrm>
              <a:off x="1188706" y="1678816"/>
              <a:ext cx="6993510" cy="555307"/>
            </a:xfrm>
            <a:prstGeom prst="rect">
              <a:avLst/>
            </a:prstGeom>
            <a:grpFill/>
            <a:ln>
              <a:no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2800" dirty="0">
                  <a:solidFill>
                    <a:schemeClr val="tx1"/>
                  </a:solidFill>
                  <a:latin typeface="NikoshBAN" pitchFamily="2" charset="0"/>
                  <a:cs typeface="NikoshBAN" pitchFamily="2" charset="0"/>
                </a:rPr>
                <a:t>সাইলেজের প্রয়োজনীয়তা ব্যাখ্যা করতে পারবে।</a:t>
              </a:r>
            </a:p>
          </p:txBody>
        </p:sp>
      </p:grpSp>
      <p:grpSp>
        <p:nvGrpSpPr>
          <p:cNvPr id="16" name="Group 15"/>
          <p:cNvGrpSpPr/>
          <p:nvPr/>
        </p:nvGrpSpPr>
        <p:grpSpPr>
          <a:xfrm>
            <a:off x="1632099" y="3804465"/>
            <a:ext cx="6573563" cy="966001"/>
            <a:chOff x="928259" y="1440874"/>
            <a:chExt cx="7287492" cy="1161634"/>
          </a:xfrm>
          <a:gradFill>
            <a:gsLst>
              <a:gs pos="0">
                <a:srgbClr val="8488C4"/>
              </a:gs>
              <a:gs pos="53000">
                <a:srgbClr val="D4DEFF"/>
              </a:gs>
              <a:gs pos="83000">
                <a:srgbClr val="D4DEFF"/>
              </a:gs>
              <a:gs pos="100000">
                <a:srgbClr val="96AB94"/>
              </a:gs>
            </a:gsLst>
            <a:lin ang="5400000" scaled="0"/>
          </a:gradFill>
        </p:grpSpPr>
        <p:sp>
          <p:nvSpPr>
            <p:cNvPr id="19" name="Rounded Rectangle 18"/>
            <p:cNvSpPr/>
            <p:nvPr/>
          </p:nvSpPr>
          <p:spPr>
            <a:xfrm>
              <a:off x="928259" y="1440874"/>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20" name="Rectangle 19"/>
            <p:cNvSpPr/>
            <p:nvPr/>
          </p:nvSpPr>
          <p:spPr>
            <a:xfrm>
              <a:off x="1033388" y="1761946"/>
              <a:ext cx="7148827" cy="555307"/>
            </a:xfrm>
            <a:prstGeom prst="rect">
              <a:avLst/>
            </a:prstGeom>
            <a:solidFill>
              <a:schemeClr val="accent2">
                <a:lumMod val="40000"/>
                <a:lumOff val="60000"/>
              </a:schemeClr>
            </a:solidFill>
            <a:ln>
              <a:solidFill>
                <a:schemeClr val="tx2">
                  <a:lumMod val="40000"/>
                  <a:lumOff val="60000"/>
                </a:schemeClr>
              </a:solid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2800" dirty="0">
                  <a:solidFill>
                    <a:schemeClr val="tx1"/>
                  </a:solidFill>
                  <a:latin typeface="NikoshBAN" pitchFamily="2" charset="0"/>
                  <a:cs typeface="NikoshBAN" pitchFamily="2" charset="0"/>
                </a:rPr>
                <a:t>সাইলেজ তৈরির উপযোগী ঘাসগুলোর নাম বলতে পারবে</a:t>
              </a:r>
            </a:p>
          </p:txBody>
        </p:sp>
      </p:grpSp>
      <p:grpSp>
        <p:nvGrpSpPr>
          <p:cNvPr id="23" name="Group 22"/>
          <p:cNvGrpSpPr/>
          <p:nvPr/>
        </p:nvGrpSpPr>
        <p:grpSpPr>
          <a:xfrm>
            <a:off x="1632100" y="5021422"/>
            <a:ext cx="6573563" cy="1094514"/>
            <a:chOff x="928259" y="1440874"/>
            <a:chExt cx="7287492" cy="1161634"/>
          </a:xfrm>
          <a:gradFill>
            <a:gsLst>
              <a:gs pos="0">
                <a:srgbClr val="8488C4"/>
              </a:gs>
              <a:gs pos="53000">
                <a:srgbClr val="D4DEFF"/>
              </a:gs>
              <a:gs pos="83000">
                <a:srgbClr val="D4DEFF"/>
              </a:gs>
              <a:gs pos="100000">
                <a:srgbClr val="96AB94"/>
              </a:gs>
            </a:gsLst>
            <a:lin ang="5400000" scaled="0"/>
          </a:gradFill>
        </p:grpSpPr>
        <p:sp>
          <p:nvSpPr>
            <p:cNvPr id="26" name="Rounded Rectangle 25"/>
            <p:cNvSpPr/>
            <p:nvPr/>
          </p:nvSpPr>
          <p:spPr>
            <a:xfrm>
              <a:off x="928259" y="1440874"/>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27" name="Rectangle 26"/>
            <p:cNvSpPr/>
            <p:nvPr/>
          </p:nvSpPr>
          <p:spPr>
            <a:xfrm>
              <a:off x="997590" y="1689937"/>
              <a:ext cx="7148827" cy="555306"/>
            </a:xfrm>
            <a:prstGeom prst="rect">
              <a:avLst/>
            </a:prstGeom>
            <a:solidFill>
              <a:schemeClr val="accent6">
                <a:lumMod val="40000"/>
                <a:lumOff val="60000"/>
              </a:schemeClr>
            </a:solidFill>
            <a:ln>
              <a:no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2800" dirty="0">
                  <a:solidFill>
                    <a:schemeClr val="tx1"/>
                  </a:solidFill>
                  <a:latin typeface="NikoshBAN" pitchFamily="2" charset="0"/>
                  <a:cs typeface="NikoshBAN" pitchFamily="2" charset="0"/>
                </a:rPr>
                <a:t>সাইলেজ তৈরির প্রক্রিয়া ব্যাখ্যা করতে পারবে।</a:t>
              </a:r>
            </a:p>
          </p:txBody>
        </p:sp>
      </p:grpSp>
      <p:sp>
        <p:nvSpPr>
          <p:cNvPr id="28" name="Rectangle 27" hidden="1"/>
          <p:cNvSpPr/>
          <p:nvPr/>
        </p:nvSpPr>
        <p:spPr>
          <a:xfrm>
            <a:off x="1466023" y="6428521"/>
            <a:ext cx="5724998" cy="369332"/>
          </a:xfrm>
          <a:prstGeom prst="rect">
            <a:avLst/>
          </a:prstGeom>
        </p:spPr>
        <p:txBody>
          <a:bodyPr wrap="square">
            <a:spAutoFit/>
          </a:bodyPr>
          <a:lstStyle/>
          <a:p>
            <a:r>
              <a:rPr lang="bn-BD" dirty="0">
                <a:latin typeface="NikoshBAN" pitchFamily="2" charset="0"/>
                <a:cs typeface="NikoshBAN" pitchFamily="2" charset="0"/>
              </a:rPr>
              <a:t>পরের </a:t>
            </a:r>
            <a:r>
              <a:rPr lang="en-US" dirty="0">
                <a:latin typeface="NikoshBAN" pitchFamily="2" charset="0"/>
                <a:cs typeface="NikoshBAN" pitchFamily="2" charset="0"/>
              </a:rPr>
              <a:t>Slide </a:t>
            </a:r>
            <a:r>
              <a:rPr lang="bn-BD" dirty="0">
                <a:latin typeface="NikoshBAN" pitchFamily="2" charset="0"/>
                <a:cs typeface="NikoshBAN" pitchFamily="2" charset="0"/>
              </a:rPr>
              <a:t> এর জন্য একবার </a:t>
            </a:r>
            <a:r>
              <a:rPr lang="en-US" dirty="0">
                <a:latin typeface="NikoshBAN" pitchFamily="2" charset="0"/>
                <a:cs typeface="NikoshBAN" pitchFamily="2" charset="0"/>
              </a:rPr>
              <a:t> spacebar </a:t>
            </a:r>
            <a:r>
              <a:rPr lang="bn-BD" dirty="0">
                <a:latin typeface="NikoshBAN" pitchFamily="2" charset="0"/>
                <a:cs typeface="NikoshBAN" pitchFamily="2" charset="0"/>
              </a:rPr>
              <a:t> চাপুন</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35265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71500" y="255968"/>
            <a:ext cx="8229600" cy="810832"/>
          </a:xfrm>
        </p:spPr>
        <p:style>
          <a:lnRef idx="3">
            <a:schemeClr val="lt1"/>
          </a:lnRef>
          <a:fillRef idx="1">
            <a:schemeClr val="accent1"/>
          </a:fillRef>
          <a:effectRef idx="1">
            <a:schemeClr val="accent1"/>
          </a:effectRef>
          <a:fontRef idx="minor">
            <a:schemeClr val="lt1"/>
          </a:fontRef>
        </p:style>
        <p:txBody>
          <a:bodyPr>
            <a:normAutofit fontScale="90000"/>
          </a:bodyPr>
          <a:lstStyle/>
          <a:p>
            <a:br>
              <a:rPr lang="bn-BD" dirty="0">
                <a:latin typeface="NikoshBAN" pitchFamily="2" charset="0"/>
                <a:cs typeface="NikoshBAN" pitchFamily="2" charset="0"/>
              </a:rPr>
            </a:br>
            <a:r>
              <a:rPr lang="bn-BD" dirty="0">
                <a:latin typeface="NikoshBAN" pitchFamily="2" charset="0"/>
                <a:cs typeface="NikoshBAN" pitchFamily="2" charset="0"/>
              </a:rPr>
              <a:t>সাইলেজ</a:t>
            </a:r>
            <a:br>
              <a:rPr lang="en-US" dirty="0">
                <a:latin typeface="NikoshBAN" pitchFamily="2" charset="0"/>
                <a:cs typeface="NikoshBAN" pitchFamily="2" charset="0"/>
              </a:rPr>
            </a:br>
            <a:endParaRPr lang="en-US" dirty="0"/>
          </a:p>
        </p:txBody>
      </p:sp>
      <p:pic>
        <p:nvPicPr>
          <p:cNvPr id="4" name="Picture 2" descr="প্রথম ছবতে একজন লোক এক হাত দিয়ে কিছু কাচা ঘাস তুলে ধরেছে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88082"/>
            <a:ext cx="2971800" cy="18716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3" descr="দ্বিতীয় ছবিতে কিছু ঘাস পলিথিন দিয়ে মোড়ানো অবস্থায় আছে।"/>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2578" y="1377690"/>
            <a:ext cx="2807444" cy="18924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তৃতীয় ছবিতে খামারে অনেকগুলো গরু একসাথে সংরক্ষিত কাচাঁ ঘাস খাচ্ছে।"/>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7925" y="1333500"/>
            <a:ext cx="2807444" cy="1888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6" hidden="1"/>
          <p:cNvSpPr/>
          <p:nvPr/>
        </p:nvSpPr>
        <p:spPr>
          <a:xfrm>
            <a:off x="2613456" y="4038600"/>
            <a:ext cx="3490058" cy="369332"/>
          </a:xfrm>
          <a:prstGeom prst="rect">
            <a:avLst/>
          </a:prstGeom>
        </p:spPr>
        <p:txBody>
          <a:bodyPr wrap="none">
            <a:spAutoFit/>
          </a:bodyPr>
          <a:lstStyle/>
          <a:p>
            <a:r>
              <a:rPr lang="bn-BD" dirty="0">
                <a:latin typeface="NikoshBAN" pitchFamily="2" charset="0"/>
                <a:cs typeface="NikoshBAN" pitchFamily="2" charset="0"/>
              </a:rPr>
              <a:t>লেখা আনার জন্য একবার </a:t>
            </a:r>
            <a:r>
              <a:rPr lang="en-US" dirty="0">
                <a:latin typeface="NikoshBAN" pitchFamily="2" charset="0"/>
                <a:cs typeface="NikoshBAN" pitchFamily="2" charset="0"/>
              </a:rPr>
              <a:t>spacebar </a:t>
            </a:r>
            <a:r>
              <a:rPr lang="bn-BD" dirty="0">
                <a:latin typeface="NikoshBAN" pitchFamily="2" charset="0"/>
                <a:cs typeface="NikoshBAN" pitchFamily="2" charset="0"/>
              </a:rPr>
              <a:t>চাপুন</a:t>
            </a:r>
            <a:endParaRPr lang="en-US" dirty="0">
              <a:latin typeface="NikoshBAN" pitchFamily="2" charset="0"/>
              <a:cs typeface="NikoshBAN" pitchFamily="2" charset="0"/>
            </a:endParaRPr>
          </a:p>
        </p:txBody>
      </p:sp>
      <p:sp>
        <p:nvSpPr>
          <p:cNvPr id="3" name="TextBox 2" descr="প্রথম ছবিতে একজন লোক এক  হাত দিয়ে কিছু কাচাঁ ঘাস তুলে ধরেছেন।"/>
          <p:cNvSpPr txBox="1"/>
          <p:nvPr/>
        </p:nvSpPr>
        <p:spPr>
          <a:xfrm>
            <a:off x="609600" y="4953000"/>
            <a:ext cx="7543800" cy="95410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bn-BD"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শুকনো মৌসুমে ঘাসের অভাব মেটানোর জন্য যে পদ্ধতিতে কাঁচা ঘাস সংরক্ষণ করা হয় তাকে সাইলেজ বলে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6" name="Rectangle 5" hidden="1"/>
          <p:cNvSpPr/>
          <p:nvPr/>
        </p:nvSpPr>
        <p:spPr>
          <a:xfrm>
            <a:off x="2514600" y="6254990"/>
            <a:ext cx="54102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171689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fontScale="90000"/>
          </a:bodyPr>
          <a:lstStyle/>
          <a:p>
            <a:br>
              <a:rPr lang="bn-BD" dirty="0">
                <a:latin typeface="NikoshBAN" pitchFamily="2" charset="0"/>
                <a:cs typeface="NikoshBAN" pitchFamily="2" charset="0"/>
              </a:rPr>
            </a:br>
            <a:r>
              <a:rPr lang="bn-BD" dirty="0">
                <a:latin typeface="NikoshBAN" pitchFamily="2" charset="0"/>
                <a:cs typeface="NikoshBAN" pitchFamily="2" charset="0"/>
              </a:rPr>
              <a:t>সাইলেজের প্রয়োজনীয়তা</a:t>
            </a:r>
            <a:br>
              <a:rPr lang="en-US" dirty="0">
                <a:latin typeface="NikoshBAN" pitchFamily="2" charset="0"/>
                <a:cs typeface="NikoshBAN" pitchFamily="2" charset="0"/>
              </a:rPr>
            </a:br>
            <a:endParaRPr lang="en-US" dirty="0"/>
          </a:p>
        </p:txBody>
      </p:sp>
      <p:graphicFrame>
        <p:nvGraphicFramePr>
          <p:cNvPr id="2" name="Diagram 1" descr="সাইলেগের প্রয়োজনীয়তা বুঝানোর জন্য চারটি ছবি দেখানো হয়েছে। প্রথম ছবিতে একজন মহিলা দুধ দোহাচ্ছেন। দ্বিতীয় ছবিতে একটি সুকনো গরু মাঠে দাঁড়িয়ে আছে। তৃতিয় ছবিতে বাছুর দুধ খাচ্ছে। চতুর্থ ছবিতে অনেক গরু সাইলেজে সংরক্ষিত ঘাস খাচ্ছে।এতে বুঝানো হয়েছে শুকনো মৌসুমে খাদ্য না থাকজায়।গবাদি পশু শুকিয়ে যায়। সাইলেজের ঘাস দিয়ে গবাদি পশু সুস্থ রাখা যায়।"/>
          <p:cNvGraphicFramePr/>
          <p:nvPr>
            <p:extLst>
              <p:ext uri="{D42A27DB-BD31-4B8C-83A1-F6EECF244321}">
                <p14:modId xmlns:p14="http://schemas.microsoft.com/office/powerpoint/2010/main" val="3372066101"/>
              </p:ext>
            </p:extLst>
          </p:nvPr>
        </p:nvGraphicFramePr>
        <p:xfrm>
          <a:off x="838200" y="1143000"/>
          <a:ext cx="7696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hidden="1"/>
          <p:cNvSpPr/>
          <p:nvPr/>
        </p:nvSpPr>
        <p:spPr>
          <a:xfrm>
            <a:off x="3048000" y="6211669"/>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128447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57200" y="274638"/>
            <a:ext cx="8229600" cy="258762"/>
          </a:xfrm>
        </p:spPr>
        <p:txBody>
          <a:bodyPr>
            <a:normAutofit fontScale="90000"/>
          </a:bodyPr>
          <a:lstStyle/>
          <a:p>
            <a:endParaRPr lang="en-US" dirty="0"/>
          </a:p>
        </p:txBody>
      </p:sp>
      <p:pic>
        <p:nvPicPr>
          <p:cNvPr id="4" name="Content Placeholder 3" descr="ছবিতে সাইলেজ তৈরির উপযোগী ঘাসের ছবি দেয়া আছে। ১। ভুট্টা ২। গিনি ৩। জার্মান ৪। নেপিয়ার"/>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229" y="779587"/>
            <a:ext cx="7620000" cy="5545014"/>
          </a:xfrm>
        </p:spPr>
      </p:pic>
      <p:sp>
        <p:nvSpPr>
          <p:cNvPr id="5" name="Rectangle 4" hidden="1"/>
          <p:cNvSpPr/>
          <p:nvPr/>
        </p:nvSpPr>
        <p:spPr>
          <a:xfrm>
            <a:off x="2438400" y="6459976"/>
            <a:ext cx="5791200" cy="261610"/>
          </a:xfrm>
          <a:prstGeom prst="rect">
            <a:avLst/>
          </a:prstGeom>
        </p:spPr>
        <p:txBody>
          <a:bodyPr wrap="square">
            <a:spAutoFit/>
          </a:bodyPr>
          <a:lstStyle/>
          <a:p>
            <a:r>
              <a:rPr lang="bn-BD" sz="1100" dirty="0"/>
              <a:t>পরের </a:t>
            </a:r>
            <a:r>
              <a:rPr lang="en-US" sz="1100" dirty="0"/>
              <a:t>Slide </a:t>
            </a:r>
            <a:r>
              <a:rPr lang="bn-BD" sz="1100" dirty="0"/>
              <a:t> এর জন্য একবার </a:t>
            </a:r>
            <a:r>
              <a:rPr lang="en-US" sz="1100" dirty="0"/>
              <a:t> spacebar </a:t>
            </a:r>
            <a:r>
              <a:rPr lang="bn-BD" sz="1100" dirty="0"/>
              <a:t> চাপুন</a:t>
            </a:r>
            <a:endParaRPr lang="en-US" sz="1100" dirty="0"/>
          </a:p>
        </p:txBody>
      </p:sp>
    </p:spTree>
    <p:extLst>
      <p:ext uri="{BB962C8B-B14F-4D97-AF65-F5344CB8AC3E}">
        <p14:creationId xmlns:p14="http://schemas.microsoft.com/office/powerpoint/2010/main" val="2782855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1845</TotalTime>
  <Words>675</Words>
  <Application>Microsoft Office PowerPoint</Application>
  <PresentationFormat>On-screen Show (4:3)</PresentationFormat>
  <Paragraphs>124</Paragraphs>
  <Slides>22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NikoshBAN</vt:lpstr>
      <vt:lpstr>Office Theme</vt:lpstr>
      <vt:lpstr> স্বাগতম </vt:lpstr>
      <vt:lpstr>PowerPoint Presentation</vt:lpstr>
      <vt:lpstr> ছবি থেকে তোমরা কি দেখতে পাচ্ছ?  </vt:lpstr>
      <vt:lpstr> ছবিতে তোমরা কি দেখতে পাচ্ছ?  </vt:lpstr>
      <vt:lpstr>আজকের পাঠ</vt:lpstr>
      <vt:lpstr>PowerPoint Presentation</vt:lpstr>
      <vt:lpstr> সাইলেজ </vt:lpstr>
      <vt:lpstr> সাইলেজের প্রয়োজনীয়তা </vt:lpstr>
      <vt:lpstr>PowerPoint Presentation</vt:lpstr>
      <vt:lpstr>মূল্যায়ন</vt:lpstr>
      <vt:lpstr> চল এবার আমরা সাইলেজ তৈরির ধাপসমূহ জেনে নেই </vt:lpstr>
      <vt:lpstr>PowerPoint Presentation</vt:lpstr>
      <vt:lpstr>PowerPoint Presentation</vt:lpstr>
      <vt:lpstr>PowerPoint Presentation</vt:lpstr>
      <vt:lpstr>PowerPoint Presentation</vt:lpstr>
      <vt:lpstr>PowerPoint Presentation</vt:lpstr>
      <vt:lpstr>জোড়ায় কাজ </vt:lpstr>
      <vt:lpstr> মূল্যায়ন </vt:lpstr>
      <vt:lpstr>PowerPoint Presentation</vt:lpstr>
      <vt:lpstr>PowerPoint Presentation</vt:lpstr>
      <vt:lpstr>PowerPoint Presentation</vt:lpstr>
      <vt:lpstr>সবাই ভাল থেকো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MZS</dc:creator>
  <cp:lastModifiedBy>Tarim</cp:lastModifiedBy>
  <cp:revision>178</cp:revision>
  <dcterms:created xsi:type="dcterms:W3CDTF">2015-08-13T02:34:25Z</dcterms:created>
  <dcterms:modified xsi:type="dcterms:W3CDTF">2019-10-30T15:27:49Z</dcterms:modified>
</cp:coreProperties>
</file>