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260" r:id="rId3"/>
    <p:sldId id="261" r:id="rId4"/>
    <p:sldId id="262" r:id="rId5"/>
    <p:sldId id="273" r:id="rId6"/>
    <p:sldId id="275" r:id="rId7"/>
    <p:sldId id="264" r:id="rId8"/>
    <p:sldId id="265" r:id="rId9"/>
    <p:sldId id="268" r:id="rId10"/>
    <p:sldId id="277" r:id="rId11"/>
    <p:sldId id="267" r:id="rId12"/>
    <p:sldId id="266" r:id="rId13"/>
    <p:sldId id="269" r:id="rId14"/>
    <p:sldId id="276" r:id="rId15"/>
    <p:sldId id="270" r:id="rId16"/>
    <p:sldId id="278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434" autoAdjust="0"/>
  </p:normalViewPr>
  <p:slideViewPr>
    <p:cSldViewPr>
      <p:cViewPr varScale="1">
        <p:scale>
          <a:sx n="74" d="100"/>
          <a:sy n="74" d="100"/>
        </p:scale>
        <p:origin x="-12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3AD0B-7F3D-40D3-B953-B64205FE7EE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70C36-3206-4FA6-91C2-4E2DAF4190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52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70C36-3206-4FA6-91C2-4E2DAF4190A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16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70C36-3206-4FA6-91C2-4E2DAF4190A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82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8B937-7A97-481B-B890-C433EE76F2DF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33F2-E863-4526-B6FC-8EBC261CF8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93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8B937-7A97-481B-B890-C433EE76F2DF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33F2-E863-4526-B6FC-8EBC261CF8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0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8B937-7A97-481B-B890-C433EE76F2DF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33F2-E863-4526-B6FC-8EBC261CF8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72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8B937-7A97-481B-B890-C433EE76F2DF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33F2-E863-4526-B6FC-8EBC261CF8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32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8B937-7A97-481B-B890-C433EE76F2DF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33F2-E863-4526-B6FC-8EBC261CF8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03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8B937-7A97-481B-B890-C433EE76F2DF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33F2-E863-4526-B6FC-8EBC261CF8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32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8B937-7A97-481B-B890-C433EE76F2DF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33F2-E863-4526-B6FC-8EBC261CF8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46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8B937-7A97-481B-B890-C433EE76F2DF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33F2-E863-4526-B6FC-8EBC261CF8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1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8B937-7A97-481B-B890-C433EE76F2DF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33F2-E863-4526-B6FC-8EBC261CF8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15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8B937-7A97-481B-B890-C433EE76F2DF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33F2-E863-4526-B6FC-8EBC261CF8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90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8B937-7A97-481B-B890-C433EE76F2DF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33F2-E863-4526-B6FC-8EBC261CF8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2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8B937-7A97-481B-B890-C433EE76F2DF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633F2-E863-4526-B6FC-8EBC261CF8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3708" y="603104"/>
            <a:ext cx="7162800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031" y="2362200"/>
            <a:ext cx="6934200" cy="403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535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75840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২। </a:t>
            </a:r>
            <a:r>
              <a:rPr lang="bn-BD" sz="2800" dirty="0" smtClean="0"/>
              <a:t>জিলহজ্জ মাসে হাজি সাহেবগন তাওয়াফ সাঈ কোরবানি সহ যে ইবাদত করেন তাই হজ্ব 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51520" y="1484784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/>
              </a:rPr>
              <a:t>হজ্ব অর্থ ইচ্ছা বা সঙ্কল্প </a:t>
            </a:r>
            <a:r>
              <a:rPr lang="en-US" sz="2800" dirty="0" err="1" smtClean="0">
                <a:latin typeface="NikoshBAN"/>
              </a:rPr>
              <a:t>করা</a:t>
            </a:r>
            <a:r>
              <a:rPr lang="bn-BD" sz="2800" dirty="0" smtClean="0">
                <a:latin typeface="NikoshBAN"/>
              </a:rPr>
              <a:t>, ইসলামী </a:t>
            </a:r>
            <a:r>
              <a:rPr lang="bn-BD" sz="2800" dirty="0">
                <a:latin typeface="NikoshBAN"/>
              </a:rPr>
              <a:t>পরিভাষায় হজ্জের </a:t>
            </a:r>
            <a:r>
              <a:rPr lang="bn-BD" sz="2800" dirty="0" smtClean="0">
                <a:latin typeface="NikoshBAN"/>
              </a:rPr>
              <a:t>মৌসুমে </a:t>
            </a:r>
            <a:r>
              <a:rPr lang="bn-BD" sz="2800" dirty="0">
                <a:latin typeface="NikoshBAN"/>
              </a:rPr>
              <a:t>বিশেষ পোশাকে মক্কা এবং </a:t>
            </a:r>
            <a:r>
              <a:rPr lang="bn-BD" sz="2800" dirty="0" smtClean="0">
                <a:latin typeface="NikoshBAN"/>
              </a:rPr>
              <a:t>তৎ-পার্শ্ব</a:t>
            </a:r>
            <a:r>
              <a:rPr lang="en-US" sz="2800" dirty="0" smtClean="0">
                <a:latin typeface="NikoshBAN"/>
              </a:rPr>
              <a:t>ব</a:t>
            </a:r>
            <a:r>
              <a:rPr lang="bn-BD" sz="2800" dirty="0" smtClean="0">
                <a:latin typeface="NikoshBAN"/>
              </a:rPr>
              <a:t>‌‍</a:t>
            </a:r>
            <a:r>
              <a:rPr lang="en-US" sz="2800" dirty="0" err="1" smtClean="0">
                <a:latin typeface="NikoshBAN"/>
              </a:rPr>
              <a:t>তি</a:t>
            </a:r>
            <a:r>
              <a:rPr lang="bn-BD" sz="2800" dirty="0" smtClean="0">
                <a:latin typeface="NikoshBAN"/>
              </a:rPr>
              <a:t>‌‍‌‍‌‍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>
                <a:latin typeface="NikoshBAN"/>
              </a:rPr>
              <a:t>কয়েকটি</a:t>
            </a:r>
            <a:r>
              <a:rPr lang="en-US" sz="2800" dirty="0">
                <a:latin typeface="NikoshBAN"/>
              </a:rPr>
              <a:t> </a:t>
            </a:r>
            <a:r>
              <a:rPr lang="bn-BD" sz="2800" dirty="0">
                <a:latin typeface="NikoshBAN"/>
              </a:rPr>
              <a:t> নির্দিষ্ট স্থানে ইবাদত করার নাম হ</a:t>
            </a:r>
            <a:r>
              <a:rPr lang="en-US" sz="2800" dirty="0" err="1" smtClean="0">
                <a:latin typeface="NikoshBAN"/>
              </a:rPr>
              <a:t>জ্ব</a:t>
            </a:r>
            <a:endParaRPr lang="en-US" sz="28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73061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403931" y="1143000"/>
            <a:ext cx="613986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জোড়ায় কাজঃ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971800"/>
            <a:ext cx="78486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১)ইব্রাহিম (আঃ)কার আদেশে এবং কোথায় স্ত্রী পুত্রকে রেখে গিয়েছিলেন তা সংক্ষেপে লিখ। </a:t>
            </a:r>
          </a:p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২)যম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যম কুপ কি ভাবে সৃষ্টি হয়েছিল তা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লিখ।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53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0"/>
            <a:ext cx="4648200" cy="403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609600"/>
            <a:ext cx="3886200" cy="396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5181600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মরুভূমি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21215" y="5141386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যম যম কূপ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20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990600"/>
            <a:ext cx="49530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দলীয় কাজঃ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371019"/>
            <a:ext cx="5943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LightBAN" pitchFamily="2" charset="0"/>
                <a:cs typeface="NikoshLightBAN" pitchFamily="2" charset="0"/>
              </a:rPr>
              <a:t>১)হজের প্রচলন কখন থেকে শুরু </a:t>
            </a:r>
            <a:endParaRPr lang="en-US" sz="4400" dirty="0">
              <a:latin typeface="NikoshLightBAN" pitchFamily="2" charset="0"/>
              <a:cs typeface="NikoshLightBAN" pitchFamily="2" charset="0"/>
            </a:endParaRPr>
          </a:p>
          <a:p>
            <a:r>
              <a:rPr lang="bn-BD" sz="4400" dirty="0" smtClean="0">
                <a:latin typeface="NikoshLightBAN" pitchFamily="2" charset="0"/>
                <a:cs typeface="NikoshLightBAN" pitchFamily="2" charset="0"/>
              </a:rPr>
              <a:t>হয়েছিল তা ব্যাখা কর।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4986697"/>
            <a:ext cx="571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LightBAN" pitchFamily="2" charset="0"/>
                <a:cs typeface="NikoshLightBAN" pitchFamily="2" charset="0"/>
              </a:rPr>
              <a:t>২)হজের ফরয ও ওয়াজিব গুলি লিখ। </a:t>
            </a:r>
            <a:endParaRPr lang="en-US" sz="4400" dirty="0">
              <a:latin typeface="NikoshLightBAN" pitchFamily="2" charset="0"/>
              <a:cs typeface="NikoshLight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36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2" y="1447800"/>
            <a:ext cx="3657600" cy="3429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447800"/>
            <a:ext cx="4876800" cy="3429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52578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মিনা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66492" y="5191963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মাথামুণ্ডন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73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470575"/>
            <a:ext cx="71628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bn-BD" sz="36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মরূ প্রান্তরে কি ভাবে জনবসতি গড়ে উঠে ছিল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২)হাজীরা সাফা মারওয়া দৌড়ান কেন? </a:t>
            </a:r>
          </a:p>
          <a:p>
            <a:r>
              <a:rPr lang="bn-BD" sz="4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৩)পবিত্র কাবা ঘর কে পুননির্মান করেন?</a:t>
            </a:r>
          </a:p>
          <a:p>
            <a:r>
              <a:rPr lang="bn-BD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৪)হজের ফরয ও ওয়াজিব কয়টি?</a:t>
            </a:r>
          </a:p>
          <a:p>
            <a:r>
              <a:rPr lang="bn-BD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ক,৩টিও৫টি    খ, ৩টিও ৬টি</a:t>
            </a:r>
          </a:p>
          <a:p>
            <a:r>
              <a:rPr lang="bn-BD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গ,৪টিও৫টি     ঘ, ৪টিও৬টি।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116632"/>
            <a:ext cx="223224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LightBAN" pitchFamily="2" charset="0"/>
                <a:cs typeface="NikoshLightBAN" pitchFamily="2" charset="0"/>
              </a:rPr>
              <a:t>মূল্যায়নঃ </a:t>
            </a:r>
            <a:endParaRPr lang="en-US" sz="8000" dirty="0">
              <a:latin typeface="NikoshLightBAN" pitchFamily="2" charset="0"/>
              <a:cs typeface="NikoshLight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45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7772400" cy="1368152"/>
          </a:xfrm>
        </p:spPr>
        <p:txBody>
          <a:bodyPr>
            <a:normAutofit fontScale="90000"/>
          </a:bodyPr>
          <a:lstStyle/>
          <a:p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</a:rPr>
              <a:t>২। হযরত হাজিরার স্মৃতির প্রতি সম্মান </a:t>
            </a:r>
            <a:br>
              <a:rPr lang="bn-BD" sz="3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</a:rPr>
              <a:t>প্রদর্শনের জণ্যে সাই ওয়াজিব করা হয় </a:t>
            </a:r>
            <a:r>
              <a:rPr lang="bn-BD" sz="3600" dirty="0" smtClean="0"/>
              <a:t/>
            </a:r>
            <a:br>
              <a:rPr lang="bn-BD" sz="3600" dirty="0" smtClean="0"/>
            </a:br>
            <a:r>
              <a:rPr lang="bn-BD" sz="3600" dirty="0" smtClean="0"/>
              <a:t/>
            </a:r>
            <a:br>
              <a:rPr lang="bn-BD" sz="3600" dirty="0" smtClean="0"/>
            </a:br>
            <a:r>
              <a:rPr lang="bn-BD" sz="3600" dirty="0" smtClean="0">
                <a:solidFill>
                  <a:srgbClr val="00B0F0"/>
                </a:solidFill>
              </a:rPr>
              <a:t>৩। হযরত ইব্রাহিম আঃ ও হযরত ইস্মাইল আঃ</a:t>
            </a:r>
            <a:br>
              <a:rPr lang="bn-BD" sz="3600" dirty="0" smtClean="0">
                <a:solidFill>
                  <a:srgbClr val="00B0F0"/>
                </a:solidFill>
              </a:rPr>
            </a:br>
            <a:r>
              <a:rPr lang="bn-BD" sz="3600" dirty="0" smtClean="0">
                <a:solidFill>
                  <a:srgbClr val="00B0F0"/>
                </a:solidFill>
              </a:rPr>
              <a:t>ক্বাবা ঘর নির্মাণ করেন।</a:t>
            </a:r>
            <a:br>
              <a:rPr lang="bn-BD" sz="3600" dirty="0" smtClean="0">
                <a:solidFill>
                  <a:srgbClr val="00B0F0"/>
                </a:solidFill>
              </a:rPr>
            </a:br>
            <a:r>
              <a:rPr lang="bn-BD" sz="3600" dirty="0" smtClean="0"/>
              <a:t/>
            </a:r>
            <a:br>
              <a:rPr lang="bn-BD" sz="3600" dirty="0" smtClean="0"/>
            </a:br>
            <a:r>
              <a:rPr lang="bn-BD" sz="7300" dirty="0" smtClean="0">
                <a:solidFill>
                  <a:srgbClr val="002060"/>
                </a:solidFill>
              </a:rPr>
              <a:t>৪। উত্তর ক।</a:t>
            </a:r>
            <a:endParaRPr lang="en-US" sz="7300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88640"/>
            <a:ext cx="7772400" cy="1500187"/>
          </a:xfrm>
        </p:spPr>
        <p:txBody>
          <a:bodyPr>
            <a:noAutofit/>
          </a:bodyPr>
          <a:lstStyle/>
          <a:p>
            <a:r>
              <a:rPr lang="bn-BD" sz="4400" dirty="0" smtClean="0">
                <a:solidFill>
                  <a:srgbClr val="FF0000"/>
                </a:solidFill>
              </a:rPr>
              <a:t>১। নতুন জমজম কুপকে কেন্দ্র করে জনবসতি গড়ে উঠে 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5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219200"/>
            <a:ext cx="64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বাড়ির কাজঃ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343400" y="2542639"/>
            <a:ext cx="484632" cy="12551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3797808"/>
            <a:ext cx="6934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হজ সারা বিশ্বের মুসলমানদের মধ্যে সাম্য ও ভ্রাতৃত্ববোধ জাগ্রত করে তা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বিশ্লেষন কর।</a:t>
            </a:r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02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914400"/>
            <a:ext cx="6477000" cy="132343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48657"/>
            <a:ext cx="7238999" cy="350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9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H="1">
            <a:off x="0" y="476672"/>
            <a:ext cx="9126856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bn-BD" sz="8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8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9286" y="2492896"/>
            <a:ext cx="4692754" cy="230832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মাহবুব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bn-BD" sz="3600" b="1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algn="ctr"/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ফুলহরি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b="1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368393"/>
            <a:ext cx="2004814" cy="267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4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2590800"/>
            <a:ext cx="7315200" cy="37856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শ্রেনিঃ ৮ম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বিষয়ঃ ইসলাম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ও নৈতিক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শিক্ষা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পাঠঃ  হজ্ব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সময়ঃ ৫৫মিনিট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তারিখঃ ২১/০৯/১৬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9592" y="404664"/>
            <a:ext cx="6792416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LightBAN" pitchFamily="2" charset="0"/>
                <a:cs typeface="NikoshLightBAN" pitchFamily="2" charset="0"/>
              </a:rPr>
              <a:t>পাঠ পরিচিতি </a:t>
            </a:r>
            <a:endParaRPr lang="en-US" sz="8000" dirty="0">
              <a:latin typeface="NikoshLightBAN" pitchFamily="2" charset="0"/>
              <a:cs typeface="NikoshLight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4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990600"/>
            <a:ext cx="4724400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30480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2971800"/>
            <a:ext cx="8663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LcPeriod"/>
            </a:pPr>
            <a:r>
              <a:rPr lang="bn-BD" sz="2800" dirty="0" smtClean="0">
                <a:latin typeface="NikoshLightBAN" pitchFamily="2" charset="0"/>
                <a:cs typeface="NikoshLightBAN" pitchFamily="2" charset="0"/>
              </a:rPr>
              <a:t>হজ্ব </a:t>
            </a:r>
            <a:r>
              <a:rPr lang="bn-BD" sz="2800" dirty="0">
                <a:latin typeface="NikoshLightBAN" pitchFamily="2" charset="0"/>
                <a:cs typeface="NikoshLightBAN" pitchFamily="2" charset="0"/>
              </a:rPr>
              <a:t>কাকে বলে তা বলতে </a:t>
            </a:r>
            <a:r>
              <a:rPr lang="bn-BD" sz="2800" dirty="0" smtClean="0">
                <a:latin typeface="NikoshLightBAN" pitchFamily="2" charset="0"/>
                <a:cs typeface="NikoshLightBAN" pitchFamily="2" charset="0"/>
              </a:rPr>
              <a:t>পারবে।</a:t>
            </a:r>
          </a:p>
          <a:p>
            <a:pPr marL="571500" indent="-571500">
              <a:buFont typeface="+mj-lt"/>
              <a:buAutoNum type="romanLcPeriod"/>
            </a:pPr>
            <a:endParaRPr lang="bn-BD" sz="2800" dirty="0" smtClean="0">
              <a:latin typeface="NikoshLightBAN" pitchFamily="2" charset="0"/>
              <a:cs typeface="NikoshLightBAN" pitchFamily="2" charset="0"/>
            </a:endParaRPr>
          </a:p>
          <a:p>
            <a:pPr marL="571500" indent="-571500">
              <a:buFont typeface="+mj-lt"/>
              <a:buAutoNum type="romanLcPeriod"/>
            </a:pPr>
            <a:r>
              <a:rPr lang="bn-BD" sz="2800" dirty="0" smtClean="0">
                <a:latin typeface="NikoshLightBAN" pitchFamily="2" charset="0"/>
                <a:cs typeface="NikoshLightBAN" pitchFamily="2" charset="0"/>
              </a:rPr>
              <a:t>হজ্বের ঐতিহাসিক পটভূমি বিশ্লেষণ করতে</a:t>
            </a:r>
            <a:r>
              <a:rPr lang="bn-BD" sz="2800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LightBAN" pitchFamily="2" charset="0"/>
                <a:cs typeface="NikoshLightBAN" pitchFamily="2" charset="0"/>
              </a:rPr>
              <a:t>পারবে।</a:t>
            </a:r>
          </a:p>
          <a:p>
            <a:pPr marL="571500" indent="-571500">
              <a:buFont typeface="+mj-lt"/>
              <a:buAutoNum type="romanLcPeriod"/>
            </a:pPr>
            <a:endParaRPr lang="bn-BD" sz="2800" dirty="0">
              <a:solidFill>
                <a:prstClr val="black"/>
              </a:solidFill>
              <a:latin typeface="NikoshLightBAN" pitchFamily="2" charset="0"/>
              <a:cs typeface="NikoshLightBAN" pitchFamily="2" charset="0"/>
            </a:endParaRPr>
          </a:p>
          <a:p>
            <a:pPr marL="571500" lvl="0" indent="-571500">
              <a:buFont typeface="+mj-lt"/>
              <a:buAutoNum type="romanLcPeriod"/>
            </a:pPr>
            <a:r>
              <a:rPr lang="bn-BD" sz="2800" dirty="0" smtClean="0">
                <a:latin typeface="NikoshLightBAN" pitchFamily="2" charset="0"/>
                <a:cs typeface="NikoshLightBAN" pitchFamily="2" charset="0"/>
              </a:rPr>
              <a:t>হজের ফরয ও ওয়াজিব গুলি লিখতে পারবে।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9269168" y="5591245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bn-BD" sz="4000" dirty="0">
              <a:solidFill>
                <a:prstClr val="black"/>
              </a:solidFill>
              <a:latin typeface="NikoshLightBAN" pitchFamily="2" charset="0"/>
              <a:cs typeface="NikoshLight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77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758152"/>
            <a:ext cx="7239000" cy="549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2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08" y="762000"/>
            <a:ext cx="8458200" cy="50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4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8064" y="1124744"/>
            <a:ext cx="746564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LightBAN" pitchFamily="2" charset="0"/>
                <a:cs typeface="NikoshLightBAN" pitchFamily="2" charset="0"/>
              </a:rPr>
              <a:t>পাঠ</a:t>
            </a:r>
            <a:r>
              <a:rPr lang="en-US" sz="80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8000" dirty="0" smtClean="0">
                <a:latin typeface="NikoshLightBAN" pitchFamily="2" charset="0"/>
                <a:cs typeface="NikoshLightBAN" pitchFamily="2" charset="0"/>
              </a:rPr>
              <a:t>শিরোনাম </a:t>
            </a:r>
            <a:endParaRPr lang="en-US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 flipH="1">
            <a:off x="827584" y="2636912"/>
            <a:ext cx="708660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39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হজ্ব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77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7300" y="1062101"/>
            <a:ext cx="6324600" cy="13234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একক কাজঃ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3276600"/>
            <a:ext cx="701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১) হজ অর্থ কি?</a:t>
            </a:r>
          </a:p>
          <a:p>
            <a:endParaRPr lang="bn-BD" dirty="0" smtClean="0"/>
          </a:p>
          <a:p>
            <a:endParaRPr lang="bn-BD" dirty="0"/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২) হজ বলতে কি বুঝ?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68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24" y="128355"/>
            <a:ext cx="4182208" cy="251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6632"/>
            <a:ext cx="4191000" cy="25263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59" y="3311286"/>
            <a:ext cx="4049650" cy="2303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11286"/>
            <a:ext cx="4296508" cy="23034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6724" y="2745559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কোরবানী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8079" y="2662131"/>
            <a:ext cx="3938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তাওয়াফ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986" y="5628729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সাফা-মারোয়া পাহাড়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67355" y="5628729"/>
            <a:ext cx="3534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আরাফাত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51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243</Words>
  <Application>Microsoft Office PowerPoint</Application>
  <PresentationFormat>On-screen Show (4:3)</PresentationFormat>
  <Paragraphs>60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২। জিলহজ্জ মাসে হাজি সাহেবগন তাওয়াফ সাঈ কোরবানি সহ যে ইবাদত করেন তাই হজ্ব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২। হযরত হাজিরার স্মৃতির প্রতি সম্মান  প্রদর্শনের জণ্যে সাই ওয়াজিব করা হয়   ৩। হযরত ইব্রাহিম আঃ ও হযরত ইস্মাইল আঃ ক্বাবা ঘর নির্মাণ করেন।  ৪। উত্তর ক।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সবাইকে স্বাগতম</dc:title>
  <dc:creator>TSS</dc:creator>
  <cp:lastModifiedBy>FH</cp:lastModifiedBy>
  <cp:revision>245</cp:revision>
  <dcterms:created xsi:type="dcterms:W3CDTF">2013-04-04T15:20:35Z</dcterms:created>
  <dcterms:modified xsi:type="dcterms:W3CDTF">2019-10-30T09:40:08Z</dcterms:modified>
</cp:coreProperties>
</file>