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C1265-FCC4-4159-8BFF-47C2E8F7EA67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4F417D8-B88A-4675-8C5C-08C16EE6C556}">
      <dgm:prSet phldrT="[Text]" custT="1"/>
      <dgm:spPr>
        <a:solidFill>
          <a:srgbClr val="FFFF00"/>
        </a:solid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মাসারিফ</a:t>
          </a:r>
        </a:p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৮ টি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C4CCA26-E27C-42D0-B2F9-5BA1C433185E}" type="parTrans" cxnId="{ABE4FA04-439C-42FA-9B5B-1C6563BD4A87}">
      <dgm:prSet/>
      <dgm:spPr/>
      <dgm:t>
        <a:bodyPr/>
        <a:lstStyle/>
        <a:p>
          <a:endParaRPr lang="en-US"/>
        </a:p>
      </dgm:t>
    </dgm:pt>
    <dgm:pt modelId="{5991F38E-EEFB-492E-B32B-86B3A02FA754}" type="sibTrans" cxnId="{ABE4FA04-439C-42FA-9B5B-1C6563BD4A87}">
      <dgm:prSet/>
      <dgm:spPr/>
      <dgm:t>
        <a:bodyPr/>
        <a:lstStyle/>
        <a:p>
          <a:endParaRPr lang="en-US"/>
        </a:p>
      </dgm:t>
    </dgm:pt>
    <dgm:pt modelId="{26CC810E-0C62-481C-8A0D-1C070C3051B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১।ফকির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7DC6D75-AFB3-46AD-9724-DC4127180A4E}" type="parTrans" cxnId="{9727EAD8-2643-401B-BD57-2DA479AD1819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8FFAAD2-2B50-4191-A6C3-51B12F493502}" type="sibTrans" cxnId="{9727EAD8-2643-401B-BD57-2DA479AD1819}">
      <dgm:prSet/>
      <dgm:spPr/>
      <dgm:t>
        <a:bodyPr/>
        <a:lstStyle/>
        <a:p>
          <a:endParaRPr lang="en-US"/>
        </a:p>
      </dgm:t>
    </dgm:pt>
    <dgm:pt modelId="{07DD9A3F-8908-4D69-979E-878ED5594226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৬। ঋণগ্রস্থ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1FE40F9-4BB3-4A43-BF51-15E6ACD8FC48}" type="parTrans" cxnId="{F76819AF-2168-435C-B998-7DB7184FFB8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A7EC314-0F9D-4333-9772-D5AC7310E8DE}" type="sibTrans" cxnId="{F76819AF-2168-435C-B998-7DB7184FFB8D}">
      <dgm:prSet/>
      <dgm:spPr/>
      <dgm:t>
        <a:bodyPr/>
        <a:lstStyle/>
        <a:p>
          <a:endParaRPr lang="en-US"/>
        </a:p>
      </dgm:t>
    </dgm:pt>
    <dgm:pt modelId="{451ACFD8-C06A-4F30-B56D-36B50CF8E8D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৭। আল্লাহর পথে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072AFC6-2843-4F27-B82C-B3EF916F3C86}" type="parTrans" cxnId="{5EAEBB01-B46D-4FA8-B28D-22BB64D637C4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470C136-2712-4A00-A578-4232BD4C1286}" type="sibTrans" cxnId="{5EAEBB01-B46D-4FA8-B28D-22BB64D637C4}">
      <dgm:prSet/>
      <dgm:spPr/>
      <dgm:t>
        <a:bodyPr/>
        <a:lstStyle/>
        <a:p>
          <a:endParaRPr lang="en-US"/>
        </a:p>
      </dgm:t>
    </dgm:pt>
    <dgm:pt modelId="{9EB14DFA-A7E1-48F5-89BF-2FAFE13A0EF1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৮। মুসাফির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E102EBA-608E-4345-AB13-7B46713D3F36}" type="parTrans" cxnId="{DA8BC023-1A27-4455-B558-F3FA0D3E9730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14961C2-11A5-45B8-96DC-12C88D93EC6B}" type="sibTrans" cxnId="{DA8BC023-1A27-4455-B558-F3FA0D3E9730}">
      <dgm:prSet/>
      <dgm:spPr/>
      <dgm:t>
        <a:bodyPr/>
        <a:lstStyle/>
        <a:p>
          <a:endParaRPr lang="en-US"/>
        </a:p>
      </dgm:t>
    </dgm:pt>
    <dgm:pt modelId="{ACC94C04-752F-4182-BD9E-6B7A93D0A809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২।মিসকিন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A337CBE-4C0D-4414-9247-09B8ECF2862A}" type="parTrans" cxnId="{BF2B9A8B-9F16-44C0-93CB-F7B722A958A1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5217730-8A78-4CD3-BB19-E4BEE7DBA08A}" type="sibTrans" cxnId="{BF2B9A8B-9F16-44C0-93CB-F7B722A958A1}">
      <dgm:prSet/>
      <dgm:spPr/>
      <dgm:t>
        <a:bodyPr/>
        <a:lstStyle/>
        <a:p>
          <a:endParaRPr lang="en-US"/>
        </a:p>
      </dgm:t>
    </dgm:pt>
    <dgm:pt modelId="{1383A68E-724D-4979-884C-BA1EF4305ECF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৩। আদায়কারী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2EB405E-ED69-4E23-BEE9-2C44EB222045}" type="parTrans" cxnId="{9ABD6FDE-92F7-4C9B-AF20-38D19C7FAA18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0053F10-5948-4C2D-97B7-B124C880BB73}" type="sibTrans" cxnId="{9ABD6FDE-92F7-4C9B-AF20-38D19C7FAA18}">
      <dgm:prSet/>
      <dgm:spPr/>
      <dgm:t>
        <a:bodyPr/>
        <a:lstStyle/>
        <a:p>
          <a:endParaRPr lang="en-US"/>
        </a:p>
      </dgm:t>
    </dgm:pt>
    <dgm:pt modelId="{98F50754-0D81-42F2-83A8-99F8FDDAFC6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৫। দাস মুক্তি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6D88475-6DE2-45AE-8E19-CF607E6CD153}" type="parTrans" cxnId="{3A39F1D0-1123-419A-8C4D-5C6F32A08D55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663AF6E-7D6C-4335-A4F2-4B15DDE50A38}" type="sibTrans" cxnId="{3A39F1D0-1123-419A-8C4D-5C6F32A08D55}">
      <dgm:prSet/>
      <dgm:spPr/>
      <dgm:t>
        <a:bodyPr/>
        <a:lstStyle/>
        <a:p>
          <a:endParaRPr lang="en-US"/>
        </a:p>
      </dgm:t>
    </dgm:pt>
    <dgm:pt modelId="{905ECDFD-16E0-4DDF-A7D4-92EB06F8CA2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৪। মন জয় এর জন্য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231FAB0-9AD0-4210-9AD5-CBE8EB9F5427}" type="parTrans" cxnId="{6D236430-EC45-4D6A-84A1-D2587B56184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8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B460599-B3E0-45F1-B843-319A1F04A9CF}" type="sibTrans" cxnId="{6D236430-EC45-4D6A-84A1-D2587B561843}">
      <dgm:prSet/>
      <dgm:spPr/>
      <dgm:t>
        <a:bodyPr/>
        <a:lstStyle/>
        <a:p>
          <a:endParaRPr lang="en-US"/>
        </a:p>
      </dgm:t>
    </dgm:pt>
    <dgm:pt modelId="{1547505F-F729-4C77-AD14-E7319D564FFB}" type="pres">
      <dgm:prSet presAssocID="{30DC1265-FCC4-4159-8BFF-47C2E8F7EA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89266F-8D14-4F2E-8FBD-5FF7D0F462A0}" type="pres">
      <dgm:prSet presAssocID="{94F417D8-B88A-4675-8C5C-08C16EE6C556}" presName="centerShape" presStyleLbl="node0" presStyleIdx="0" presStyleCnt="1" custScaleX="186135" custScaleY="134855"/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169AD71F-AF59-4E9C-91A5-0A6B26797190}" type="pres">
      <dgm:prSet presAssocID="{47DC6D75-AFB3-46AD-9724-DC4127180A4E}" presName="parTrans" presStyleLbl="sibTrans2D1" presStyleIdx="0" presStyleCnt="8" custScaleX="170950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BA421BF1-1A1A-49F3-AA7D-028B531CBE73}" type="pres">
      <dgm:prSet presAssocID="{47DC6D75-AFB3-46AD-9724-DC4127180A4E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6F02A17A-6BCD-445D-A25E-15962DF64082}" type="pres">
      <dgm:prSet presAssocID="{26CC810E-0C62-481C-8A0D-1C070C3051B9}" presName="node" presStyleLbl="node1" presStyleIdx="0" presStyleCnt="8" custScaleX="145969" custScaleY="140777" custRadScaleRad="103177" custRadScaleInc="28121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147829E7-4CC2-4DFC-BA66-3BFF2513E6D6}" type="pres">
      <dgm:prSet presAssocID="{2A337CBE-4C0D-4414-9247-09B8ECF2862A}" presName="parTrans" presStyleLbl="sibTrans2D1" presStyleIdx="1" presStyleCnt="8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718A62C4-FD0E-4D5F-8BA0-CB1E8BA31188}" type="pres">
      <dgm:prSet presAssocID="{2A337CBE-4C0D-4414-9247-09B8ECF2862A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6E235870-6B33-4472-8246-E0D20B47349B}" type="pres">
      <dgm:prSet presAssocID="{ACC94C04-752F-4182-BD9E-6B7A93D0A809}" presName="node" presStyleLbl="node1" presStyleIdx="1" presStyleCnt="8" custScaleX="165345" custScaleY="138702" custRadScaleRad="127300" custRadScaleInc="28896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4D59346F-1041-4C4D-8850-830114B83C4B}" type="pres">
      <dgm:prSet presAssocID="{12EB405E-ED69-4E23-BEE9-2C44EB222045}" presName="parTrans" presStyleLbl="sibTrans2D1" presStyleIdx="2" presStyleCnt="8" custScaleX="126351" custLinFactNeighborX="-4745" custLinFactNeighborY="-68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175BEBD4-FA83-4820-9518-B7BE42A0C712}" type="pres">
      <dgm:prSet presAssocID="{12EB405E-ED69-4E23-BEE9-2C44EB222045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28C72ADD-49C7-46D2-B7E0-4BCD8E056D79}" type="pres">
      <dgm:prSet presAssocID="{1383A68E-724D-4979-884C-BA1EF4305ECF}" presName="node" presStyleLbl="node1" presStyleIdx="2" presStyleCnt="8" custScaleX="164143" custScaleY="128819" custRadScaleRad="142940" custRadScaleInc="-4417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B5318A26-151C-417E-BE54-7EEEC39856E6}" type="pres">
      <dgm:prSet presAssocID="{C231FAB0-9AD0-4210-9AD5-CBE8EB9F5427}" presName="parTrans" presStyleLbl="sibTrans2D1" presStyleIdx="3" presStyleCnt="8" custScaleX="110163" custLinFactNeighborX="-16467" custLinFactNeighborY="-26595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5E35B435-C820-4CBC-B02B-586365E5B7D7}" type="pres">
      <dgm:prSet presAssocID="{C231FAB0-9AD0-4210-9AD5-CBE8EB9F542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3B5ED090-9E89-45FC-8826-F00D5AF5A6F6}" type="pres">
      <dgm:prSet presAssocID="{905ECDFD-16E0-4DDF-A7D4-92EB06F8CA22}" presName="node" presStyleLbl="node1" presStyleIdx="3" presStyleCnt="8" custScaleX="146265" custScaleY="133870" custRadScaleRad="143130" custRadScaleInc="-40747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300FEB31-C98C-4EF6-B437-E322B4E7513C}" type="pres">
      <dgm:prSet presAssocID="{76D88475-6DE2-45AE-8E19-CF607E6CD153}" presName="parTrans" presStyleLbl="sibTrans2D1" presStyleIdx="4" presStyleCnt="8" custScaleX="192667" custLinFactNeighborX="17239" custLinFactNeighborY="20952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CB9B40DE-9706-4D2F-A315-A49FA69BA79F}" type="pres">
      <dgm:prSet presAssocID="{76D88475-6DE2-45AE-8E19-CF607E6CD153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325F6C8E-E76F-4F26-AA3E-D6724FA96FEE}" type="pres">
      <dgm:prSet presAssocID="{98F50754-0D81-42F2-83A8-99F8FDDAFC6D}" presName="node" presStyleLbl="node1" presStyleIdx="4" presStyleCnt="8" custScaleX="180562" custScaleY="151049" custRadScaleRad="99831" custRadScaleInc="-8824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3379E123-49D7-48DE-B584-D6F942B1D7F0}" type="pres">
      <dgm:prSet presAssocID="{41FE40F9-4BB3-4A43-BF51-15E6ACD8FC48}" presName="parTrans" presStyleLbl="sibTrans2D1" presStyleIdx="5" presStyleCnt="8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94CC2FE1-A0E5-434D-87B1-DD71E6AF86A2}" type="pres">
      <dgm:prSet presAssocID="{41FE40F9-4BB3-4A43-BF51-15E6ACD8FC48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2F53AC07-C986-4274-BE0B-6C1E7561B422}" type="pres">
      <dgm:prSet presAssocID="{07DD9A3F-8908-4D69-979E-878ED5594226}" presName="node" presStyleLbl="node1" presStyleIdx="5" presStyleCnt="8" custScaleX="161147" custScaleY="181200" custRadScaleRad="133434" custRadScaleInc="34503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64360BA3-6B55-44E7-AA2D-F79AE295F302}" type="pres">
      <dgm:prSet presAssocID="{6072AFC6-2843-4F27-B82C-B3EF916F3C86}" presName="parTrans" presStyleLbl="sibTrans2D1" presStyleIdx="6" presStyleCnt="8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BE328BBC-FBE5-45A0-A93A-24EA73C5AFCA}" type="pres">
      <dgm:prSet presAssocID="{6072AFC6-2843-4F27-B82C-B3EF916F3C86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C4559CD1-68FF-4E6D-A1FF-8ABB878254F3}" type="pres">
      <dgm:prSet presAssocID="{451ACFD8-C06A-4F30-B56D-36B50CF8E8D7}" presName="node" presStyleLbl="node1" presStyleIdx="6" presStyleCnt="8" custScaleX="158371" custScaleY="133455" custRadScaleRad="131303" custRadScaleInc="15265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8DA84857-ECDF-4F18-9981-73F6FFBF45F9}" type="pres">
      <dgm:prSet presAssocID="{2E102EBA-608E-4345-AB13-7B46713D3F36}" presName="parTrans" presStyleLbl="sibTrans2D1" presStyleIdx="7" presStyleCnt="8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C77EACC8-0F59-4FA0-84A0-894C66E957EE}" type="pres">
      <dgm:prSet presAssocID="{2E102EBA-608E-4345-AB13-7B46713D3F36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B6110C68-440E-45DA-9F8C-209608BEB85C}" type="pres">
      <dgm:prSet presAssocID="{9EB14DFA-A7E1-48F5-89BF-2FAFE13A0EF1}" presName="node" presStyleLbl="node1" presStyleIdx="7" presStyleCnt="8" custScaleX="138473" custScaleY="128739" custRadScaleRad="124733" custRadScaleInc="-16749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</dgm:ptLst>
  <dgm:cxnLst>
    <dgm:cxn modelId="{5BA6DBD0-C5FF-4C77-AF0F-042811391748}" type="presOf" srcId="{451ACFD8-C06A-4F30-B56D-36B50CF8E8D7}" destId="{C4559CD1-68FF-4E6D-A1FF-8ABB878254F3}" srcOrd="0" destOrd="0" presId="urn:microsoft.com/office/officeart/2005/8/layout/radial5"/>
    <dgm:cxn modelId="{73B77424-D07A-443C-9CFF-A3739683C1C6}" type="presOf" srcId="{98F50754-0D81-42F2-83A8-99F8FDDAFC6D}" destId="{325F6C8E-E76F-4F26-AA3E-D6724FA96FEE}" srcOrd="0" destOrd="0" presId="urn:microsoft.com/office/officeart/2005/8/layout/radial5"/>
    <dgm:cxn modelId="{3A39F1D0-1123-419A-8C4D-5C6F32A08D55}" srcId="{94F417D8-B88A-4675-8C5C-08C16EE6C556}" destId="{98F50754-0D81-42F2-83A8-99F8FDDAFC6D}" srcOrd="4" destOrd="0" parTransId="{76D88475-6DE2-45AE-8E19-CF607E6CD153}" sibTransId="{8663AF6E-7D6C-4335-A4F2-4B15DDE50A38}"/>
    <dgm:cxn modelId="{CE5B45E0-4B3A-4331-BD05-CCE64DA0C00B}" type="presOf" srcId="{2A337CBE-4C0D-4414-9247-09B8ECF2862A}" destId="{147829E7-4CC2-4DFC-BA66-3BFF2513E6D6}" srcOrd="0" destOrd="0" presId="urn:microsoft.com/office/officeart/2005/8/layout/radial5"/>
    <dgm:cxn modelId="{C24ADE1B-F86B-4507-A7CE-88875A14935F}" type="presOf" srcId="{07DD9A3F-8908-4D69-979E-878ED5594226}" destId="{2F53AC07-C986-4274-BE0B-6C1E7561B422}" srcOrd="0" destOrd="0" presId="urn:microsoft.com/office/officeart/2005/8/layout/radial5"/>
    <dgm:cxn modelId="{33840E3A-E9EF-4D1B-B5BA-E76C114F1A5F}" type="presOf" srcId="{12EB405E-ED69-4E23-BEE9-2C44EB222045}" destId="{4D59346F-1041-4C4D-8850-830114B83C4B}" srcOrd="0" destOrd="0" presId="urn:microsoft.com/office/officeart/2005/8/layout/radial5"/>
    <dgm:cxn modelId="{D2C91D4F-FFC3-4164-853F-FC442FC615B4}" type="presOf" srcId="{12EB405E-ED69-4E23-BEE9-2C44EB222045}" destId="{175BEBD4-FA83-4820-9518-B7BE42A0C712}" srcOrd="1" destOrd="0" presId="urn:microsoft.com/office/officeart/2005/8/layout/radial5"/>
    <dgm:cxn modelId="{BF2B9A8B-9F16-44C0-93CB-F7B722A958A1}" srcId="{94F417D8-B88A-4675-8C5C-08C16EE6C556}" destId="{ACC94C04-752F-4182-BD9E-6B7A93D0A809}" srcOrd="1" destOrd="0" parTransId="{2A337CBE-4C0D-4414-9247-09B8ECF2862A}" sibTransId="{45217730-8A78-4CD3-BB19-E4BEE7DBA08A}"/>
    <dgm:cxn modelId="{F866C8E8-678F-4281-9EED-F144C752FA24}" type="presOf" srcId="{47DC6D75-AFB3-46AD-9724-DC4127180A4E}" destId="{BA421BF1-1A1A-49F3-AA7D-028B531CBE73}" srcOrd="1" destOrd="0" presId="urn:microsoft.com/office/officeart/2005/8/layout/radial5"/>
    <dgm:cxn modelId="{250922F7-64CA-4419-A6AF-61B0B106EEFF}" type="presOf" srcId="{6072AFC6-2843-4F27-B82C-B3EF916F3C86}" destId="{64360BA3-6B55-44E7-AA2D-F79AE295F302}" srcOrd="0" destOrd="0" presId="urn:microsoft.com/office/officeart/2005/8/layout/radial5"/>
    <dgm:cxn modelId="{ABE4FA04-439C-42FA-9B5B-1C6563BD4A87}" srcId="{30DC1265-FCC4-4159-8BFF-47C2E8F7EA67}" destId="{94F417D8-B88A-4675-8C5C-08C16EE6C556}" srcOrd="0" destOrd="0" parTransId="{6C4CCA26-E27C-42D0-B2F9-5BA1C433185E}" sibTransId="{5991F38E-EEFB-492E-B32B-86B3A02FA754}"/>
    <dgm:cxn modelId="{C6CA0913-4516-4D47-AE19-6890A10C999D}" type="presOf" srcId="{30DC1265-FCC4-4159-8BFF-47C2E8F7EA67}" destId="{1547505F-F729-4C77-AD14-E7319D564FFB}" srcOrd="0" destOrd="0" presId="urn:microsoft.com/office/officeart/2005/8/layout/radial5"/>
    <dgm:cxn modelId="{7DBF4640-6237-47CB-949A-AF8EA5DEA9B5}" type="presOf" srcId="{6072AFC6-2843-4F27-B82C-B3EF916F3C86}" destId="{BE328BBC-FBE5-45A0-A93A-24EA73C5AFCA}" srcOrd="1" destOrd="0" presId="urn:microsoft.com/office/officeart/2005/8/layout/radial5"/>
    <dgm:cxn modelId="{D29D1A31-35B4-4EC0-8A65-33273029BFDF}" type="presOf" srcId="{2E102EBA-608E-4345-AB13-7B46713D3F36}" destId="{C77EACC8-0F59-4FA0-84A0-894C66E957EE}" srcOrd="1" destOrd="0" presId="urn:microsoft.com/office/officeart/2005/8/layout/radial5"/>
    <dgm:cxn modelId="{8B68D06C-87F7-4BBD-9676-6C1343F48BC3}" type="presOf" srcId="{41FE40F9-4BB3-4A43-BF51-15E6ACD8FC48}" destId="{3379E123-49D7-48DE-B584-D6F942B1D7F0}" srcOrd="0" destOrd="0" presId="urn:microsoft.com/office/officeart/2005/8/layout/radial5"/>
    <dgm:cxn modelId="{D96FB0EE-A86D-4DF6-ADE2-AE6D4E9CA700}" type="presOf" srcId="{C231FAB0-9AD0-4210-9AD5-CBE8EB9F5427}" destId="{B5318A26-151C-417E-BE54-7EEEC39856E6}" srcOrd="0" destOrd="0" presId="urn:microsoft.com/office/officeart/2005/8/layout/radial5"/>
    <dgm:cxn modelId="{6D236430-EC45-4D6A-84A1-D2587B561843}" srcId="{94F417D8-B88A-4675-8C5C-08C16EE6C556}" destId="{905ECDFD-16E0-4DDF-A7D4-92EB06F8CA22}" srcOrd="3" destOrd="0" parTransId="{C231FAB0-9AD0-4210-9AD5-CBE8EB9F5427}" sibTransId="{1B460599-B3E0-45F1-B843-319A1F04A9CF}"/>
    <dgm:cxn modelId="{F76819AF-2168-435C-B998-7DB7184FFB8D}" srcId="{94F417D8-B88A-4675-8C5C-08C16EE6C556}" destId="{07DD9A3F-8908-4D69-979E-878ED5594226}" srcOrd="5" destOrd="0" parTransId="{41FE40F9-4BB3-4A43-BF51-15E6ACD8FC48}" sibTransId="{DA7EC314-0F9D-4333-9772-D5AC7310E8DE}"/>
    <dgm:cxn modelId="{8E813FBC-6CFE-4D4E-804C-B6F3FA646380}" type="presOf" srcId="{C231FAB0-9AD0-4210-9AD5-CBE8EB9F5427}" destId="{5E35B435-C820-4CBC-B02B-586365E5B7D7}" srcOrd="1" destOrd="0" presId="urn:microsoft.com/office/officeart/2005/8/layout/radial5"/>
    <dgm:cxn modelId="{4E52341A-0D62-477F-917D-8D73C3F03F6E}" type="presOf" srcId="{76D88475-6DE2-45AE-8E19-CF607E6CD153}" destId="{300FEB31-C98C-4EF6-B437-E322B4E7513C}" srcOrd="0" destOrd="0" presId="urn:microsoft.com/office/officeart/2005/8/layout/radial5"/>
    <dgm:cxn modelId="{22D03E7F-BCA1-45DB-B254-39C00E40E623}" type="presOf" srcId="{1383A68E-724D-4979-884C-BA1EF4305ECF}" destId="{28C72ADD-49C7-46D2-B7E0-4BCD8E056D79}" srcOrd="0" destOrd="0" presId="urn:microsoft.com/office/officeart/2005/8/layout/radial5"/>
    <dgm:cxn modelId="{5EAEBB01-B46D-4FA8-B28D-22BB64D637C4}" srcId="{94F417D8-B88A-4675-8C5C-08C16EE6C556}" destId="{451ACFD8-C06A-4F30-B56D-36B50CF8E8D7}" srcOrd="6" destOrd="0" parTransId="{6072AFC6-2843-4F27-B82C-B3EF916F3C86}" sibTransId="{0470C136-2712-4A00-A578-4232BD4C1286}"/>
    <dgm:cxn modelId="{266F3D7A-3EF4-4F13-BD60-D84B757B7183}" type="presOf" srcId="{94F417D8-B88A-4675-8C5C-08C16EE6C556}" destId="{7389266F-8D14-4F2E-8FBD-5FF7D0F462A0}" srcOrd="0" destOrd="0" presId="urn:microsoft.com/office/officeart/2005/8/layout/radial5"/>
    <dgm:cxn modelId="{355AB8CF-F4D1-49EE-B275-A5C3083FB216}" type="presOf" srcId="{905ECDFD-16E0-4DDF-A7D4-92EB06F8CA22}" destId="{3B5ED090-9E89-45FC-8826-F00D5AF5A6F6}" srcOrd="0" destOrd="0" presId="urn:microsoft.com/office/officeart/2005/8/layout/radial5"/>
    <dgm:cxn modelId="{901D2709-C574-40D7-A303-ACC3475F5783}" type="presOf" srcId="{47DC6D75-AFB3-46AD-9724-DC4127180A4E}" destId="{169AD71F-AF59-4E9C-91A5-0A6B26797190}" srcOrd="0" destOrd="0" presId="urn:microsoft.com/office/officeart/2005/8/layout/radial5"/>
    <dgm:cxn modelId="{52A36728-C27E-4526-ACD3-41C2C7E70A35}" type="presOf" srcId="{2E102EBA-608E-4345-AB13-7B46713D3F36}" destId="{8DA84857-ECDF-4F18-9981-73F6FFBF45F9}" srcOrd="0" destOrd="0" presId="urn:microsoft.com/office/officeart/2005/8/layout/radial5"/>
    <dgm:cxn modelId="{DCFAEE28-746E-4091-B286-8F7572F3C4C9}" type="presOf" srcId="{76D88475-6DE2-45AE-8E19-CF607E6CD153}" destId="{CB9B40DE-9706-4D2F-A315-A49FA69BA79F}" srcOrd="1" destOrd="0" presId="urn:microsoft.com/office/officeart/2005/8/layout/radial5"/>
    <dgm:cxn modelId="{90D6A268-4533-4AD1-8FFB-EDC0B88D476C}" type="presOf" srcId="{26CC810E-0C62-481C-8A0D-1C070C3051B9}" destId="{6F02A17A-6BCD-445D-A25E-15962DF64082}" srcOrd="0" destOrd="0" presId="urn:microsoft.com/office/officeart/2005/8/layout/radial5"/>
    <dgm:cxn modelId="{9ABD6FDE-92F7-4C9B-AF20-38D19C7FAA18}" srcId="{94F417D8-B88A-4675-8C5C-08C16EE6C556}" destId="{1383A68E-724D-4979-884C-BA1EF4305ECF}" srcOrd="2" destOrd="0" parTransId="{12EB405E-ED69-4E23-BEE9-2C44EB222045}" sibTransId="{90053F10-5948-4C2D-97B7-B124C880BB73}"/>
    <dgm:cxn modelId="{1F6D8C12-65BC-423E-86F1-F43781C6D122}" type="presOf" srcId="{9EB14DFA-A7E1-48F5-89BF-2FAFE13A0EF1}" destId="{B6110C68-440E-45DA-9F8C-209608BEB85C}" srcOrd="0" destOrd="0" presId="urn:microsoft.com/office/officeart/2005/8/layout/radial5"/>
    <dgm:cxn modelId="{1A2F55D2-ACC9-4694-BD60-06C3CA9D7FC5}" type="presOf" srcId="{41FE40F9-4BB3-4A43-BF51-15E6ACD8FC48}" destId="{94CC2FE1-A0E5-434D-87B1-DD71E6AF86A2}" srcOrd="1" destOrd="0" presId="urn:microsoft.com/office/officeart/2005/8/layout/radial5"/>
    <dgm:cxn modelId="{DA8BC023-1A27-4455-B558-F3FA0D3E9730}" srcId="{94F417D8-B88A-4675-8C5C-08C16EE6C556}" destId="{9EB14DFA-A7E1-48F5-89BF-2FAFE13A0EF1}" srcOrd="7" destOrd="0" parTransId="{2E102EBA-608E-4345-AB13-7B46713D3F36}" sibTransId="{814961C2-11A5-45B8-96DC-12C88D93EC6B}"/>
    <dgm:cxn modelId="{9727EAD8-2643-401B-BD57-2DA479AD1819}" srcId="{94F417D8-B88A-4675-8C5C-08C16EE6C556}" destId="{26CC810E-0C62-481C-8A0D-1C070C3051B9}" srcOrd="0" destOrd="0" parTransId="{47DC6D75-AFB3-46AD-9724-DC4127180A4E}" sibTransId="{48FFAAD2-2B50-4191-A6C3-51B12F493502}"/>
    <dgm:cxn modelId="{70101A5F-A7FE-422C-A04E-666AF7341885}" type="presOf" srcId="{2A337CBE-4C0D-4414-9247-09B8ECF2862A}" destId="{718A62C4-FD0E-4D5F-8BA0-CB1E8BA31188}" srcOrd="1" destOrd="0" presId="urn:microsoft.com/office/officeart/2005/8/layout/radial5"/>
    <dgm:cxn modelId="{401A0DCD-C565-429B-A082-BB0D11D82E6F}" type="presOf" srcId="{ACC94C04-752F-4182-BD9E-6B7A93D0A809}" destId="{6E235870-6B33-4472-8246-E0D20B47349B}" srcOrd="0" destOrd="0" presId="urn:microsoft.com/office/officeart/2005/8/layout/radial5"/>
    <dgm:cxn modelId="{99782260-0285-4380-B14C-528D921BF1EA}" type="presParOf" srcId="{1547505F-F729-4C77-AD14-E7319D564FFB}" destId="{7389266F-8D14-4F2E-8FBD-5FF7D0F462A0}" srcOrd="0" destOrd="0" presId="urn:microsoft.com/office/officeart/2005/8/layout/radial5"/>
    <dgm:cxn modelId="{1171FF13-C6BC-4AC6-BD4A-1D1BEAF58ACF}" type="presParOf" srcId="{1547505F-F729-4C77-AD14-E7319D564FFB}" destId="{169AD71F-AF59-4E9C-91A5-0A6B26797190}" srcOrd="1" destOrd="0" presId="urn:microsoft.com/office/officeart/2005/8/layout/radial5"/>
    <dgm:cxn modelId="{2B054761-6699-42D1-9341-40B5CB932242}" type="presParOf" srcId="{169AD71F-AF59-4E9C-91A5-0A6B26797190}" destId="{BA421BF1-1A1A-49F3-AA7D-028B531CBE73}" srcOrd="0" destOrd="0" presId="urn:microsoft.com/office/officeart/2005/8/layout/radial5"/>
    <dgm:cxn modelId="{9BCDA66F-F219-49D7-9F82-67DFA7F378B0}" type="presParOf" srcId="{1547505F-F729-4C77-AD14-E7319D564FFB}" destId="{6F02A17A-6BCD-445D-A25E-15962DF64082}" srcOrd="2" destOrd="0" presId="urn:microsoft.com/office/officeart/2005/8/layout/radial5"/>
    <dgm:cxn modelId="{47B20881-49CB-4658-860F-6F561C7D39AB}" type="presParOf" srcId="{1547505F-F729-4C77-AD14-E7319D564FFB}" destId="{147829E7-4CC2-4DFC-BA66-3BFF2513E6D6}" srcOrd="3" destOrd="0" presId="urn:microsoft.com/office/officeart/2005/8/layout/radial5"/>
    <dgm:cxn modelId="{F3657DE6-EBFC-4ECF-81BC-360B9EA76B22}" type="presParOf" srcId="{147829E7-4CC2-4DFC-BA66-3BFF2513E6D6}" destId="{718A62C4-FD0E-4D5F-8BA0-CB1E8BA31188}" srcOrd="0" destOrd="0" presId="urn:microsoft.com/office/officeart/2005/8/layout/radial5"/>
    <dgm:cxn modelId="{E517CCFF-3534-4AFB-98F2-5E7630834E90}" type="presParOf" srcId="{1547505F-F729-4C77-AD14-E7319D564FFB}" destId="{6E235870-6B33-4472-8246-E0D20B47349B}" srcOrd="4" destOrd="0" presId="urn:microsoft.com/office/officeart/2005/8/layout/radial5"/>
    <dgm:cxn modelId="{E1D07131-0C83-400D-8D8D-DCE7ED2A7A39}" type="presParOf" srcId="{1547505F-F729-4C77-AD14-E7319D564FFB}" destId="{4D59346F-1041-4C4D-8850-830114B83C4B}" srcOrd="5" destOrd="0" presId="urn:microsoft.com/office/officeart/2005/8/layout/radial5"/>
    <dgm:cxn modelId="{54615AC6-2421-443D-A2C8-4135E3D832F5}" type="presParOf" srcId="{4D59346F-1041-4C4D-8850-830114B83C4B}" destId="{175BEBD4-FA83-4820-9518-B7BE42A0C712}" srcOrd="0" destOrd="0" presId="urn:microsoft.com/office/officeart/2005/8/layout/radial5"/>
    <dgm:cxn modelId="{AD3CA940-73C3-4D4B-AA79-3869F382B88C}" type="presParOf" srcId="{1547505F-F729-4C77-AD14-E7319D564FFB}" destId="{28C72ADD-49C7-46D2-B7E0-4BCD8E056D79}" srcOrd="6" destOrd="0" presId="urn:microsoft.com/office/officeart/2005/8/layout/radial5"/>
    <dgm:cxn modelId="{BCE0E817-514E-4F1C-BF36-67BC2FBD2415}" type="presParOf" srcId="{1547505F-F729-4C77-AD14-E7319D564FFB}" destId="{B5318A26-151C-417E-BE54-7EEEC39856E6}" srcOrd="7" destOrd="0" presId="urn:microsoft.com/office/officeart/2005/8/layout/radial5"/>
    <dgm:cxn modelId="{562A19A9-1CE8-46BA-A94C-930A19DE9AAA}" type="presParOf" srcId="{B5318A26-151C-417E-BE54-7EEEC39856E6}" destId="{5E35B435-C820-4CBC-B02B-586365E5B7D7}" srcOrd="0" destOrd="0" presId="urn:microsoft.com/office/officeart/2005/8/layout/radial5"/>
    <dgm:cxn modelId="{7B9263F4-DEA0-41F7-9FD1-B82FBAC13971}" type="presParOf" srcId="{1547505F-F729-4C77-AD14-E7319D564FFB}" destId="{3B5ED090-9E89-45FC-8826-F00D5AF5A6F6}" srcOrd="8" destOrd="0" presId="urn:microsoft.com/office/officeart/2005/8/layout/radial5"/>
    <dgm:cxn modelId="{4E649F72-3D83-4883-8E6A-1E9FDD7EED3E}" type="presParOf" srcId="{1547505F-F729-4C77-AD14-E7319D564FFB}" destId="{300FEB31-C98C-4EF6-B437-E322B4E7513C}" srcOrd="9" destOrd="0" presId="urn:microsoft.com/office/officeart/2005/8/layout/radial5"/>
    <dgm:cxn modelId="{F1855202-FF3E-43FD-A017-06E5FB19C5E1}" type="presParOf" srcId="{300FEB31-C98C-4EF6-B437-E322B4E7513C}" destId="{CB9B40DE-9706-4D2F-A315-A49FA69BA79F}" srcOrd="0" destOrd="0" presId="urn:microsoft.com/office/officeart/2005/8/layout/radial5"/>
    <dgm:cxn modelId="{590512A2-288F-484C-B7D4-8BEDD7BD5602}" type="presParOf" srcId="{1547505F-F729-4C77-AD14-E7319D564FFB}" destId="{325F6C8E-E76F-4F26-AA3E-D6724FA96FEE}" srcOrd="10" destOrd="0" presId="urn:microsoft.com/office/officeart/2005/8/layout/radial5"/>
    <dgm:cxn modelId="{7BD055AB-B82F-4C10-A7A5-C39B45637E76}" type="presParOf" srcId="{1547505F-F729-4C77-AD14-E7319D564FFB}" destId="{3379E123-49D7-48DE-B584-D6F942B1D7F0}" srcOrd="11" destOrd="0" presId="urn:microsoft.com/office/officeart/2005/8/layout/radial5"/>
    <dgm:cxn modelId="{ADC2ED77-DCE5-454D-A575-2CA8532C57D6}" type="presParOf" srcId="{3379E123-49D7-48DE-B584-D6F942B1D7F0}" destId="{94CC2FE1-A0E5-434D-87B1-DD71E6AF86A2}" srcOrd="0" destOrd="0" presId="urn:microsoft.com/office/officeart/2005/8/layout/radial5"/>
    <dgm:cxn modelId="{3A0C5437-CBB7-4EE9-9465-E84F502A6846}" type="presParOf" srcId="{1547505F-F729-4C77-AD14-E7319D564FFB}" destId="{2F53AC07-C986-4274-BE0B-6C1E7561B422}" srcOrd="12" destOrd="0" presId="urn:microsoft.com/office/officeart/2005/8/layout/radial5"/>
    <dgm:cxn modelId="{D635BA41-FD34-464A-B26C-2132A903DDB1}" type="presParOf" srcId="{1547505F-F729-4C77-AD14-E7319D564FFB}" destId="{64360BA3-6B55-44E7-AA2D-F79AE295F302}" srcOrd="13" destOrd="0" presId="urn:microsoft.com/office/officeart/2005/8/layout/radial5"/>
    <dgm:cxn modelId="{BAF22AF6-D19A-44E3-87CD-DC6D682F5BA0}" type="presParOf" srcId="{64360BA3-6B55-44E7-AA2D-F79AE295F302}" destId="{BE328BBC-FBE5-45A0-A93A-24EA73C5AFCA}" srcOrd="0" destOrd="0" presId="urn:microsoft.com/office/officeart/2005/8/layout/radial5"/>
    <dgm:cxn modelId="{011A854C-A8A2-4859-AB62-407930B803F2}" type="presParOf" srcId="{1547505F-F729-4C77-AD14-E7319D564FFB}" destId="{C4559CD1-68FF-4E6D-A1FF-8ABB878254F3}" srcOrd="14" destOrd="0" presId="urn:microsoft.com/office/officeart/2005/8/layout/radial5"/>
    <dgm:cxn modelId="{D765AD68-15E6-4669-AE4F-85B64ABDD4B2}" type="presParOf" srcId="{1547505F-F729-4C77-AD14-E7319D564FFB}" destId="{8DA84857-ECDF-4F18-9981-73F6FFBF45F9}" srcOrd="15" destOrd="0" presId="urn:microsoft.com/office/officeart/2005/8/layout/radial5"/>
    <dgm:cxn modelId="{80C3DAB4-C924-4DCD-8F95-B1772A050C97}" type="presParOf" srcId="{8DA84857-ECDF-4F18-9981-73F6FFBF45F9}" destId="{C77EACC8-0F59-4FA0-84A0-894C66E957EE}" srcOrd="0" destOrd="0" presId="urn:microsoft.com/office/officeart/2005/8/layout/radial5"/>
    <dgm:cxn modelId="{3A92EF05-E97B-4B92-A7FC-9F504B3CA39B}" type="presParOf" srcId="{1547505F-F729-4C77-AD14-E7319D564FFB}" destId="{B6110C68-440E-45DA-9F8C-209608BEB85C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9266F-8D14-4F2E-8FBD-5FF7D0F462A0}">
      <dsp:nvSpPr>
        <dsp:cNvPr id="0" name=""/>
        <dsp:cNvSpPr/>
      </dsp:nvSpPr>
      <dsp:spPr>
        <a:xfrm>
          <a:off x="3345502" y="1764015"/>
          <a:ext cx="1887160" cy="1367249"/>
        </a:xfrm>
        <a:prstGeom prst="cloud">
          <a:avLst/>
        </a:prstGeom>
        <a:solidFill>
          <a:srgbClr val="FFFF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মাসারিফ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৮ টি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05598" y="1970495"/>
        <a:ext cx="1232770" cy="890927"/>
      </dsp:txXfrm>
    </dsp:sp>
    <dsp:sp modelId="{169AD71F-AF59-4E9C-91A5-0A6B26797190}">
      <dsp:nvSpPr>
        <dsp:cNvPr id="0" name=""/>
        <dsp:cNvSpPr/>
      </dsp:nvSpPr>
      <dsp:spPr>
        <a:xfrm rot="16589227">
          <a:off x="4188738" y="1338866"/>
          <a:ext cx="404564" cy="424559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242566" y="1484074"/>
        <a:ext cx="283195" cy="254735"/>
      </dsp:txXfrm>
    </dsp:sp>
    <dsp:sp modelId="{6F02A17A-6BCD-445D-A25E-15962DF64082}">
      <dsp:nvSpPr>
        <dsp:cNvPr id="0" name=""/>
        <dsp:cNvSpPr/>
      </dsp:nvSpPr>
      <dsp:spPr>
        <a:xfrm>
          <a:off x="3686189" y="-254726"/>
          <a:ext cx="1640450" cy="1582100"/>
        </a:xfrm>
        <a:prstGeom prst="cloud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১।ফকির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912283" y="-15800"/>
        <a:ext cx="1071608" cy="1030929"/>
      </dsp:txXfrm>
    </dsp:sp>
    <dsp:sp modelId="{147829E7-4CC2-4DFC-BA66-3BFF2513E6D6}">
      <dsp:nvSpPr>
        <dsp:cNvPr id="0" name=""/>
        <dsp:cNvSpPr/>
      </dsp:nvSpPr>
      <dsp:spPr>
        <a:xfrm rot="19290096">
          <a:off x="5011531" y="1500593"/>
          <a:ext cx="402665" cy="424559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024660" y="1623103"/>
        <a:ext cx="281866" cy="254735"/>
      </dsp:txXfrm>
    </dsp:sp>
    <dsp:sp modelId="{6E235870-6B33-4472-8246-E0D20B47349B}">
      <dsp:nvSpPr>
        <dsp:cNvPr id="0" name=""/>
        <dsp:cNvSpPr/>
      </dsp:nvSpPr>
      <dsp:spPr>
        <a:xfrm>
          <a:off x="5264191" y="153658"/>
          <a:ext cx="1858204" cy="1558781"/>
        </a:xfrm>
        <a:prstGeom prst="cloud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২।মিসকিন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520296" y="389063"/>
        <a:ext cx="1213855" cy="1015733"/>
      </dsp:txXfrm>
    </dsp:sp>
    <dsp:sp modelId="{4D59346F-1041-4C4D-8850-830114B83C4B}">
      <dsp:nvSpPr>
        <dsp:cNvPr id="0" name=""/>
        <dsp:cNvSpPr/>
      </dsp:nvSpPr>
      <dsp:spPr>
        <a:xfrm rot="21540371">
          <a:off x="5340638" y="2211419"/>
          <a:ext cx="580141" cy="424559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340648" y="2297436"/>
        <a:ext cx="452773" cy="254735"/>
      </dsp:txXfrm>
    </dsp:sp>
    <dsp:sp modelId="{28C72ADD-49C7-46D2-B7E0-4BCD8E056D79}">
      <dsp:nvSpPr>
        <dsp:cNvPr id="0" name=""/>
        <dsp:cNvSpPr/>
      </dsp:nvSpPr>
      <dsp:spPr>
        <a:xfrm>
          <a:off x="6098359" y="1676397"/>
          <a:ext cx="1844695" cy="1447712"/>
        </a:xfrm>
        <a:prstGeom prst="cloud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৩। আদায়কারী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352602" y="1895028"/>
        <a:ext cx="1205030" cy="943359"/>
      </dsp:txXfrm>
    </dsp:sp>
    <dsp:sp modelId="{B5318A26-151C-417E-BE54-7EEEC39856E6}">
      <dsp:nvSpPr>
        <dsp:cNvPr id="0" name=""/>
        <dsp:cNvSpPr/>
      </dsp:nvSpPr>
      <dsp:spPr>
        <a:xfrm rot="2149915">
          <a:off x="4973032" y="2921727"/>
          <a:ext cx="651257" cy="424559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85085" y="2969358"/>
        <a:ext cx="523889" cy="254735"/>
      </dsp:txXfrm>
    </dsp:sp>
    <dsp:sp modelId="{3B5ED090-9E89-45FC-8826-F00D5AF5A6F6}">
      <dsp:nvSpPr>
        <dsp:cNvPr id="0" name=""/>
        <dsp:cNvSpPr/>
      </dsp:nvSpPr>
      <dsp:spPr>
        <a:xfrm>
          <a:off x="5685103" y="3296886"/>
          <a:ext cx="1643776" cy="1504477"/>
        </a:xfrm>
        <a:prstGeom prst="cloud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৪। মন জয় এর জন্য 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911655" y="3524090"/>
        <a:ext cx="1073781" cy="980348"/>
      </dsp:txXfrm>
    </dsp:sp>
    <dsp:sp modelId="{300FEB31-C98C-4EF6-B437-E322B4E7513C}">
      <dsp:nvSpPr>
        <dsp:cNvPr id="0" name=""/>
        <dsp:cNvSpPr/>
      </dsp:nvSpPr>
      <dsp:spPr>
        <a:xfrm rot="5280876">
          <a:off x="4161736" y="3189655"/>
          <a:ext cx="383275" cy="424559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217235" y="3217111"/>
        <a:ext cx="268293" cy="254735"/>
      </dsp:txXfrm>
    </dsp:sp>
    <dsp:sp modelId="{325F6C8E-E76F-4F26-AA3E-D6724FA96FEE}">
      <dsp:nvSpPr>
        <dsp:cNvPr id="0" name=""/>
        <dsp:cNvSpPr/>
      </dsp:nvSpPr>
      <dsp:spPr>
        <a:xfrm>
          <a:off x="3340579" y="3505810"/>
          <a:ext cx="2029218" cy="1697541"/>
        </a:xfrm>
        <a:prstGeom prst="cloud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৫। দাস মুক্তি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20254" y="3762170"/>
        <a:ext cx="1325568" cy="1106152"/>
      </dsp:txXfrm>
    </dsp:sp>
    <dsp:sp modelId="{3379E123-49D7-48DE-B584-D6F942B1D7F0}">
      <dsp:nvSpPr>
        <dsp:cNvPr id="0" name=""/>
        <dsp:cNvSpPr/>
      </dsp:nvSpPr>
      <dsp:spPr>
        <a:xfrm rot="8626775">
          <a:off x="3130818" y="2937406"/>
          <a:ext cx="399511" cy="424559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239090" y="2986908"/>
        <a:ext cx="279658" cy="254735"/>
      </dsp:txXfrm>
    </dsp:sp>
    <dsp:sp modelId="{2F53AC07-C986-4274-BE0B-6C1E7561B422}">
      <dsp:nvSpPr>
        <dsp:cNvPr id="0" name=""/>
        <dsp:cNvSpPr/>
      </dsp:nvSpPr>
      <dsp:spPr>
        <a:xfrm>
          <a:off x="1353134" y="2916611"/>
          <a:ext cx="1811025" cy="2036388"/>
        </a:xfrm>
        <a:prstGeom prst="cloud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৬। ঋণগ্রস্থ 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602737" y="3224143"/>
        <a:ext cx="1183035" cy="1326952"/>
      </dsp:txXfrm>
    </dsp:sp>
    <dsp:sp modelId="{64360BA3-6B55-44E7-AA2D-F79AE295F302}">
      <dsp:nvSpPr>
        <dsp:cNvPr id="0" name=""/>
        <dsp:cNvSpPr/>
      </dsp:nvSpPr>
      <dsp:spPr>
        <a:xfrm rot="11006077">
          <a:off x="2840588" y="2159213"/>
          <a:ext cx="359499" cy="424559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948341" y="2247356"/>
        <a:ext cx="251649" cy="254735"/>
      </dsp:txXfrm>
    </dsp:sp>
    <dsp:sp modelId="{C4559CD1-68FF-4E6D-A1FF-8ABB878254F3}">
      <dsp:nvSpPr>
        <dsp:cNvPr id="0" name=""/>
        <dsp:cNvSpPr/>
      </dsp:nvSpPr>
      <dsp:spPr>
        <a:xfrm>
          <a:off x="894060" y="1547383"/>
          <a:ext cx="1779828" cy="1499813"/>
        </a:xfrm>
        <a:prstGeom prst="cloud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৭। আল্লাহর পথে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139363" y="1773883"/>
        <a:ext cx="1162656" cy="977308"/>
      </dsp:txXfrm>
    </dsp:sp>
    <dsp:sp modelId="{8DA84857-ECDF-4F18-9981-73F6FFBF45F9}">
      <dsp:nvSpPr>
        <dsp:cNvPr id="0" name=""/>
        <dsp:cNvSpPr/>
      </dsp:nvSpPr>
      <dsp:spPr>
        <a:xfrm rot="13273889">
          <a:off x="3164080" y="1442577"/>
          <a:ext cx="440834" cy="424559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275658" y="1569463"/>
        <a:ext cx="313466" cy="254735"/>
      </dsp:txXfrm>
    </dsp:sp>
    <dsp:sp modelId="{B6110C68-440E-45DA-9F8C-209608BEB85C}">
      <dsp:nvSpPr>
        <dsp:cNvPr id="0" name=""/>
        <dsp:cNvSpPr/>
      </dsp:nvSpPr>
      <dsp:spPr>
        <a:xfrm>
          <a:off x="1718053" y="152904"/>
          <a:ext cx="1556207" cy="1446813"/>
        </a:xfrm>
        <a:prstGeom prst="cloud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৮। মুসাফির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932536" y="371400"/>
        <a:ext cx="1016578" cy="942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51B8A-410D-4F4B-A101-BADB77CFE30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00010-CB50-4C0A-AD4F-4B709E1F3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9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1078-539D-46C9-A958-99007D4C5A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3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আরও কিছু বর্ণনা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1078-539D-46C9-A958-99007D4C5A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31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আরও কিছু বর্ণনা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1078-539D-46C9-A958-99007D4C5A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7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আরও কিছু বর্ণনা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1078-539D-46C9-A958-99007D4C5A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58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আরও কিছু বর্ণনা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1078-539D-46C9-A958-99007D4C5A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47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আরও কিছু বর্ণনা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1078-539D-46C9-A958-99007D4C5A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41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আরও কিছু বর্ণনা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1078-539D-46C9-A958-99007D4C5A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54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8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৮/১০মিঃ  সময়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4526-0D78-427D-8064-3776C2A917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72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মূলায়ানের প্রশ্ন সূনির্দিষ্ট</a:t>
            </a:r>
            <a:r>
              <a:rPr lang="bn-BD" b="1" baseline="0" dirty="0" smtClean="0"/>
              <a:t> ভাবে শিক্ষার্থীদের থেকে করা যেতে পারে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06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5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8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জ্ঞাপন দ্বারা শিক্ষক শ্রেণি কক্ষ থেকে বিদায় </a:t>
            </a:r>
            <a:r>
              <a:rPr lang="bn-BD" b="1" baseline="0" smtClean="0">
                <a:latin typeface="NikoshBAN" pitchFamily="2" charset="0"/>
                <a:cs typeface="NikoshBAN" pitchFamily="2" charset="0"/>
              </a:rPr>
              <a:t>নিবেন।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1078-539D-46C9-A958-99007D4C5A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8672D-B55B-4060-9B93-E2BA07F1C7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নিজ নিজ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1078-539D-46C9-A958-99007D4C5A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0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1078-539D-46C9-A958-99007D4C5A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65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 কুরআনের আয়াতের অর্থ শিক্ষক বর্ণনা  করবেন 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1078-539D-46C9-A958-99007D4C5A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6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1078-539D-46C9-A958-99007D4C5A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4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57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শিক্ষক</a:t>
            </a:r>
            <a:r>
              <a:rPr lang="bn-BD" b="1" baseline="0" dirty="0" smtClean="0"/>
              <a:t> আরও কিছু বর্ণনা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1078-539D-46C9-A958-99007D4C5A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9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6864-92F2-41B2-91A1-E39FE6CBB98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5F0-AEFB-4F95-B195-E17928E3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5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6864-92F2-41B2-91A1-E39FE6CBB98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5F0-AEFB-4F95-B195-E17928E3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3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6864-92F2-41B2-91A1-E39FE6CBB98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5F0-AEFB-4F95-B195-E17928E3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6864-92F2-41B2-91A1-E39FE6CBB98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5F0-AEFB-4F95-B195-E17928E3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4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6864-92F2-41B2-91A1-E39FE6CBB98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5F0-AEFB-4F95-B195-E17928E3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6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6864-92F2-41B2-91A1-E39FE6CBB98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5F0-AEFB-4F95-B195-E17928E3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6864-92F2-41B2-91A1-E39FE6CBB98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5F0-AEFB-4F95-B195-E17928E3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9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6864-92F2-41B2-91A1-E39FE6CBB98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5F0-AEFB-4F95-B195-E17928E3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1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6864-92F2-41B2-91A1-E39FE6CBB98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5F0-AEFB-4F95-B195-E17928E3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6864-92F2-41B2-91A1-E39FE6CBB98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5F0-AEFB-4F95-B195-E17928E3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6864-92F2-41B2-91A1-E39FE6CBB98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5F0-AEFB-4F95-B195-E17928E3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1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6864-92F2-41B2-91A1-E39FE6CBB98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75F0-AEFB-4F95-B195-E17928E3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8A18-9F1B-4FF7-BBB7-254C99B08FE8}" type="datetime12">
              <a:rPr lang="bn-BD" smtClean="0"/>
              <a:pPr/>
              <a:t>30/10/2019 10:51 PM</a:t>
            </a:fld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3" y="228600"/>
            <a:ext cx="4399501" cy="323849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" y="3422576"/>
            <a:ext cx="4343400" cy="320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44" y="260275"/>
            <a:ext cx="4363499" cy="3206824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Picture 2" descr="C:\Users\islam\Desktop\yousuf\2storey-hou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77" y="3467098"/>
            <a:ext cx="4380221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98096" y="1595915"/>
            <a:ext cx="6300899" cy="2388722"/>
          </a:xfrm>
          <a:prstGeom prst="rect">
            <a:avLst/>
          </a:prstGeom>
          <a:noFill/>
          <a:ln>
            <a:solidFill>
              <a:schemeClr val="accent2">
                <a:alpha val="99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16600" b="1" dirty="0" err="1" smtClean="0">
                <a:ln w="38100" cmpd="sng">
                  <a:solidFill>
                    <a:srgbClr val="0070C0"/>
                  </a:solidFill>
                  <a:prstDash val="solid"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38100" cmpd="sng">
                <a:solidFill>
                  <a:srgbClr val="0070C0"/>
                </a:solidFill>
                <a:prstDash val="solid"/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-457200"/>
            <a:ext cx="9144000" cy="76917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228600"/>
            <a:ext cx="35052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অভাবগ্রস্থ বা ফকির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1"/>
            <a:ext cx="3309257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90600"/>
            <a:ext cx="2677128" cy="21407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1" y="3048000"/>
            <a:ext cx="8686798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অর্থাৎ যাদের কিছুনা কিছু সম্পদ আছে কিন্তু প্রয়োজনের তুলনায় তা যথেষ্ট নয়,অথবা তারা যাদেরকে  অপরের সহযোগীতার উপর নির্ভর করতে হয় তাদেরকে জাকাত দেওয়া যায় । যেমন--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0559" y="6167735"/>
            <a:ext cx="637041" cy="4616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পঙ্গু </a:t>
            </a:r>
            <a:endParaRPr lang="bn-BD" b="1" dirty="0"/>
          </a:p>
        </p:txBody>
      </p:sp>
      <p:sp>
        <p:nvSpPr>
          <p:cNvPr id="8" name="Rectangle 7"/>
          <p:cNvSpPr/>
          <p:nvPr/>
        </p:nvSpPr>
        <p:spPr>
          <a:xfrm>
            <a:off x="152400" y="6167735"/>
            <a:ext cx="28194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জীবিকা অর্জনে অক্ষম ব্যক্তি </a:t>
            </a:r>
            <a:endParaRPr lang="bn-BD" b="1" dirty="0"/>
          </a:p>
        </p:txBody>
      </p:sp>
      <p:sp>
        <p:nvSpPr>
          <p:cNvPr id="9" name="Rectangle 8"/>
          <p:cNvSpPr/>
          <p:nvPr/>
        </p:nvSpPr>
        <p:spPr>
          <a:xfrm>
            <a:off x="3810000" y="6167735"/>
            <a:ext cx="15240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ইয়াতিম শিশু </a:t>
            </a:r>
            <a:endParaRPr lang="bn-BD" b="1" dirty="0"/>
          </a:p>
        </p:txBody>
      </p:sp>
      <p:sp>
        <p:nvSpPr>
          <p:cNvPr id="10" name="Rectangle 9"/>
          <p:cNvSpPr/>
          <p:nvPr/>
        </p:nvSpPr>
        <p:spPr>
          <a:xfrm>
            <a:off x="5486400" y="6096000"/>
            <a:ext cx="1752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স্বাস্থ্যহীন দূর্বল  </a:t>
            </a:r>
            <a:endParaRPr lang="bn-BD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5" y="4450741"/>
            <a:ext cx="1638796" cy="1645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5" descr="C:\Users\Computer City\Pictures\New folder\13331098_1710064065926283_1578522213467926808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-937" r="63331" b="66547"/>
          <a:stretch/>
        </p:blipFill>
        <p:spPr bwMode="auto">
          <a:xfrm>
            <a:off x="2133600" y="4471219"/>
            <a:ext cx="1422517" cy="16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Computer City\Pictures\18528016_861783420643445_1282732708561412731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3" r="21436"/>
          <a:stretch/>
        </p:blipFill>
        <p:spPr bwMode="auto">
          <a:xfrm>
            <a:off x="3581400" y="4393548"/>
            <a:ext cx="1844317" cy="17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Computer City\Pictures\107279_famineUSE3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81500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Computer City\Pictures\18739743_296705817436550_2108459919187095160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86" y="4343400"/>
            <a:ext cx="1558413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152671" y="5867400"/>
            <a:ext cx="183892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দূর্যোগের শিকার </a:t>
            </a:r>
            <a:endParaRPr lang="bn-BD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C29B-FCE0-4FF5-AFAB-0A56DDBE7738}" type="datetime12">
              <a:rPr lang="bn-BD" smtClean="0"/>
              <a:pPr/>
              <a:t>30/10/2019 10:51 PM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8E58-4D0E-4F0C-97C8-E80D09BFD7AF}" type="datetime12">
              <a:rPr lang="bn-BD" smtClean="0"/>
              <a:pPr/>
              <a:t>30/10/2019 10:51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28600"/>
            <a:ext cx="21336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মিসকিন 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7u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1" y="1295400"/>
            <a:ext cx="2753999" cy="2127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Computer City\Pictures\18557331_1714624275501770_820489056272145826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2438400" cy="212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133600" cy="212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3799344"/>
            <a:ext cx="8915399" cy="397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অর্থাৎ যারা নিঃস্ব , নিজের পেটের অন্ন জোগাড় করতে পারেনা এবং অভাবগ্রস্থ থাকা সত্তেও সন্মানের ভয়ে কারো দারস্থ হয়না, তাদের মিসকিন বলে। 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 পরিচয়ে রাসুল (সাঃ) বলেন- ‘যেব্যক্তি তার প্রয়োজন মোতাবেক সম্পদ পায়না, অথচ আত্বসন্মানের ভয়ে সে এমন চলে যে,তাকে অভাবী বলে বোঝাও যায়না, যাতে লোকেরা তাকে সাহায্য করতে পারে । আর সে সাহায্যের জন্য কারো কাছে হাত ও পাতেনা , কিছু চায় ও না’ ।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বোখারী- মুসলিম)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8E58-4D0E-4F0C-97C8-E80D09BFD7AF}" type="datetime12">
              <a:rPr lang="bn-BD" smtClean="0"/>
              <a:pPr/>
              <a:t>30/10/2019 10:51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599" y="228600"/>
            <a:ext cx="5943601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যাকাতের জন্য নিয়োজিত কর্মচারী  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t="55237" r="1403" b="6855"/>
          <a:stretch/>
        </p:blipFill>
        <p:spPr>
          <a:xfrm>
            <a:off x="3733800" y="1059424"/>
            <a:ext cx="4800600" cy="320436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45346" y="1981200"/>
            <a:ext cx="836254" cy="92965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45746" y="2180998"/>
            <a:ext cx="607654" cy="612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1" y="1059424"/>
            <a:ext cx="2953099" cy="32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2362200" y="2286000"/>
            <a:ext cx="800867" cy="71428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4450140"/>
            <a:ext cx="86106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অর্থাৎ দয়িত্ব প্রাপ্ত  ঐ সব ব্যক্তি যারা লোকদের থেকে জাকাত আদায়, রক্ষণাবেক্ষণ ,বন্টন, হিসাবপত্র রাখে । তারা আর্থিক স্বচ্ছল হলেও তাদের জাকাত দেয়া যাবে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8E58-4D0E-4F0C-97C8-E80D09BFD7AF}" type="datetime12">
              <a:rPr lang="bn-BD" smtClean="0"/>
              <a:pPr/>
              <a:t>30/10/2019 10:51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599" y="228600"/>
            <a:ext cx="5943601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 জয় করার উদ্দেশ্যে   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Computer City\Pictures\BLOK POST\isl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4191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57600" y="2209800"/>
            <a:ext cx="2273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নওমুসলিম পরিবার  </a:t>
            </a:r>
            <a:endParaRPr lang="bn-BD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4373940"/>
            <a:ext cx="873797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অর্থাৎ সদ্য মুসলমান হওয়া ব্যক্তির সমস্যা দুরীকরণে এবং ইসলামের উপর অবিচল রাখার উদ্দেশ্যে  তাদের জাকাত দেয়াযাবে । তবে এ বিধান ইসলামের প্রাথমিক যুগে ছিল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8E58-4D0E-4F0C-97C8-E80D09BFD7AF}" type="datetime12">
              <a:rPr lang="bn-BD" smtClean="0"/>
              <a:pPr/>
              <a:t>30/10/2019 10:51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28600"/>
            <a:ext cx="3330576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মুক্তিকামী দাস  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D:\mecca pic\দাস-প্রথা_Serv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500" y="1213388"/>
            <a:ext cx="3176150" cy="29014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7" name="Picture 3" descr="D:\mecca pic\Servant11 - Copy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13388"/>
            <a:ext cx="2707477" cy="29014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58422" y="4634805"/>
            <a:ext cx="797597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অর্থাৎ যে দাস তার মুনিবের সাথে নির্দিষ্টপরিমাণ অর্থ পরিশোধ সাপেক্ষে মুক্তি পাওয়ার চুক্তি করেছে ,এমন দাসকে মুক্তির জন্য জাকাত দেয়া যাবে । তবে বর্তমানে এ প্রথা চালু নাই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8E58-4D0E-4F0C-97C8-E80D09BFD7AF}" type="datetime12">
              <a:rPr lang="bn-BD" smtClean="0"/>
              <a:pPr/>
              <a:t>30/10/2019 10:51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-533400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37559" y="270218"/>
            <a:ext cx="3330576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 গ্রস্থ ব্যক্তি   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Computer City\Pictures\BLOK POST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17" y="1354537"/>
            <a:ext cx="2514600" cy="288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022" y="4495800"/>
            <a:ext cx="843317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অর্থাৎ যে নিজের প্রয়োজন মিটিয়ে ঋণ পরিশোধ করতে অক্ষম, তাদের যাকাতদিয়ে ঋণ পরিশোধে সাহায্য করাযায়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2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8E58-4D0E-4F0C-97C8-E80D09BFD7AF}" type="datetime12">
              <a:rPr lang="bn-BD" smtClean="0"/>
              <a:pPr/>
              <a:t>30/10/2019 10:51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28600"/>
            <a:ext cx="3330576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পথে    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Computer City\Pictures\BLOK POST\Islam0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35" y="1066801"/>
            <a:ext cx="3295650" cy="279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omputer City\Pictures\BLOK POST\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066801"/>
            <a:ext cx="2857500" cy="279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3579" y="4090030"/>
            <a:ext cx="873797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ইসলামকে সমুন্নত করার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কাজে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,অর্থাৎ ইসলামের প্রচার -প্রসার কুফরী ব্যবস্থাকে নির্মূল ও ইসলামী ব্যবস্থা প্রতিষ্ঠার কাজে যাকাতের অর্থ ব্যয় করাযাবে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8E58-4D0E-4F0C-97C8-E80D09BFD7AF}" type="datetime12">
              <a:rPr lang="bn-BD" smtClean="0"/>
              <a:pPr/>
              <a:t>30/10/2019 10:51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28600"/>
            <a:ext cx="39624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অসহায় প্রভাসী পথিক      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4"/>
          <a:stretch/>
        </p:blipFill>
        <p:spPr>
          <a:xfrm>
            <a:off x="914401" y="946355"/>
            <a:ext cx="2667000" cy="274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97595"/>
            <a:ext cx="4114800" cy="269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8601" y="3998893"/>
            <a:ext cx="873797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ইসলামকে। কোনো ব্যক্তি সফরে গিয়ে অসহায় অবস্থায় পড়লে বা যাত্রাপথে আর্থিক বিপদে পড়লে সাময়িক ভাবে তাকে জাকাত দেয়া যায়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6446" y="522704"/>
            <a:ext cx="275715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573" y="5388114"/>
            <a:ext cx="800042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 বিধান আল্লাহ তায়ালা কেন ফরজ করেছেন 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3124200" y="1671339"/>
            <a:ext cx="3886200" cy="3543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2453" y="5311914"/>
            <a:ext cx="7863347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যাকাতের মাসারিফের  সংক্ষিপ্ত পরিচিতি লিখ  </a:t>
            </a:r>
            <a:endParaRPr lang="bn-BD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57200"/>
            <a:ext cx="3429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F:\r\IMG_46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1371600" y="1770744"/>
            <a:ext cx="6019800" cy="29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05900" cy="6858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0" y="0"/>
              <a:ext cx="266700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00550" y="2152650"/>
              <a:ext cx="304800" cy="91059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19600" y="-4416057"/>
              <a:ext cx="266700" cy="91059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67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96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0228-C9BE-45C8-837E-3B17A4F07BE8}" type="datetime12">
              <a:rPr lang="bn-BD" b="1" smtClean="0">
                <a:latin typeface="NikoshBAN" pitchFamily="2" charset="0"/>
                <a:cs typeface="NikoshBAN" pitchFamily="2" charset="0"/>
              </a:rPr>
              <a:pPr/>
              <a:t>30/10/2019 10:51 PM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14725" y="1"/>
            <a:ext cx="3571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1" y="1110916"/>
            <a:ext cx="4022558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223" y="1524001"/>
            <a:ext cx="4527884" cy="2923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জসিম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মডার্ণ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 স্কুল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মোবাইল:01921339604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84454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675" y="1095586"/>
            <a:ext cx="4550862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736264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Content Placeholder 3" descr="ZAo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76400"/>
            <a:ext cx="3549719" cy="4495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TextBox 19"/>
          <p:cNvSpPr txBox="1"/>
          <p:nvPr/>
        </p:nvSpPr>
        <p:spPr>
          <a:xfrm>
            <a:off x="5881468" y="5024735"/>
            <a:ext cx="204333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Frame 14"/>
          <p:cNvSpPr/>
          <p:nvPr/>
        </p:nvSpPr>
        <p:spPr>
          <a:xfrm>
            <a:off x="8965" y="-380999"/>
            <a:ext cx="9135035" cy="7230336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7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6258-9768-4B3C-A089-D32B0D5B67BD}" type="datetime1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8966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1669971"/>
            <a:ext cx="8458200" cy="3816429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মাসারিফ শব্দের অর্থ কী 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জাকাত প্রদান কার নির্দেশ 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অসহায় মুসাফিরদের জাকাত কেন দিতে হয় 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 কার উপর ফরজ 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 কত টাকা হারে যাকাত দিতে হয় 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 দিতে হলে সম্পদ মালিকের কাছে  কত দিন  স্থায়ী থাকতে হয় ?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04800"/>
            <a:ext cx="27051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1073" y="3616037"/>
            <a:ext cx="8762427" cy="1173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‘যাকাতভিত্তিক অর্থব্যবস্থা রাষ্ট্রে দারিদ্র বিমোচন সম্ভব’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2832244" y="1172766"/>
            <a:ext cx="3055937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4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A700-A9CE-43B4-909E-91843482273A}" type="datetime12">
              <a:rPr lang="bn-BD" smtClean="0"/>
              <a:pPr/>
              <a:t>30/10/2019 10:51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079" y="2852164"/>
            <a:ext cx="87308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C6D22A-6215-434F-A5C1-13C973A30CE2}" type="datetime12">
              <a:rPr lang="bn-BD" b="1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30/10/2019 10:51 PM</a:t>
            </a:fld>
            <a:endParaRPr lang="en-US" b="1" smtClean="0"/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D71E00F-2B31-409E-881D-B780319BC08E}" type="slidenum">
              <a:rPr lang="en-US" b="1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b="1" smtClean="0"/>
          </a:p>
        </p:txBody>
      </p:sp>
      <p:sp>
        <p:nvSpPr>
          <p:cNvPr id="4" name="Rounded Rectangle 3"/>
          <p:cNvSpPr/>
          <p:nvPr/>
        </p:nvSpPr>
        <p:spPr>
          <a:xfrm>
            <a:off x="1524000" y="318247"/>
            <a:ext cx="5653370" cy="748553"/>
          </a:xfrm>
          <a:prstGeom prst="round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কয়েকটি ছবি দেখ এবং উত্তর দাও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7" y="1147482"/>
            <a:ext cx="8076841" cy="47244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757338" y="1225922"/>
            <a:ext cx="7924800" cy="16002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 দুই টাকা পঞ্চাশ পয়সা ধনীদের কী  দিতে হয়?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53886" y="2734235"/>
            <a:ext cx="7810321" cy="15240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 দুই টাকা পঞ্চাশ পয়সা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 হয়?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853886" y="4347882"/>
            <a:ext cx="7680513" cy="15240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 দুই টাকা পঞ্চাশ পয়সা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দিতে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হয়?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"/>
            <a:ext cx="8686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66652" y="2481694"/>
            <a:ext cx="1066800" cy="140450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37789" y="2961846"/>
            <a:ext cx="820994" cy="61623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n-BD" sz="2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যাকাত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85800"/>
            <a:ext cx="99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8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6600" y="1524000"/>
            <a:ext cx="7360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8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6394" y="978809"/>
            <a:ext cx="6864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1402" y="5181600"/>
            <a:ext cx="659099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আপেক্ষামান  লোকদের মাঝে কী বিতরণ করা হচ্ছে  ?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1402" y="5638800"/>
            <a:ext cx="659099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যাকাত ব্যয় করার খাতকে আরবিতে  কী বলা হয়  ?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6014896"/>
            <a:ext cx="217139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‘মাসারিফ’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বলে  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0" y="228601"/>
            <a:ext cx="4800600" cy="45720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দেখ এবং চিন্তা করে বল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1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11" grpId="0"/>
      <p:bldP spid="11" grpId="1"/>
      <p:bldP spid="12" grpId="0"/>
      <p:bldP spid="12" grpId="1"/>
      <p:bldP spid="13" grpId="0"/>
      <p:bldP spid="13" grpId="1"/>
      <p:bldP spid="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8E58-4D0E-4F0C-97C8-E80D09BFD7AF}" type="datetime12">
              <a:rPr lang="bn-BD" smtClean="0"/>
              <a:pPr/>
              <a:t>30/10/2019 10:51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-1143000"/>
            <a:ext cx="7391400" cy="2667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 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Sequential Access Storage 5"/>
          <p:cNvSpPr/>
          <p:nvPr/>
        </p:nvSpPr>
        <p:spPr>
          <a:xfrm>
            <a:off x="250723" y="1371600"/>
            <a:ext cx="8588477" cy="5486400"/>
          </a:xfrm>
          <a:prstGeom prst="horizontalScroll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9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যাকাতের মাসারিফ</a:t>
            </a:r>
          </a:p>
          <a:p>
            <a:endParaRPr lang="bn-BD" sz="96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- ২য় 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০৩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পৃষ্ঠা- ২৯-৩০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435" y="4257011"/>
            <a:ext cx="86290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মাসারিফ এর পরিচিতি বলতে 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যাকাত ব্যয় এর খাত সমূহ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392" y="2264850"/>
            <a:ext cx="67278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3600" b="1" dirty="0" smtClean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6050" y="741420"/>
            <a:ext cx="3962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945-BEF5-4282-951C-30AEDF5ED8AD}" type="datetime12">
              <a:rPr lang="bn-BD" smtClean="0"/>
              <a:pPr/>
              <a:t>30/10/2019 10:51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5482" y="1447800"/>
            <a:ext cx="8305800" cy="1599535"/>
          </a:xfrm>
          <a:prstGeom prst="rect">
            <a:avLst/>
          </a:prstGeom>
          <a:noFill/>
          <a:ln w="28575">
            <a:noFill/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মাসারিফ এর অর্থ ব্যয় করার খাত । </a:t>
            </a:r>
          </a:p>
          <a:p>
            <a:pPr>
              <a:buFont typeface="Arial" pitchFamily="34" charset="0"/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পরিভাষায় - ইসলামী বিধান অনুযায়ী যাদের যাকাত দেওয়া যায় তাদেরকে যাকাতের মাসারিফ বলা হয়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04800"/>
            <a:ext cx="42672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মাসারিফের পরিচিতি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" y="2997200"/>
            <a:ext cx="5143500" cy="4253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যাকাতের মাসারিফ সম্পর্কে আল্লাহ  বলেন-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9" y="3712882"/>
            <a:ext cx="8020051" cy="207831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EDD9-7D90-4478-B070-F08B6B07C244}" type="datetime12">
              <a:rPr lang="bn-BD" smtClean="0"/>
              <a:pPr/>
              <a:t>30/10/2019 10:51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8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746A8-1668-4A74-BD7E-10C68D8F0FFA}" type="datetime12">
              <a:rPr lang="bn-BD" smtClean="0"/>
              <a:pPr>
                <a:defRPr/>
              </a:pPr>
              <a:t>30/10/2019 10:51 PM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04800" y="1371600"/>
          <a:ext cx="8610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06245" y="381000"/>
            <a:ext cx="7347155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উল্লেখিত  আয়াতের অর্থ অনুসারে  যাকাতের   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89266F-8D14-4F2E-8FBD-5FF7D0F46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7389266F-8D14-4F2E-8FBD-5FF7D0F46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9AD71F-AF59-4E9C-91A5-0A6B26797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>
                                            <p:graphicEl>
                                              <a:dgm id="{169AD71F-AF59-4E9C-91A5-0A6B26797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02A17A-6BCD-445D-A25E-15962DF64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6F02A17A-6BCD-445D-A25E-15962DF640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7829E7-4CC2-4DFC-BA66-3BFF2513E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">
                                            <p:graphicEl>
                                              <a:dgm id="{147829E7-4CC2-4DFC-BA66-3BFF2513E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235870-6B33-4472-8246-E0D20B47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6E235870-6B33-4472-8246-E0D20B47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59346F-1041-4C4D-8850-830114B83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4">
                                            <p:graphicEl>
                                              <a:dgm id="{4D59346F-1041-4C4D-8850-830114B83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C72ADD-49C7-46D2-B7E0-4BCD8E056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4">
                                            <p:graphicEl>
                                              <a:dgm id="{28C72ADD-49C7-46D2-B7E0-4BCD8E056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318A26-151C-417E-BE54-7EEEC3985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4">
                                            <p:graphicEl>
                                              <a:dgm id="{B5318A26-151C-417E-BE54-7EEEC39856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5ED090-9E89-45FC-8826-F00D5AF5A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4">
                                            <p:graphicEl>
                                              <a:dgm id="{3B5ED090-9E89-45FC-8826-F00D5AF5A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FEB31-C98C-4EF6-B437-E322B4E75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4">
                                            <p:graphicEl>
                                              <a:dgm id="{300FEB31-C98C-4EF6-B437-E322B4E75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F6C8E-E76F-4F26-AA3E-D6724FA96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4">
                                            <p:graphicEl>
                                              <a:dgm id="{325F6C8E-E76F-4F26-AA3E-D6724FA96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79E123-49D7-48DE-B584-D6F942B1D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">
                                            <p:graphicEl>
                                              <a:dgm id="{3379E123-49D7-48DE-B584-D6F942B1D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53AC07-C986-4274-BE0B-6C1E7561B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4">
                                            <p:graphicEl>
                                              <a:dgm id="{2F53AC07-C986-4274-BE0B-6C1E7561B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60BA3-6B55-44E7-AA2D-F79AE295F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4">
                                            <p:graphicEl>
                                              <a:dgm id="{64360BA3-6B55-44E7-AA2D-F79AE295F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559CD1-68FF-4E6D-A1FF-8ABB87825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4">
                                            <p:graphicEl>
                                              <a:dgm id="{C4559CD1-68FF-4E6D-A1FF-8ABB87825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A84857-ECDF-4F18-9981-73F6FFBF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4">
                                            <p:graphicEl>
                                              <a:dgm id="{8DA84857-ECDF-4F18-9981-73F6FFBF4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110C68-440E-45DA-9F8C-209608BEB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4">
                                            <p:graphicEl>
                                              <a:dgm id="{B6110C68-440E-45DA-9F8C-209608BEB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33400" y="2438400"/>
            <a:ext cx="5874208" cy="20574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যাকাতের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মাসারিফের পরিচিতি ও তার প্রকারভেদ উল্লেখ কর 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6324600" y="1676400"/>
            <a:ext cx="2642548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371600" y="0"/>
            <a:ext cx="5029200" cy="1828801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B6D8-0D31-4F61-B055-4ABF4A4776E3}" type="datetime12">
              <a:rPr lang="bn-BD" smtClean="0"/>
              <a:pPr/>
              <a:t>30/10/2019 10:51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776</Words>
  <Application>Microsoft Office PowerPoint</Application>
  <PresentationFormat>On-screen Show (4:3)</PresentationFormat>
  <Paragraphs>157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3</cp:revision>
  <dcterms:created xsi:type="dcterms:W3CDTF">2019-10-30T16:47:31Z</dcterms:created>
  <dcterms:modified xsi:type="dcterms:W3CDTF">2019-10-30T17:06:53Z</dcterms:modified>
</cp:coreProperties>
</file>