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75" r:id="rId4"/>
    <p:sldId id="260" r:id="rId5"/>
    <p:sldId id="261" r:id="rId6"/>
    <p:sldId id="278" r:id="rId7"/>
    <p:sldId id="265" r:id="rId8"/>
    <p:sldId id="266" r:id="rId9"/>
    <p:sldId id="279" r:id="rId10"/>
    <p:sldId id="267" r:id="rId11"/>
    <p:sldId id="277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60" d="100"/>
          <a:sy n="60" d="100"/>
        </p:scale>
        <p:origin x="-1644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8FD1-3C6B-4DA0-9808-A6683D110EBA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BC76-D933-4986-9F47-370DC3FEF7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19551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8FD1-3C6B-4DA0-9808-A6683D110EBA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BC76-D933-4986-9F47-370DC3FEF7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44955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8FD1-3C6B-4DA0-9808-A6683D110EBA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BC76-D933-4986-9F47-370DC3FEF7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32904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8FD1-3C6B-4DA0-9808-A6683D110EBA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BC76-D933-4986-9F47-370DC3FEF7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65373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8FD1-3C6B-4DA0-9808-A6683D110EBA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BC76-D933-4986-9F47-370DC3FEF7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03304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8FD1-3C6B-4DA0-9808-A6683D110EBA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BC76-D933-4986-9F47-370DC3FEF7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091800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8FD1-3C6B-4DA0-9808-A6683D110EBA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BC76-D933-4986-9F47-370DC3FEF7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127829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8FD1-3C6B-4DA0-9808-A6683D110EBA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BC76-D933-4986-9F47-370DC3FEF7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30233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8FD1-3C6B-4DA0-9808-A6683D110EBA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BC76-D933-4986-9F47-370DC3FEF7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299317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8FD1-3C6B-4DA0-9808-A6683D110EBA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BC76-D933-4986-9F47-370DC3FEF7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40934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8FD1-3C6B-4DA0-9808-A6683D110EBA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BC76-D933-4986-9F47-370DC3FEF7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11294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39000">
              <a:schemeClr val="bg1">
                <a:lumMod val="80000"/>
                <a:lumOff val="20000"/>
              </a:schemeClr>
            </a:gs>
            <a:gs pos="100000">
              <a:schemeClr val="accent1">
                <a:alpha val="69000"/>
                <a:lumMod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F8FD1-3C6B-4DA0-9808-A6683D110EBA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ABC76-D933-4986-9F47-370DC3FEF7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525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8229600" cy="1905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38100">
            <a:solidFill>
              <a:schemeClr val="tx1"/>
            </a:solidFill>
          </a:ln>
        </p:spPr>
        <p:txBody>
          <a:bodyPr lIns="91440" tIns="0" rIns="91440" bIns="731520">
            <a:noAutofit/>
          </a:bodyPr>
          <a:lstStyle/>
          <a:p>
            <a:r>
              <a:rPr lang="en-US" sz="9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9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13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2" descr="C:\Users\Ena\Desktop\rose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373005"/>
            <a:ext cx="6096000" cy="372868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89522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2600" y="1590165"/>
            <a:ext cx="5486400" cy="7694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 smtClean="0"/>
              <a:t>জোড়ায় কাজ</a:t>
            </a:r>
            <a:endParaRPr lang="en-US" sz="4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" y="332096"/>
            <a:ext cx="8001000" cy="92333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rgbClr val="00B050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কর্মপত্র-২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24600" y="532151"/>
            <a:ext cx="2209800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wrap="square" rtlCol="0">
            <a:spAutoFit/>
          </a:bodyPr>
          <a:lstStyle/>
          <a:p>
            <a:r>
              <a:rPr lang="bn-IN" sz="2800" b="1" dirty="0" smtClean="0"/>
              <a:t>সময়ঃ  ৫ মিঃ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2743200"/>
            <a:ext cx="8686800" cy="342352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নিফাক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?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</a:t>
            </a:r>
            <a:endParaRPr lang="bn-IN" sz="3600" b="1" dirty="0" smtClean="0"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যারা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নিফাকী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তাদেরকে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মুনাফিকের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আলামত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কিকি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bn-IN" sz="3600" b="1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4153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3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457200"/>
            <a:ext cx="8656377" cy="1446550"/>
          </a:xfrm>
          <a:prstGeom prst="rect">
            <a:avLst/>
          </a:prstGeom>
          <a:gradFill flip="none" rotWithShape="1">
            <a:gsLst>
              <a:gs pos="10000">
                <a:schemeClr val="accent2">
                  <a:lumMod val="48000"/>
                  <a:lumOff val="52000"/>
                </a:schemeClr>
              </a:gs>
              <a:gs pos="55000">
                <a:schemeClr val="bg1"/>
              </a:gs>
              <a:gs pos="100000">
                <a:schemeClr val="accent3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38100">
            <a:solidFill>
              <a:schemeClr val="tx1"/>
            </a:solidFill>
          </a:ln>
        </p:spPr>
        <p:txBody>
          <a:bodyPr wrap="square" rtlCol="0" anchor="b">
            <a:spAutoFit/>
          </a:bodyPr>
          <a:lstStyle/>
          <a:p>
            <a:pPr algn="ctr"/>
            <a:r>
              <a:rPr lang="bn-IN" sz="8800" b="1" dirty="0" smtClean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8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2017693"/>
            <a:ext cx="8534400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/>
              <a:t>১। </a:t>
            </a:r>
            <a:r>
              <a:rPr lang="en-US" sz="2800" b="1" dirty="0" err="1" smtClean="0"/>
              <a:t>ভেতরের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অবস্থার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সাথে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বাহ্যিক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অবস্থার</a:t>
            </a:r>
            <a:r>
              <a:rPr lang="en-US" sz="2800" b="1" dirty="0"/>
              <a:t> </a:t>
            </a:r>
            <a:r>
              <a:rPr lang="en-US" sz="2800" b="1" dirty="0" err="1" smtClean="0"/>
              <a:t>সামঞ্জস্যপুর্ণ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না</a:t>
            </a:r>
            <a:endParaRPr lang="en-US" sz="2800" b="1" dirty="0" smtClean="0"/>
          </a:p>
          <a:p>
            <a:pPr algn="just"/>
            <a:r>
              <a:rPr lang="en-US" sz="2800" b="1" dirty="0" smtClean="0"/>
              <a:t>   </a:t>
            </a:r>
            <a:r>
              <a:rPr lang="en-US" sz="2800" b="1" dirty="0" err="1" smtClean="0"/>
              <a:t>থাকাকে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নিফাক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বলে</a:t>
            </a:r>
            <a:r>
              <a:rPr lang="en-US" sz="2800" b="1" dirty="0" smtClean="0"/>
              <a:t> ।</a:t>
            </a:r>
            <a:r>
              <a:rPr lang="bn-IN" sz="2800" b="1" dirty="0" smtClean="0"/>
              <a:t>  </a:t>
            </a:r>
            <a:endParaRPr lang="bn-IN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28600" y="3149025"/>
            <a:ext cx="8686800" cy="584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/>
              <a:t>২</a:t>
            </a:r>
            <a:r>
              <a:rPr lang="en-US" sz="3200" b="1" dirty="0" smtClean="0"/>
              <a:t>। </a:t>
            </a:r>
            <a:r>
              <a:rPr lang="en-US" sz="3200" b="1" dirty="0" err="1" smtClean="0"/>
              <a:t>যারা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নিফাকী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করে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তাদেরকে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মুনাফিক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বলে</a:t>
            </a:r>
            <a:r>
              <a:rPr lang="en-US" sz="3200" b="1" dirty="0" smtClean="0"/>
              <a:t> ।</a:t>
            </a:r>
            <a:endParaRPr lang="bn-IN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28600" y="4080808"/>
            <a:ext cx="8686800" cy="193899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৩। </a:t>
            </a:r>
            <a:r>
              <a:rPr lang="en-US" sz="2400" b="1" dirty="0" err="1" smtClean="0"/>
              <a:t>মুনাফিকের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আলামত</a:t>
            </a:r>
            <a:r>
              <a:rPr lang="en-US" sz="2400" b="1" dirty="0" smtClean="0"/>
              <a:t> ৩টি ।</a:t>
            </a:r>
            <a:r>
              <a:rPr lang="en-US" sz="2400" b="1" dirty="0" err="1" smtClean="0"/>
              <a:t>যথাঃ</a:t>
            </a:r>
            <a:r>
              <a:rPr lang="en-US" sz="2400" b="1" dirty="0" smtClean="0"/>
              <a:t> </a:t>
            </a:r>
          </a:p>
          <a:p>
            <a:r>
              <a:rPr lang="en-US" sz="2400" b="1" dirty="0" smtClean="0"/>
              <a:t>  (ক) </a:t>
            </a:r>
            <a:r>
              <a:rPr lang="en-US" sz="2400" b="1" dirty="0" err="1" smtClean="0"/>
              <a:t>যখন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কথা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বলে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মিথ্যা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বলে</a:t>
            </a:r>
            <a:r>
              <a:rPr lang="en-US" sz="2400" b="1" dirty="0" smtClean="0"/>
              <a:t> । </a:t>
            </a:r>
          </a:p>
          <a:p>
            <a:r>
              <a:rPr lang="en-US" sz="2400" b="1" dirty="0" smtClean="0"/>
              <a:t>  (খ) </a:t>
            </a:r>
            <a:r>
              <a:rPr lang="en-US" sz="2400" b="1" dirty="0" err="1" smtClean="0"/>
              <a:t>আর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যখন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অঙ্গিকার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করে</a:t>
            </a:r>
            <a:r>
              <a:rPr lang="en-US" sz="2400" b="1" dirty="0" smtClean="0"/>
              <a:t> , </a:t>
            </a:r>
            <a:r>
              <a:rPr lang="en-US" sz="2400" b="1" dirty="0" err="1" smtClean="0"/>
              <a:t>তখন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তা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ভঙ্গ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করে</a:t>
            </a:r>
            <a:r>
              <a:rPr lang="en-US" sz="2400" b="1" dirty="0" smtClean="0"/>
              <a:t> । </a:t>
            </a:r>
          </a:p>
          <a:p>
            <a:r>
              <a:rPr lang="en-US" sz="2400" b="1" dirty="0" smtClean="0"/>
              <a:t>  (গ) </a:t>
            </a:r>
            <a:r>
              <a:rPr lang="en-US" sz="2400" b="1" dirty="0" err="1" smtClean="0"/>
              <a:t>এবং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যখন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তার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নিকট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কিছু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গচ্ছিত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রাখা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হয়,তখন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তা</a:t>
            </a:r>
            <a:endParaRPr lang="en-US" sz="2400" b="1" dirty="0" smtClean="0"/>
          </a:p>
          <a:p>
            <a:r>
              <a:rPr lang="en-US" sz="2400" b="1" dirty="0"/>
              <a:t> </a:t>
            </a:r>
            <a:r>
              <a:rPr lang="en-US" sz="2400" b="1" dirty="0" smtClean="0"/>
              <a:t>      </a:t>
            </a:r>
            <a:r>
              <a:rPr lang="en-US" sz="2400" b="1" dirty="0" err="1" smtClean="0"/>
              <a:t>খেয়ানত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করে</a:t>
            </a:r>
            <a:r>
              <a:rPr lang="en-US" sz="2400" b="1" dirty="0" smtClean="0"/>
              <a:t> ।</a:t>
            </a:r>
            <a:endParaRPr lang="bn-IN" sz="2400" b="1" dirty="0"/>
          </a:p>
        </p:txBody>
      </p:sp>
    </p:spTree>
    <p:extLst>
      <p:ext uri="{BB962C8B-B14F-4D97-AF65-F5344CB8AC3E}">
        <p14:creationId xmlns:p14="http://schemas.microsoft.com/office/powerpoint/2010/main" val="29284965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4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26593"/>
            <a:ext cx="8458200" cy="109260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endParaRPr lang="bn-IN" sz="11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নিচের ছবি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 দেখ</a:t>
            </a:r>
            <a:endParaRPr lang="bn-IN" sz="5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828800"/>
            <a:ext cx="7924800" cy="25146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1676400" y="4768334"/>
            <a:ext cx="617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BAN" pitchFamily="2" charset="0"/>
              </a:rPr>
              <a:t>মুনাকিকের</a:t>
            </a:r>
            <a:r>
              <a:rPr lang="en-US" sz="2800" b="1" dirty="0">
                <a:latin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</a:rPr>
              <a:t>দ্বারা</a:t>
            </a:r>
            <a:r>
              <a:rPr lang="en-US" sz="2800" b="1" dirty="0" smtClean="0">
                <a:latin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</a:rPr>
              <a:t>সমাজ</a:t>
            </a:r>
            <a:r>
              <a:rPr lang="en-US" sz="2800" b="1" dirty="0" smtClean="0">
                <a:latin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</a:rPr>
              <a:t>জীবন</a:t>
            </a:r>
            <a:r>
              <a:rPr lang="en-US" sz="2800" b="1" dirty="0" smtClean="0">
                <a:latin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</a:rPr>
              <a:t>কিভাবে</a:t>
            </a:r>
            <a:r>
              <a:rPr lang="en-US" sz="2800" b="1" dirty="0" smtClean="0">
                <a:latin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</a:rPr>
              <a:t>ক্ষতি</a:t>
            </a:r>
            <a:r>
              <a:rPr lang="en-US" sz="2800" b="1" dirty="0" smtClean="0">
                <a:latin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</a:rPr>
              <a:t>হতে</a:t>
            </a:r>
            <a:r>
              <a:rPr lang="en-US" sz="2800" b="1" dirty="0" smtClean="0">
                <a:latin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</a:rPr>
              <a:t>পারে</a:t>
            </a:r>
            <a:r>
              <a:rPr lang="en-US" sz="2800" b="1" dirty="0" smtClean="0">
                <a:latin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</a:rPr>
              <a:t>সে</a:t>
            </a:r>
            <a:r>
              <a:rPr lang="en-US" sz="2800" b="1" dirty="0" smtClean="0">
                <a:latin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</a:rPr>
              <a:t>সম্পর্কিত</a:t>
            </a:r>
            <a:r>
              <a:rPr lang="en-US" sz="2800" b="1" dirty="0" smtClean="0">
                <a:latin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</a:rPr>
              <a:t>হাদিস</a:t>
            </a:r>
            <a:r>
              <a:rPr lang="en-US" sz="2800" b="1" dirty="0" smtClean="0">
                <a:latin typeface="NikoshBAN" pitchFamily="2" charset="0"/>
              </a:rPr>
              <a:t> ।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18316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752600"/>
            <a:ext cx="5105400" cy="1154162"/>
          </a:xfrm>
          <a:prstGeom prst="rect">
            <a:avLst/>
          </a:prstGeom>
          <a:gradFill>
            <a:gsLst>
              <a:gs pos="0">
                <a:schemeClr val="accent3"/>
              </a:gs>
              <a:gs pos="50000">
                <a:schemeClr val="accent6">
                  <a:alpha val="70000"/>
                  <a:lumMod val="61000"/>
                  <a:lumOff val="39000"/>
                </a:schemeClr>
              </a:gs>
              <a:gs pos="100000">
                <a:schemeClr val="bg1"/>
              </a:gs>
            </a:gsLst>
            <a:lin ang="5400000" scaled="0"/>
          </a:gradFill>
          <a:ln w="28575">
            <a:solidFill>
              <a:schemeClr val="tx1"/>
            </a:solidFill>
          </a:ln>
        </p:spPr>
        <p:txBody>
          <a:bodyPr wrap="square" tIns="182880" rtlCol="0">
            <a:spAutoFit/>
          </a:bodyPr>
          <a:lstStyle/>
          <a:p>
            <a:pPr algn="ctr"/>
            <a:r>
              <a:rPr lang="bn-IN" sz="6000" b="1" dirty="0" smtClean="0">
                <a:latin typeface="NikoshBAN" pitchFamily="2" charset="0"/>
                <a:cs typeface="NikoshBAN" pitchFamily="2" charset="0"/>
              </a:rPr>
              <a:t> দলীয় কাজ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595699"/>
            <a:ext cx="7848600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latin typeface="NikoshBAN" pitchFamily="2" charset="0"/>
                <a:cs typeface="NikoshBAN" pitchFamily="2" charset="0"/>
              </a:rPr>
              <a:t>কর্মপত্র-৩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76264" y="811142"/>
            <a:ext cx="2171700" cy="52322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rgbClr val="00B050"/>
              </a:gs>
            </a:gsLst>
            <a:lin ang="5400000" scaled="0"/>
          </a:gra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b="1" dirty="0"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৮ মিঃ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429000"/>
            <a:ext cx="8534400" cy="224676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bn-IN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নিফাকের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জীবনের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কুফল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9676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342614"/>
            <a:ext cx="8690212" cy="36009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0" tIns="91440" rIns="274320" bIns="274320" rtlCol="0" anchor="ctr" anchorCtr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নিফাকের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জীবনের</a:t>
            </a:r>
            <a:r>
              <a:rPr lang="en-US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কুফলঃ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নিফাক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মারাত্নক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ব্যাধী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কুফল</a:t>
            </a:r>
            <a:endParaRPr lang="en-US" sz="2000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সমগ্র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সমাজকে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কলুষিত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নিম্নে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কুফলের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তুলে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ধরা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-  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           (ক)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সমাজ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জীবনে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অশান্তি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ডেকে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আনে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বন্ধনকে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ধবংস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চরিত্রের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অবনতি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ঘটায়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।               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(ঘ)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ধর্মের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হ্রাস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(ঙ)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নিফাকী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আচরন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রাষ্ট্রের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সার্বভৌমত্বের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হুমকি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দেয়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76200"/>
            <a:ext cx="8080612" cy="1923604"/>
          </a:xfrm>
          <a:prstGeom prst="rect">
            <a:avLst/>
          </a:prstGeom>
          <a:gradFill flip="none" rotWithShape="1">
            <a:gsLst>
              <a:gs pos="52000">
                <a:schemeClr val="bg1"/>
              </a:gs>
              <a:gs pos="3000">
                <a:schemeClr val="accent2">
                  <a:lumMod val="83000"/>
                  <a:lumOff val="17000"/>
                </a:schemeClr>
              </a:gs>
              <a:gs pos="100000">
                <a:schemeClr val="accent3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lIns="91440" tIns="274320" rIns="274320" bIns="0" rtlCol="0" anchor="b" anchorCtr="0">
            <a:spAutoFit/>
          </a:bodyPr>
          <a:lstStyle/>
          <a:p>
            <a:pPr algn="ctr"/>
            <a:endParaRPr lang="en-US" sz="11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9600" b="1" dirty="0" smtClean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9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696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8600"/>
            <a:ext cx="8001000" cy="1015663"/>
          </a:xfrm>
          <a:prstGeom prst="rect">
            <a:avLst/>
          </a:prstGeom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8001000" cy="45858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নিফাকের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আলামত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endParaRPr lang="bn-IN" sz="5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(ক)  ৯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 (খ) 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টি</a:t>
            </a:r>
            <a:endParaRPr lang="bn-IN" sz="2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৮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		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            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(ঘ)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৫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টি</a:t>
            </a:r>
            <a:endParaRPr lang="bn-IN" sz="2800" b="1" dirty="0">
              <a:latin typeface="NikoshBAN" pitchFamily="2" charset="0"/>
              <a:cs typeface="NikoshBAN" pitchFamily="2" charset="0"/>
            </a:endParaRPr>
          </a:p>
          <a:p>
            <a:endParaRPr lang="bn-IN" sz="16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পিতা-মাতার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অবাধ্য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হওয়া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- </a:t>
            </a:r>
            <a:endParaRPr lang="bn-IN" sz="2800" b="1" dirty="0" smtClean="0">
              <a:latin typeface="NikoshBAN" pitchFamily="2" charset="0"/>
              <a:cs typeface="NikoshBAN" pitchFamily="2" charset="0"/>
            </a:endParaRPr>
          </a:p>
          <a:p>
            <a:endParaRPr lang="bn-IN" sz="1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ফরজ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                      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সুন্নাত</a:t>
            </a:r>
            <a:endParaRPr lang="bn-IN" sz="2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কাবিরা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গুনাহ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                      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শিরক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যারা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নিফাকী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তাদেরকে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- </a:t>
            </a:r>
          </a:p>
          <a:p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(ক)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মুশরিক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                           (খ)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কাফির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(গ)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পরহেজগার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                       (ঘ)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মুনাফিক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09600" y="4026462"/>
            <a:ext cx="473446" cy="49341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800600" y="1981200"/>
            <a:ext cx="473446" cy="49341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800600" y="5638800"/>
            <a:ext cx="473446" cy="49341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1937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7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8600"/>
            <a:ext cx="7772400" cy="172354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8800" b="1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8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1329" y="2514600"/>
            <a:ext cx="7467600" cy="26161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20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“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কবিরা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গুনাহ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মুনাফীকি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সমাজ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জীবনের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শান্তি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নষ্ট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” কথাটি ব্যখ্যা কর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00800" y="1397169"/>
            <a:ext cx="1905000" cy="5078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 err="1" smtClean="0"/>
              <a:t>সময়ঃ</a:t>
            </a:r>
            <a:r>
              <a:rPr lang="en-US" b="1" dirty="0" smtClean="0"/>
              <a:t> ২৫ </a:t>
            </a:r>
            <a:r>
              <a:rPr lang="en-US" b="1" dirty="0" err="1" smtClean="0"/>
              <a:t>মিনিট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227553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85800"/>
            <a:ext cx="7848600" cy="144655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rgbClr val="00B050"/>
              </a:gs>
            </a:gsLst>
            <a:lin ang="5400000" scaled="0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788556" y="602344"/>
            <a:ext cx="3643088" cy="7315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8966997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295780"/>
            <a:ext cx="8791074" cy="110799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algn="ctr"/>
            <a:r>
              <a:rPr lang="en-US" sz="6600" b="1" u="sng" dirty="0" err="1" smtClean="0">
                <a:ln>
                  <a:solidFill>
                    <a:srgbClr val="00B050"/>
                  </a:solidFill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600" b="1" u="sng" dirty="0" smtClean="0">
                <a:ln>
                  <a:solidFill>
                    <a:srgbClr val="00B050"/>
                  </a:solidFill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b="1" u="sng" dirty="0" smtClean="0">
                <a:ln>
                  <a:solidFill>
                    <a:srgbClr val="00B050"/>
                  </a:solidFill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b="1" u="sng" dirty="0">
              <a:ln>
                <a:solidFill>
                  <a:srgbClr val="00B050"/>
                </a:solidFill>
              </a:ln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1504414"/>
            <a:ext cx="8839200" cy="36009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আনসার</a:t>
            </a:r>
            <a:r>
              <a:rPr lang="en-US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উদ্দিন</a:t>
            </a:r>
            <a:endParaRPr lang="en-US" sz="36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মন্তেজার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শৈলকুপা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ঝিনাইদহ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bn-BD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0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529894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tIns="182880" bIns="0" rtlCol="0">
            <a:spAutoFit/>
          </a:bodyPr>
          <a:lstStyle/>
          <a:p>
            <a:pPr algn="ctr"/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নিচের ছবিগুলো দেখ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76400"/>
            <a:ext cx="8077200" cy="1704975"/>
          </a:xfrm>
          <a:prstGeom prst="roundRect">
            <a:avLst>
              <a:gd name="adj" fmla="val 16667"/>
            </a:avLst>
          </a:prstGeom>
          <a:ln w="57150">
            <a:solidFill>
              <a:schemeClr val="tx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perspectiveBelow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1143000" y="3600777"/>
            <a:ext cx="708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আব্দুল্লাহ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বিন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আমর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বর্ণিত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কাবিরা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গুনাহের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উপর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একটি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হাদিস</a:t>
            </a:r>
            <a:r>
              <a:rPr lang="en-US" sz="2000" b="1" dirty="0" smtClean="0"/>
              <a:t>  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12147" y="6076890"/>
            <a:ext cx="746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আবুহুরায়রা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বর্ণিত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মুনাফিকের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আলামত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এর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উপর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একটি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হাদিস</a:t>
            </a:r>
            <a:r>
              <a:rPr lang="en-US" sz="2000" b="1" dirty="0" smtClean="0"/>
              <a:t>  </a:t>
            </a:r>
            <a:endParaRPr lang="en-US" sz="2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362717"/>
            <a:ext cx="8301294" cy="135228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774605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4385" y="228600"/>
            <a:ext cx="8077200" cy="1154162"/>
          </a:xfrm>
          <a:prstGeom prst="rect">
            <a:avLst/>
          </a:prstGeom>
          <a:gradFill>
            <a:gsLst>
              <a:gs pos="0">
                <a:schemeClr val="accent5">
                  <a:lumMod val="95000"/>
                  <a:lumOff val="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00B050"/>
              </a:gs>
            </a:gsLst>
            <a:lin ang="5400000" scaled="0"/>
          </a:gradFill>
          <a:ln w="38100">
            <a:solidFill>
              <a:schemeClr val="tx1"/>
            </a:solidFill>
          </a:ln>
        </p:spPr>
        <p:txBody>
          <a:bodyPr wrap="square" tIns="182880" rtlCol="0" anchor="t" anchorCtr="1">
            <a:spAutoFit/>
          </a:bodyPr>
          <a:lstStyle/>
          <a:p>
            <a:pPr algn="ctr"/>
            <a:r>
              <a:rPr lang="bn-IN" sz="6000" b="1" dirty="0" smtClean="0">
                <a:latin typeface="NikoshBAN" pitchFamily="2" charset="0"/>
                <a:cs typeface="NikoshBAN" pitchFamily="2" charset="0"/>
              </a:rPr>
              <a:t>আজকের পাঠ 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905000"/>
            <a:ext cx="8077200" cy="29238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tIns="457200" bIns="0" rtlCol="0" anchor="b" anchorCtr="0">
            <a:spAutoFit/>
          </a:bodyPr>
          <a:lstStyle/>
          <a:p>
            <a:pPr algn="ctr"/>
            <a:r>
              <a:rPr lang="en-US" sz="8000" b="1" dirty="0" err="1" smtClean="0">
                <a:latin typeface="NikoshBAN" pitchFamily="2" charset="0"/>
                <a:cs typeface="NikoshBAN" pitchFamily="2" charset="0"/>
              </a:rPr>
              <a:t>কবিরা</a:t>
            </a:r>
            <a:r>
              <a:rPr lang="en-US" sz="8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latin typeface="NikoshBAN" pitchFamily="2" charset="0"/>
                <a:cs typeface="NikoshBAN" pitchFamily="2" charset="0"/>
              </a:rPr>
              <a:t>গুনাহ</a:t>
            </a:r>
            <a:r>
              <a:rPr lang="en-US" sz="80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8000" b="1" dirty="0" err="1" smtClean="0">
                <a:latin typeface="NikoshBAN" pitchFamily="2" charset="0"/>
                <a:cs typeface="NikoshBAN" pitchFamily="2" charset="0"/>
              </a:rPr>
              <a:t>নিফাক</a:t>
            </a:r>
            <a:r>
              <a:rPr lang="en-US" sz="8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8000" b="1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4476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8600"/>
            <a:ext cx="8077200" cy="1312708"/>
          </a:xfrm>
          <a:prstGeom prst="rect">
            <a:avLst/>
          </a:prstGeom>
          <a:gradFill>
            <a:gsLst>
              <a:gs pos="0">
                <a:schemeClr val="accent5">
                  <a:lumMod val="95000"/>
                  <a:lumOff val="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00B050"/>
              </a:gs>
            </a:gsLst>
            <a:lin ang="5400000" scaled="0"/>
          </a:gradFill>
          <a:ln w="38100">
            <a:solidFill>
              <a:schemeClr val="tx1"/>
            </a:solidFill>
          </a:ln>
        </p:spPr>
        <p:txBody>
          <a:bodyPr wrap="square" lIns="0" tIns="0" bIns="0" rtlCol="0" anchor="b" anchorCtr="0">
            <a:spAutoFit/>
          </a:bodyPr>
          <a:lstStyle/>
          <a:p>
            <a:pPr algn="ctr"/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788311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 ---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743200"/>
            <a:ext cx="8686800" cy="34163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কবিরা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গুনাহ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নিফাক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কবিরা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গুনাহ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নিফাকের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জীবনের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কুফল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5" name="Rectangle 4"/>
          <p:cNvSpPr/>
          <p:nvPr/>
        </p:nvSpPr>
        <p:spPr>
          <a:xfrm>
            <a:off x="2971800" y="279814"/>
            <a:ext cx="2943434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10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7200" b="1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7534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257184"/>
            <a:ext cx="68580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30335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/>
              <a:t>নিচের ছবিগুলো দেখ </a:t>
            </a:r>
            <a:endParaRPr lang="en-US" sz="36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1066800"/>
            <a:ext cx="7696199" cy="2476500"/>
          </a:xfrm>
          <a:prstGeom prst="roundRect">
            <a:avLst>
              <a:gd name="adj" fmla="val 16667"/>
            </a:avLst>
          </a:prstGeom>
          <a:ln>
            <a:solidFill>
              <a:schemeClr val="tx1"/>
            </a:solidFill>
            <a:prstDash val="lgDash"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1086465" y="3711501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আবুহুরায়রা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বর্ণিত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কবিরা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গুনাহ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এর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উপর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একটি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হাদিস</a:t>
            </a:r>
            <a:r>
              <a:rPr lang="en-US" sz="2800" b="1" dirty="0" smtClean="0"/>
              <a:t>  </a:t>
            </a:r>
            <a:endParaRPr lang="en-US" sz="28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1" y="4402922"/>
            <a:ext cx="7696199" cy="164782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2" name="TextBox 11"/>
          <p:cNvSpPr txBox="1"/>
          <p:nvPr/>
        </p:nvSpPr>
        <p:spPr>
          <a:xfrm>
            <a:off x="609600" y="5845314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হযরত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আব্বাস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বর্ণিত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তাওবা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এর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উপর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একটি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হাদিস</a:t>
            </a:r>
            <a:r>
              <a:rPr lang="en-US" sz="2000" b="1" dirty="0" smtClean="0"/>
              <a:t> 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1070768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1531203"/>
            <a:ext cx="3810000" cy="830997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819400"/>
            <a:ext cx="8266562" cy="230832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কবিরা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গুনাহ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?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3200" b="1" dirty="0" smtClean="0"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কবিরা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গুনাহের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কবিরা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গুনাহ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তাওবা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ছাড়া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মাফ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?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1" y="612633"/>
            <a:ext cx="8266561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কর্মপত্র-১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2346" y="751132"/>
            <a:ext cx="2171700" cy="369332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rgbClr val="00B050"/>
              </a:gs>
            </a:gsLst>
            <a:lin ang="5400000" scaled="0"/>
          </a:gra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b="1" dirty="0">
                <a:latin typeface="NikoshBAN" pitchFamily="2" charset="0"/>
                <a:cs typeface="NikoshBAN" pitchFamily="2" charset="0"/>
              </a:rPr>
              <a:t>সময়ঃ ৩ </a:t>
            </a:r>
            <a:r>
              <a:rPr lang="bn-IN" b="1" dirty="0" smtClean="0">
                <a:latin typeface="NikoshBAN" pitchFamily="2" charset="0"/>
                <a:cs typeface="NikoshBAN" pitchFamily="2" charset="0"/>
              </a:rPr>
              <a:t>মিঃ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0770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153400" cy="156966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00B050"/>
              </a:gs>
            </a:gsLst>
            <a:lin ang="5400000" scaled="0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9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241590"/>
            <a:ext cx="8153400" cy="406265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Low"/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হযরত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আব্দুল্লাহ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ইবনে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আব্বাস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রাঃ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নিষেধ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করেছেন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–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কবিরা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গুনাহ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ইমাম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রাজির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অপরাধের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শাস্তির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পরিমান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বেশী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কবিরা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গুনাহ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endParaRPr lang="en-US" sz="1400" b="1" dirty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আল্লাহর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কাউকে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শরীক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পিতা-মাতার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অবাধ্য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হওয়া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মুমিনকে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হত্যা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ইয়াতিমের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ভক্ষন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সুদ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খাওয়া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just"/>
            <a:endParaRPr lang="bn-IN" sz="16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কাবিরা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গুনাহ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তাওবা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ছারা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মাফ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হয়না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4208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57184"/>
            <a:ext cx="68580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438400" y="228600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/>
              <a:t>নিচের </a:t>
            </a:r>
            <a:r>
              <a:rPr lang="bn-IN" sz="4000" b="1" dirty="0" smtClean="0"/>
              <a:t>ছবি</a:t>
            </a:r>
            <a:r>
              <a:rPr lang="en-US" sz="4000" b="1" dirty="0" err="1" smtClean="0"/>
              <a:t>টি</a:t>
            </a:r>
            <a:r>
              <a:rPr lang="en-US" sz="4000" b="1" dirty="0"/>
              <a:t> </a:t>
            </a:r>
            <a:r>
              <a:rPr lang="bn-IN" sz="4000" b="1" dirty="0" smtClean="0"/>
              <a:t>দেখ </a:t>
            </a:r>
            <a:endParaRPr lang="en-US" sz="40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53" y="2057400"/>
            <a:ext cx="8301294" cy="1828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914400" y="449580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/>
              <a:t>মুনাফিক</a:t>
            </a:r>
            <a:r>
              <a:rPr lang="en-US" sz="5400" dirty="0" smtClean="0"/>
              <a:t> </a:t>
            </a:r>
            <a:r>
              <a:rPr lang="en-US" sz="5400" dirty="0" err="1" smtClean="0"/>
              <a:t>সম্পর্কিত</a:t>
            </a:r>
            <a:r>
              <a:rPr lang="en-US" sz="5400" dirty="0" smtClean="0"/>
              <a:t> </a:t>
            </a:r>
            <a:r>
              <a:rPr lang="en-US" sz="5400" dirty="0" err="1" smtClean="0"/>
              <a:t>হাদিস</a:t>
            </a:r>
            <a:r>
              <a:rPr lang="en-US" sz="5400" dirty="0" smtClean="0"/>
              <a:t> ।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131976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ikoshBAN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1604</TotalTime>
  <Words>421</Words>
  <Application>Microsoft Office PowerPoint</Application>
  <PresentationFormat>On-screen Show (4:3)</PresentationFormat>
  <Paragraphs>86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 স্বাগতম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OSMAN</dc:creator>
  <cp:lastModifiedBy>FH</cp:lastModifiedBy>
  <cp:revision>329</cp:revision>
  <dcterms:created xsi:type="dcterms:W3CDTF">2014-11-01T05:25:54Z</dcterms:created>
  <dcterms:modified xsi:type="dcterms:W3CDTF">2019-10-30T09:53:46Z</dcterms:modified>
</cp:coreProperties>
</file>