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97" r:id="rId3"/>
    <p:sldId id="256" r:id="rId4"/>
    <p:sldId id="284" r:id="rId5"/>
    <p:sldId id="285" r:id="rId6"/>
    <p:sldId id="286" r:id="rId7"/>
    <p:sldId id="287" r:id="rId8"/>
    <p:sldId id="288" r:id="rId9"/>
    <p:sldId id="289" r:id="rId10"/>
    <p:sldId id="295" r:id="rId11"/>
    <p:sldId id="290" r:id="rId12"/>
    <p:sldId id="291" r:id="rId13"/>
    <p:sldId id="292" r:id="rId14"/>
    <p:sldId id="293" r:id="rId15"/>
    <p:sldId id="294" r:id="rId16"/>
    <p:sldId id="296" r:id="rId17"/>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62" y="-36"/>
      </p:cViewPr>
      <p:guideLst>
        <p:guide orient="horz" pos="2160"/>
        <p:guide pos="38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556748" y="434162"/>
            <a:ext cx="110483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960785" y="1820206"/>
            <a:ext cx="10337562"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960785" y="3685032"/>
            <a:ext cx="10337562"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2D4ABA4E-269A-4162-AF7E-8F6E38583907}"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68901" y="4983480"/>
            <a:ext cx="10884845"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68901" y="530352"/>
            <a:ext cx="10884845"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ABA4E-269A-4162-AF7E-8F6E3858390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7333" y="533405"/>
            <a:ext cx="2635065"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09440" y="533403"/>
            <a:ext cx="7905195"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ABA4E-269A-4162-AF7E-8F6E3858390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8901" y="4983480"/>
            <a:ext cx="10884845"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668901" y="530352"/>
            <a:ext cx="10884845"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ABA4E-269A-4162-AF7E-8F6E3858390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556748" y="434163"/>
            <a:ext cx="110483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22914" y="4928616"/>
            <a:ext cx="10884845"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22914" y="5624484"/>
            <a:ext cx="10884845"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4ABA4E-269A-4162-AF7E-8F6E3858390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84106" y="530352"/>
            <a:ext cx="522959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324794" y="530352"/>
            <a:ext cx="522959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4ABA4E-269A-4162-AF7E-8F6E38583907}"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8901" y="4983480"/>
            <a:ext cx="10884845"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7629" y="579438"/>
            <a:ext cx="522959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87547" y="579438"/>
            <a:ext cx="522959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807629" y="1447800"/>
            <a:ext cx="522959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87547" y="1447800"/>
            <a:ext cx="522959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4ABA4E-269A-4162-AF7E-8F6E38583907}"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4ABA4E-269A-4162-AF7E-8F6E38583907}" type="datetimeFigureOut">
              <a:rPr lang="en-US" smtClean="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extBox 4"/>
          <p:cNvSpPr txBox="1"/>
          <p:nvPr userDrawn="1"/>
        </p:nvSpPr>
        <p:spPr>
          <a:xfrm>
            <a:off x="1280319" y="6477000"/>
            <a:ext cx="10058400" cy="461665"/>
          </a:xfrm>
          <a:prstGeom prst="rect">
            <a:avLst/>
          </a:prstGeom>
          <a:noFill/>
        </p:spPr>
        <p:txBody>
          <a:bodyPr wrap="square" rtlCol="0">
            <a:spAutoFit/>
          </a:bodyPr>
          <a:lstStyle/>
          <a:p>
            <a:pPr algn="ctr"/>
            <a:r>
              <a:rPr lang="en-US" sz="2400" b="1" dirty="0" smtClean="0">
                <a:solidFill>
                  <a:srgbClr val="C00000"/>
                </a:solidFill>
                <a:latin typeface="NikoshBAN" panose="02000000000000000000" pitchFamily="2" charset="0"/>
                <a:cs typeface="NikoshBAN" panose="02000000000000000000" pitchFamily="2" charset="0"/>
              </a:rPr>
              <a:t>আবু ছালেহ </a:t>
            </a:r>
            <a:r>
              <a:rPr lang="bn-BD" sz="2400" b="1" dirty="0" smtClean="0">
                <a:solidFill>
                  <a:srgbClr val="C00000"/>
                </a:solidFill>
                <a:latin typeface="NikoshBAN" pitchFamily="2" charset="0"/>
                <a:cs typeface="NikoshBAN" pitchFamily="2" charset="0"/>
              </a:rPr>
              <a:t>মোহাম্মদ</a:t>
            </a:r>
            <a:r>
              <a:rPr lang="en-US" sz="2400" b="1" dirty="0" smtClean="0">
                <a:solidFill>
                  <a:srgbClr val="C00000"/>
                </a:solidFill>
                <a:latin typeface="NikoshBAN" panose="02000000000000000000" pitchFamily="2" charset="0"/>
                <a:cs typeface="NikoshBAN" panose="02000000000000000000" pitchFamily="2" charset="0"/>
              </a:rPr>
              <a:t> </a:t>
            </a:r>
            <a:r>
              <a:rPr lang="en-US" sz="2400" b="1" dirty="0" err="1" smtClean="0">
                <a:solidFill>
                  <a:srgbClr val="C00000"/>
                </a:solidFill>
                <a:latin typeface="NikoshBAN" panose="02000000000000000000" pitchFamily="2" charset="0"/>
                <a:cs typeface="NikoshBAN" panose="02000000000000000000" pitchFamily="2" charset="0"/>
              </a:rPr>
              <a:t>নোমান</a:t>
            </a:r>
            <a:r>
              <a:rPr lang="bn-IN" sz="2400" b="1" dirty="0" smtClean="0">
                <a:solidFill>
                  <a:srgbClr val="C00000"/>
                </a:solidFill>
                <a:latin typeface="NikoshBAN" panose="02000000000000000000" pitchFamily="2" charset="0"/>
                <a:cs typeface="NikoshBAN" panose="02000000000000000000" pitchFamily="2" charset="0"/>
              </a:rPr>
              <a:t>, সহকারী শিক্ষক,</a:t>
            </a:r>
            <a:r>
              <a:rPr lang="bn-IN" sz="2400" b="1" baseline="0" dirty="0" smtClean="0">
                <a:solidFill>
                  <a:srgbClr val="C00000"/>
                </a:solidFill>
                <a:latin typeface="NikoshBAN" panose="02000000000000000000" pitchFamily="2" charset="0"/>
                <a:cs typeface="NikoshBAN" panose="02000000000000000000" pitchFamily="2" charset="0"/>
              </a:rPr>
              <a:t> রামপুর সরকারি প্রাথমিক বিদ্যালয়, ছাতক, সুনামগঞ্জ।</a:t>
            </a:r>
            <a:endParaRPr lang="en-US" sz="2400" b="1" dirty="0">
              <a:solidFill>
                <a:srgbClr val="C00000"/>
              </a:solidFill>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776" y="533400"/>
            <a:ext cx="3952597"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7366859" y="1447802"/>
            <a:ext cx="3952597"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1012652" y="930144"/>
            <a:ext cx="615295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4ABA4E-269A-4162-AF7E-8F6E38583907}"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8513288" y="434162"/>
            <a:ext cx="30918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08092" y="5012056"/>
            <a:ext cx="10945654"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8595632" y="533400"/>
            <a:ext cx="297965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4ABA4E-269A-4162-AF7E-8F6E38583907}"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F709-C4A6-48B7-8EAF-0DB283A6BF07}" type="slidenum">
              <a:rPr lang="en-US" smtClean="0"/>
              <a:t>‹#›</a:t>
            </a:fld>
            <a:endParaRPr lang="en-US"/>
          </a:p>
        </p:txBody>
      </p:sp>
      <p:sp>
        <p:nvSpPr>
          <p:cNvPr id="3" name="Picture Placeholder 2"/>
          <p:cNvSpPr>
            <a:spLocks noGrp="1"/>
          </p:cNvSpPr>
          <p:nvPr>
            <p:ph type="pic" idx="1"/>
          </p:nvPr>
        </p:nvSpPr>
        <p:spPr>
          <a:xfrm>
            <a:off x="560583" y="435768"/>
            <a:ext cx="7880871"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556748" y="434162"/>
            <a:ext cx="110483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668901" y="4985590"/>
            <a:ext cx="10884845"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668901" y="530352"/>
            <a:ext cx="10884845"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5022647" y="6111876"/>
            <a:ext cx="304046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D4ABA4E-269A-4162-AF7E-8F6E38583907}" type="datetimeFigureOut">
              <a:rPr lang="en-US" smtClean="0"/>
              <a:t>10/30/2019</a:t>
            </a:fld>
            <a:endParaRPr lang="en-US"/>
          </a:p>
        </p:txBody>
      </p:sp>
      <p:sp>
        <p:nvSpPr>
          <p:cNvPr id="18" name="Footer Placeholder 17"/>
          <p:cNvSpPr>
            <a:spLocks noGrp="1"/>
          </p:cNvSpPr>
          <p:nvPr>
            <p:ph type="ftr" sz="quarter" idx="3"/>
          </p:nvPr>
        </p:nvSpPr>
        <p:spPr>
          <a:xfrm>
            <a:off x="8063107" y="6111876"/>
            <a:ext cx="304046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11103567" y="6111876"/>
            <a:ext cx="608092"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3D5F709-C4A6-48B7-8EAF-0DB283A6BF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UMAN pIC.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719" y="1896443"/>
            <a:ext cx="3962400" cy="414038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Rounded Rectangle 2"/>
          <p:cNvSpPr/>
          <p:nvPr/>
        </p:nvSpPr>
        <p:spPr>
          <a:xfrm>
            <a:off x="4937919" y="1752600"/>
            <a:ext cx="6477000" cy="4428072"/>
          </a:xfrm>
          <a:prstGeom prst="roundRect">
            <a:avLst>
              <a:gd name="adj" fmla="val 10433"/>
            </a:avLst>
          </a:prstGeom>
          <a:solidFill>
            <a:schemeClr val="tx2">
              <a:lumMod val="10000"/>
              <a:lumOff val="9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b="1" dirty="0" smtClean="0">
                <a:solidFill>
                  <a:schemeClr val="tx1"/>
                </a:solidFill>
                <a:latin typeface="NikoshBAN" pitchFamily="2" charset="0"/>
                <a:cs typeface="NikoshBAN" pitchFamily="2" charset="0"/>
              </a:rPr>
              <a:t>আবু ছালেহ মোহাম্মদ নোমান</a:t>
            </a:r>
          </a:p>
          <a:p>
            <a:pPr algn="ctr"/>
            <a:r>
              <a:rPr lang="bn-BD" sz="3600" dirty="0" smtClean="0">
                <a:solidFill>
                  <a:schemeClr val="tx1"/>
                </a:solidFill>
                <a:latin typeface="NikoshBAN" pitchFamily="2" charset="0"/>
                <a:cs typeface="NikoshBAN" pitchFamily="2" charset="0"/>
              </a:rPr>
              <a:t>সহকারী শিক্ষক</a:t>
            </a:r>
          </a:p>
          <a:p>
            <a:pPr algn="ctr"/>
            <a:r>
              <a:rPr lang="bn-BD" sz="3600" dirty="0" smtClean="0">
                <a:solidFill>
                  <a:schemeClr val="tx1"/>
                </a:solidFill>
                <a:latin typeface="NikoshBAN" pitchFamily="2" charset="0"/>
                <a:cs typeface="NikoshBAN" pitchFamily="2" charset="0"/>
              </a:rPr>
              <a:t>রামপুর সরকারি প্রাথমিক বিদ্যালয়</a:t>
            </a:r>
            <a:endParaRPr lang="en-US" sz="3600" dirty="0" smtClean="0">
              <a:solidFill>
                <a:schemeClr val="tx1"/>
              </a:solidFill>
              <a:latin typeface="NikoshBAN" pitchFamily="2" charset="0"/>
              <a:cs typeface="NikoshBAN" pitchFamily="2" charset="0"/>
            </a:endParaRPr>
          </a:p>
          <a:p>
            <a:pPr algn="ctr"/>
            <a:r>
              <a:rPr lang="en-US" sz="3600" dirty="0" err="1">
                <a:solidFill>
                  <a:schemeClr val="tx1"/>
                </a:solidFill>
                <a:latin typeface="Times New Roman" panose="02020603050405020304" pitchFamily="18" charset="0"/>
                <a:cs typeface="Times New Roman" panose="02020603050405020304" pitchFamily="18" charset="0"/>
              </a:rPr>
              <a:t>ICT4E</a:t>
            </a:r>
            <a:r>
              <a:rPr lang="en-US" sz="3600" dirty="0">
                <a:solidFill>
                  <a:schemeClr val="tx1"/>
                </a:solidFill>
                <a:latin typeface="NikoshBAN" panose="02000000000000000000" pitchFamily="2" charset="0"/>
                <a:cs typeface="NikoshBAN" panose="02000000000000000000" pitchFamily="2" charset="0"/>
              </a:rPr>
              <a:t> </a:t>
            </a:r>
            <a:r>
              <a:rPr lang="bn-IN" sz="3600" dirty="0">
                <a:solidFill>
                  <a:schemeClr val="tx1"/>
                </a:solidFill>
                <a:latin typeface="NikoshBAN" panose="02000000000000000000" pitchFamily="2" charset="0"/>
                <a:cs typeface="NikoshBAN" panose="02000000000000000000" pitchFamily="2" charset="0"/>
              </a:rPr>
              <a:t>জেলা অ্যাম্বাসেডর</a:t>
            </a:r>
            <a:r>
              <a:rPr lang="en-US" sz="3600" dirty="0">
                <a:solidFill>
                  <a:schemeClr val="tx1"/>
                </a:solidFill>
                <a:latin typeface="NikoshBAN" panose="02000000000000000000" pitchFamily="2" charset="0"/>
                <a:cs typeface="NikoshBAN" panose="02000000000000000000" pitchFamily="2" charset="0"/>
              </a:rPr>
              <a:t>,</a:t>
            </a:r>
            <a:r>
              <a:rPr lang="bn-IN" sz="3600" dirty="0">
                <a:solidFill>
                  <a:schemeClr val="tx1"/>
                </a:solidFill>
                <a:latin typeface="NikoshBAN" panose="02000000000000000000" pitchFamily="2" charset="0"/>
                <a:cs typeface="NikoshBAN" panose="02000000000000000000" pitchFamily="2" charset="0"/>
              </a:rPr>
              <a:t> </a:t>
            </a:r>
            <a:r>
              <a:rPr lang="bn-IN" sz="3600" dirty="0" smtClean="0">
                <a:solidFill>
                  <a:schemeClr val="tx1"/>
                </a:solidFill>
                <a:latin typeface="NikoshBAN" panose="02000000000000000000" pitchFamily="2" charset="0"/>
                <a:cs typeface="NikoshBAN" panose="02000000000000000000" pitchFamily="2" charset="0"/>
              </a:rPr>
              <a:t>সুনামগঞ্জ</a:t>
            </a:r>
            <a:endParaRPr lang="en-US" sz="3600" dirty="0">
              <a:solidFill>
                <a:schemeClr val="tx1"/>
              </a:solidFill>
              <a:latin typeface="NikoshBAN" panose="02000000000000000000" pitchFamily="2" charset="0"/>
              <a:cs typeface="NikoshBAN" panose="02000000000000000000" pitchFamily="2" charset="0"/>
            </a:endParaRPr>
          </a:p>
          <a:p>
            <a:pPr algn="ctr"/>
            <a:r>
              <a:rPr lang="en-US" sz="3600" dirty="0" err="1" smtClean="0">
                <a:solidFill>
                  <a:schemeClr val="tx1"/>
                </a:solidFill>
                <a:latin typeface="NikoshBAN" panose="02000000000000000000" pitchFamily="2" charset="0"/>
                <a:cs typeface="NikoshBAN" panose="02000000000000000000" pitchFamily="2" charset="0"/>
              </a:rPr>
              <a:t>সপ্তাহের</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সেরা</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কন্টেন্ট</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নির্মাতা</a:t>
            </a:r>
            <a:endParaRPr lang="bn-BD" sz="3600" dirty="0" smtClean="0">
              <a:solidFill>
                <a:schemeClr val="tx1"/>
              </a:solidFill>
              <a:latin typeface="NikoshBAN" pitchFamily="2" charset="0"/>
              <a:cs typeface="NikoshBAN" pitchFamily="2" charset="0"/>
            </a:endParaRPr>
          </a:p>
          <a:p>
            <a:pPr algn="ctr"/>
            <a:r>
              <a:rPr lang="bn-BD" sz="3600" dirty="0" smtClean="0">
                <a:solidFill>
                  <a:schemeClr val="tx1"/>
                </a:solidFill>
                <a:latin typeface="NikoshBAN" pitchFamily="2" charset="0"/>
                <a:cs typeface="NikoshBAN" pitchFamily="2" charset="0"/>
              </a:rPr>
              <a:t>ছাতক, সুনামগঞ্জ।</a:t>
            </a:r>
            <a:endParaRPr lang="en-GB" sz="3600" dirty="0" smtClean="0">
              <a:solidFill>
                <a:schemeClr val="tx1"/>
              </a:solidFill>
              <a:latin typeface="NikoshBAN" pitchFamily="2" charset="0"/>
              <a:cs typeface="NikoshBAN" pitchFamily="2" charset="0"/>
            </a:endParaRPr>
          </a:p>
          <a:p>
            <a:pPr algn="ctr"/>
            <a:r>
              <a:rPr lang="bn-BD" sz="3600" dirty="0" smtClean="0">
                <a:solidFill>
                  <a:schemeClr val="tx1"/>
                </a:solidFill>
                <a:latin typeface="NikoshBAN" pitchFamily="2" charset="0"/>
                <a:cs typeface="NikoshBAN" pitchFamily="2" charset="0"/>
              </a:rPr>
              <a:t>মোবাঃ ০১৭</a:t>
            </a:r>
            <a:r>
              <a:rPr lang="bn-IN" sz="3600" dirty="0" smtClean="0">
                <a:solidFill>
                  <a:schemeClr val="tx1"/>
                </a:solidFill>
                <a:latin typeface="NikoshBAN" pitchFamily="2" charset="0"/>
                <a:cs typeface="NikoshBAN" pitchFamily="2" charset="0"/>
              </a:rPr>
              <a:t>১৫-১৪২৯৪৮</a:t>
            </a:r>
            <a:r>
              <a:rPr lang="bn-BD" sz="3600" dirty="0" smtClean="0">
                <a:solidFill>
                  <a:schemeClr val="tx1"/>
                </a:solidFill>
                <a:latin typeface="NikoshBAN" pitchFamily="2" charset="0"/>
                <a:cs typeface="NikoshBAN" pitchFamily="2" charset="0"/>
              </a:rPr>
              <a:t> </a:t>
            </a:r>
            <a:endParaRPr lang="bn-IN" sz="3600" dirty="0" smtClean="0">
              <a:solidFill>
                <a:schemeClr val="tx1"/>
              </a:solidFill>
              <a:latin typeface="NikoshBAN" pitchFamily="2" charset="0"/>
              <a:cs typeface="NikoshBAN" pitchFamily="2" charset="0"/>
            </a:endParaRPr>
          </a:p>
          <a:p>
            <a:pPr algn="ctr"/>
            <a:r>
              <a:rPr lang="en-GB" sz="3600" dirty="0" err="1" smtClean="0">
                <a:solidFill>
                  <a:schemeClr val="tx1"/>
                </a:solidFill>
                <a:latin typeface="NikoshBAN" pitchFamily="2" charset="0"/>
                <a:cs typeface="NikoshBAN" pitchFamily="2" charset="0"/>
              </a:rPr>
              <a:t>asm.numan</a:t>
            </a:r>
            <a:r>
              <a:rPr lang="en-US" sz="3600" dirty="0" smtClean="0">
                <a:solidFill>
                  <a:schemeClr val="tx1"/>
                </a:solidFill>
                <a:latin typeface="NikoshBAN" pitchFamily="2" charset="0"/>
                <a:cs typeface="NikoshBAN" pitchFamily="2" charset="0"/>
              </a:rPr>
              <a:t>@</a:t>
            </a:r>
            <a:r>
              <a:rPr lang="en-US" sz="3600" dirty="0" err="1" smtClean="0">
                <a:solidFill>
                  <a:schemeClr val="tx1"/>
                </a:solidFill>
                <a:latin typeface="NikoshBAN" pitchFamily="2" charset="0"/>
                <a:cs typeface="NikoshBAN" pitchFamily="2" charset="0"/>
              </a:rPr>
              <a:t>gmail.com</a:t>
            </a:r>
            <a:endParaRPr lang="en-US" sz="3600" dirty="0">
              <a:solidFill>
                <a:schemeClr val="tx1"/>
              </a:solidFill>
              <a:latin typeface="NikoshBAN" pitchFamily="2" charset="0"/>
              <a:cs typeface="NikoshBAN" pitchFamily="2" charset="0"/>
            </a:endParaRPr>
          </a:p>
        </p:txBody>
      </p:sp>
      <p:sp>
        <p:nvSpPr>
          <p:cNvPr id="4" name="32-Point Star 3"/>
          <p:cNvSpPr/>
          <p:nvPr/>
        </p:nvSpPr>
        <p:spPr>
          <a:xfrm>
            <a:off x="1508919" y="491836"/>
            <a:ext cx="9067800" cy="879764"/>
          </a:xfrm>
          <a:prstGeom prst="star32">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পরিচিতি</a:t>
            </a:r>
            <a:endParaRPr lang="en-US" sz="32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0454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13919" y="1130277"/>
            <a:ext cx="5850716" cy="646331"/>
          </a:xfrm>
          <a:prstGeom prst="rect">
            <a:avLst/>
          </a:prstGeom>
          <a:ln w="28575">
            <a:solidFill>
              <a:schemeClr val="accent1">
                <a:lumMod val="60000"/>
                <a:lumOff val="40000"/>
              </a:schemeClr>
            </a:solidFill>
          </a:ln>
        </p:spPr>
        <p:txBody>
          <a:bodyPr wrap="square">
            <a:spAutoFit/>
          </a:bodyPr>
          <a:lstStyle/>
          <a:p>
            <a:r>
              <a:rPr lang="bn-BD" sz="3600" dirty="0">
                <a:latin typeface="NikoshBAN" pitchFamily="2" charset="0"/>
                <a:cs typeface="NikoshBAN" pitchFamily="2" charset="0"/>
              </a:rPr>
              <a:t>পাঠ্যবইয়ের সাথে শিক্ষার্থীদের সংযোগ</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4" name="TextBox 3"/>
          <p:cNvSpPr txBox="1"/>
          <p:nvPr/>
        </p:nvSpPr>
        <p:spPr>
          <a:xfrm>
            <a:off x="3425978" y="2971800"/>
            <a:ext cx="4407541" cy="1384995"/>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বইয়ের আলোচ্য পাঠের ছবিসহ পৃষ্ঠা উল্লেখ করতে হবে।</a:t>
            </a:r>
          </a:p>
          <a:p>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26094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80519" y="685800"/>
            <a:ext cx="6781800" cy="707886"/>
          </a:xfrm>
          <a:prstGeom prst="rect">
            <a:avLst/>
          </a:prstGeom>
          <a:noFill/>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দ্বিতীয় শিখনফল অনুযায়ী</a:t>
            </a:r>
            <a:r>
              <a:rPr lang="bn-IN" sz="4000" dirty="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উপস্থাপন-১</a:t>
            </a:r>
          </a:p>
        </p:txBody>
      </p:sp>
      <p:sp>
        <p:nvSpPr>
          <p:cNvPr id="9" name="TextBox 8"/>
          <p:cNvSpPr txBox="1"/>
          <p:nvPr/>
        </p:nvSpPr>
        <p:spPr>
          <a:xfrm>
            <a:off x="8405019" y="1868507"/>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0" name="TextBox 9"/>
          <p:cNvSpPr txBox="1"/>
          <p:nvPr/>
        </p:nvSpPr>
        <p:spPr>
          <a:xfrm>
            <a:off x="1813719" y="1868507"/>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1" name="TextBox 10"/>
          <p:cNvSpPr txBox="1"/>
          <p:nvPr/>
        </p:nvSpPr>
        <p:spPr>
          <a:xfrm>
            <a:off x="1813719" y="4114800"/>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2" name="TextBox 11"/>
          <p:cNvSpPr txBox="1"/>
          <p:nvPr/>
        </p:nvSpPr>
        <p:spPr>
          <a:xfrm>
            <a:off x="8405019" y="4114800"/>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Tree>
    <p:extLst>
      <p:ext uri="{BB962C8B-B14F-4D97-AF65-F5344CB8AC3E}">
        <p14:creationId xmlns:p14="http://schemas.microsoft.com/office/powerpoint/2010/main" val="4155291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80519" y="685800"/>
            <a:ext cx="6781800" cy="707886"/>
          </a:xfrm>
          <a:prstGeom prst="rect">
            <a:avLst/>
          </a:prstGeom>
          <a:noFill/>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দ্বিতীয় শিখনফল অনুযায়ী</a:t>
            </a:r>
            <a:r>
              <a:rPr lang="bn-IN" sz="4000" dirty="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উপস্থাপন-২</a:t>
            </a:r>
          </a:p>
        </p:txBody>
      </p:sp>
      <p:sp>
        <p:nvSpPr>
          <p:cNvPr id="9" name="TextBox 8"/>
          <p:cNvSpPr txBox="1"/>
          <p:nvPr/>
        </p:nvSpPr>
        <p:spPr>
          <a:xfrm>
            <a:off x="8405019" y="1868507"/>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0" name="TextBox 9"/>
          <p:cNvSpPr txBox="1"/>
          <p:nvPr/>
        </p:nvSpPr>
        <p:spPr>
          <a:xfrm>
            <a:off x="1813719" y="1868507"/>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1" name="TextBox 10"/>
          <p:cNvSpPr txBox="1"/>
          <p:nvPr/>
        </p:nvSpPr>
        <p:spPr>
          <a:xfrm>
            <a:off x="1813719" y="4114800"/>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2" name="TextBox 11"/>
          <p:cNvSpPr txBox="1"/>
          <p:nvPr/>
        </p:nvSpPr>
        <p:spPr>
          <a:xfrm>
            <a:off x="8405019" y="4114800"/>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Tree>
    <p:extLst>
      <p:ext uri="{BB962C8B-B14F-4D97-AF65-F5344CB8AC3E}">
        <p14:creationId xmlns:p14="http://schemas.microsoft.com/office/powerpoint/2010/main" val="529368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1295400"/>
            <a:ext cx="52578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ব্যাখ্যা কর।</a:t>
            </a:r>
          </a:p>
        </p:txBody>
      </p:sp>
      <p:sp>
        <p:nvSpPr>
          <p:cNvPr id="3" name="TextBox 2"/>
          <p:cNvSpPr txBox="1"/>
          <p:nvPr/>
        </p:nvSpPr>
        <p:spPr>
          <a:xfrm>
            <a:off x="3871119" y="652790"/>
            <a:ext cx="5257800" cy="523220"/>
          </a:xfrm>
          <a:prstGeom prst="rect">
            <a:avLst/>
          </a:prstGeom>
          <a:noFill/>
        </p:spPr>
        <p:txBody>
          <a:bodyPr wrap="square" rtlCol="0">
            <a:spAutoFit/>
          </a:bodyPr>
          <a:lstStyle/>
          <a:p>
            <a:pPr algn="ctr"/>
            <a:r>
              <a:rPr lang="bn-IN" sz="2800" dirty="0" smtClean="0">
                <a:latin typeface="NikoshBAN" panose="02000000000000000000" pitchFamily="2" charset="0"/>
                <a:cs typeface="NikoshBAN" panose="02000000000000000000" pitchFamily="2" charset="0"/>
              </a:rPr>
              <a:t>জোড়ায় কাজ</a:t>
            </a:r>
          </a:p>
        </p:txBody>
      </p:sp>
      <p:sp>
        <p:nvSpPr>
          <p:cNvPr id="7" name="TextBox 6"/>
          <p:cNvSpPr txBox="1"/>
          <p:nvPr/>
        </p:nvSpPr>
        <p:spPr>
          <a:xfrm>
            <a:off x="1889919" y="1870926"/>
            <a:ext cx="6096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পার্থক্য নির্ণয় কর।</a:t>
            </a:r>
          </a:p>
        </p:txBody>
      </p:sp>
      <p:sp>
        <p:nvSpPr>
          <p:cNvPr id="8" name="TextBox 7"/>
          <p:cNvSpPr txBox="1"/>
          <p:nvPr/>
        </p:nvSpPr>
        <p:spPr>
          <a:xfrm>
            <a:off x="1889919" y="2427290"/>
            <a:ext cx="6858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...............................কেন? তা লিখ ইত্যাদি।</a:t>
            </a:r>
          </a:p>
        </p:txBody>
      </p:sp>
      <p:sp>
        <p:nvSpPr>
          <p:cNvPr id="10" name="TextBox 9"/>
          <p:cNvSpPr txBox="1"/>
          <p:nvPr/>
        </p:nvSpPr>
        <p:spPr>
          <a:xfrm>
            <a:off x="1813719" y="3733800"/>
            <a:ext cx="96012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যুক্তি সহকারে বুঝিয়ে লিখ।</a:t>
            </a:r>
          </a:p>
        </p:txBody>
      </p:sp>
      <p:sp>
        <p:nvSpPr>
          <p:cNvPr id="11" name="TextBox 10"/>
          <p:cNvSpPr txBox="1"/>
          <p:nvPr/>
        </p:nvSpPr>
        <p:spPr>
          <a:xfrm>
            <a:off x="3794919" y="3124200"/>
            <a:ext cx="5257800" cy="523220"/>
          </a:xfrm>
          <a:prstGeom prst="rect">
            <a:avLst/>
          </a:prstGeom>
          <a:noFill/>
        </p:spPr>
        <p:txBody>
          <a:bodyPr wrap="square" rtlCol="0">
            <a:spAutoFit/>
          </a:bodyPr>
          <a:lstStyle/>
          <a:p>
            <a:pPr algn="ctr"/>
            <a:r>
              <a:rPr lang="bn-IN" sz="2800" dirty="0" smtClean="0">
                <a:latin typeface="NikoshBAN" panose="02000000000000000000" pitchFamily="2" charset="0"/>
                <a:cs typeface="NikoshBAN" panose="02000000000000000000" pitchFamily="2" charset="0"/>
              </a:rPr>
              <a:t>দলীয় কাজ</a:t>
            </a:r>
          </a:p>
        </p:txBody>
      </p:sp>
      <p:sp>
        <p:nvSpPr>
          <p:cNvPr id="12" name="TextBox 11"/>
          <p:cNvSpPr txBox="1"/>
          <p:nvPr/>
        </p:nvSpPr>
        <p:spPr>
          <a:xfrm>
            <a:off x="1813719" y="4309326"/>
            <a:ext cx="6096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রূপরেখা তৈরি কর।</a:t>
            </a:r>
          </a:p>
        </p:txBody>
      </p:sp>
      <p:sp>
        <p:nvSpPr>
          <p:cNvPr id="13" name="TextBox 12"/>
          <p:cNvSpPr txBox="1"/>
          <p:nvPr/>
        </p:nvSpPr>
        <p:spPr>
          <a:xfrm>
            <a:off x="1813719" y="4865690"/>
            <a:ext cx="6858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চিত্র প্রস্তুত কর।</a:t>
            </a:r>
          </a:p>
        </p:txBody>
      </p:sp>
      <p:sp>
        <p:nvSpPr>
          <p:cNvPr id="14" name="TextBox 13"/>
          <p:cNvSpPr txBox="1"/>
          <p:nvPr/>
        </p:nvSpPr>
        <p:spPr>
          <a:xfrm>
            <a:off x="1834128" y="5541310"/>
            <a:ext cx="6858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তালিকা তৈরি কর/ইত্যাদি।</a:t>
            </a:r>
          </a:p>
        </p:txBody>
      </p:sp>
    </p:spTree>
    <p:extLst>
      <p:ext uri="{BB962C8B-B14F-4D97-AF65-F5344CB8AC3E}">
        <p14:creationId xmlns:p14="http://schemas.microsoft.com/office/powerpoint/2010/main" val="309749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2459690"/>
            <a:ext cx="52578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ছোট ছোট প্রশ্ন</a:t>
            </a:r>
          </a:p>
        </p:txBody>
      </p:sp>
      <p:sp>
        <p:nvSpPr>
          <p:cNvPr id="3" name="TextBox 2"/>
          <p:cNvSpPr txBox="1"/>
          <p:nvPr/>
        </p:nvSpPr>
        <p:spPr>
          <a:xfrm>
            <a:off x="3871119" y="652790"/>
            <a:ext cx="5257800" cy="923330"/>
          </a:xfrm>
          <a:prstGeom prst="rect">
            <a:avLst/>
          </a:prstGeom>
          <a:noFill/>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মূল্যায়ন</a:t>
            </a:r>
          </a:p>
        </p:txBody>
      </p:sp>
      <p:sp>
        <p:nvSpPr>
          <p:cNvPr id="7" name="TextBox 6"/>
          <p:cNvSpPr txBox="1"/>
          <p:nvPr/>
        </p:nvSpPr>
        <p:spPr>
          <a:xfrm>
            <a:off x="1889919" y="3035216"/>
            <a:ext cx="6096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ছবি দেখিয়ে প্রশ্ন</a:t>
            </a:r>
          </a:p>
        </p:txBody>
      </p:sp>
      <p:sp>
        <p:nvSpPr>
          <p:cNvPr id="8" name="TextBox 7"/>
          <p:cNvSpPr txBox="1"/>
          <p:nvPr/>
        </p:nvSpPr>
        <p:spPr>
          <a:xfrm>
            <a:off x="1889919" y="3591580"/>
            <a:ext cx="6858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মিলকরণ</a:t>
            </a:r>
          </a:p>
        </p:txBody>
      </p:sp>
      <p:sp>
        <p:nvSpPr>
          <p:cNvPr id="15" name="TextBox 14"/>
          <p:cNvSpPr txBox="1"/>
          <p:nvPr/>
        </p:nvSpPr>
        <p:spPr>
          <a:xfrm>
            <a:off x="1966119" y="4267200"/>
            <a:ext cx="6858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শূণ্যস্থান পূরণ ইত্যাদি।</a:t>
            </a:r>
          </a:p>
        </p:txBody>
      </p:sp>
    </p:spTree>
    <p:extLst>
      <p:ext uri="{BB962C8B-B14F-4D97-AF65-F5344CB8AC3E}">
        <p14:creationId xmlns:p14="http://schemas.microsoft.com/office/powerpoint/2010/main" val="3498372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2459690"/>
            <a:ext cx="52578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ছোট ছোট প্রশ্ন</a:t>
            </a:r>
          </a:p>
        </p:txBody>
      </p:sp>
      <p:sp>
        <p:nvSpPr>
          <p:cNvPr id="3" name="TextBox 2"/>
          <p:cNvSpPr txBox="1"/>
          <p:nvPr/>
        </p:nvSpPr>
        <p:spPr>
          <a:xfrm>
            <a:off x="3871119" y="652790"/>
            <a:ext cx="5257800" cy="923330"/>
          </a:xfrm>
          <a:prstGeom prst="rect">
            <a:avLst/>
          </a:prstGeom>
          <a:noFill/>
        </p:spPr>
        <p:txBody>
          <a:bodyPr wrap="square" rtlCol="0">
            <a:spAutoFit/>
          </a:bodyPr>
          <a:lstStyle/>
          <a:p>
            <a:pPr algn="ctr"/>
            <a:r>
              <a:rPr lang="bn-IN" sz="5400" smtClean="0">
                <a:latin typeface="NikoshBAN" panose="02000000000000000000" pitchFamily="2" charset="0"/>
                <a:cs typeface="NikoshBAN" panose="02000000000000000000" pitchFamily="2" charset="0"/>
              </a:rPr>
              <a:t>বাড়ির কাজ</a:t>
            </a:r>
            <a:endParaRPr lang="bn-IN" sz="5400" dirty="0" smtClean="0">
              <a:latin typeface="NikoshBAN" panose="02000000000000000000" pitchFamily="2" charset="0"/>
              <a:cs typeface="NikoshBAN" panose="02000000000000000000" pitchFamily="2" charset="0"/>
            </a:endParaRPr>
          </a:p>
        </p:txBody>
      </p:sp>
      <p:sp>
        <p:nvSpPr>
          <p:cNvPr id="7" name="TextBox 6"/>
          <p:cNvSpPr txBox="1"/>
          <p:nvPr/>
        </p:nvSpPr>
        <p:spPr>
          <a:xfrm>
            <a:off x="1889919" y="3035216"/>
            <a:ext cx="6096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ছবি দেখিয়ে প্রশ্ন</a:t>
            </a:r>
          </a:p>
        </p:txBody>
      </p:sp>
      <p:sp>
        <p:nvSpPr>
          <p:cNvPr id="8" name="TextBox 7"/>
          <p:cNvSpPr txBox="1"/>
          <p:nvPr/>
        </p:nvSpPr>
        <p:spPr>
          <a:xfrm>
            <a:off x="1889919" y="3591580"/>
            <a:ext cx="6858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মিলকরণ</a:t>
            </a:r>
          </a:p>
        </p:txBody>
      </p:sp>
      <p:sp>
        <p:nvSpPr>
          <p:cNvPr id="15" name="TextBox 14"/>
          <p:cNvSpPr txBox="1"/>
          <p:nvPr/>
        </p:nvSpPr>
        <p:spPr>
          <a:xfrm>
            <a:off x="1966119" y="4267200"/>
            <a:ext cx="6858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শূণ্যস্থান পূরণ ইত্যাদি।</a:t>
            </a:r>
          </a:p>
        </p:txBody>
      </p:sp>
    </p:spTree>
    <p:extLst>
      <p:ext uri="{BB962C8B-B14F-4D97-AF65-F5344CB8AC3E}">
        <p14:creationId xmlns:p14="http://schemas.microsoft.com/office/powerpoint/2010/main" val="4175493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6119" y="838200"/>
            <a:ext cx="8122442" cy="769441"/>
          </a:xfrm>
          <a:prstGeom prst="rect">
            <a:avLst/>
          </a:prstGeom>
          <a:noFill/>
        </p:spPr>
        <p:txBody>
          <a:bodyPr wrap="square" rtlCol="0">
            <a:spAutoFit/>
          </a:bodyPr>
          <a:lstStyle/>
          <a:p>
            <a:pPr algn="ctr"/>
            <a:r>
              <a:rPr lang="bn-IN" sz="4400" dirty="0" smtClean="0">
                <a:latin typeface="NikoshBAN" panose="02000000000000000000" pitchFamily="2" charset="0"/>
                <a:cs typeface="NikoshBAN" panose="02000000000000000000" pitchFamily="2" charset="0"/>
              </a:rPr>
              <a:t>ধন্যবাদ জ্ঞাপন</a:t>
            </a:r>
          </a:p>
        </p:txBody>
      </p:sp>
      <p:sp>
        <p:nvSpPr>
          <p:cNvPr id="3" name="Oval 2"/>
          <p:cNvSpPr/>
          <p:nvPr/>
        </p:nvSpPr>
        <p:spPr>
          <a:xfrm>
            <a:off x="3246040" y="1752600"/>
            <a:ext cx="5562600" cy="41148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5591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7169" y="955641"/>
            <a:ext cx="6591300" cy="646331"/>
          </a:xfrm>
          <a:prstGeom prst="rect">
            <a:avLst/>
          </a:prstGeom>
          <a:noFill/>
        </p:spPr>
        <p:txBody>
          <a:bodyPr wrap="square" rtlCol="0">
            <a:spAutoFit/>
          </a:bodyPr>
          <a:lstStyle/>
          <a:p>
            <a:pPr marL="457200" indent="-457200">
              <a:buFont typeface="Wingdings" panose="05000000000000000000" pitchFamily="2" charset="2"/>
              <a:buChar char="v"/>
            </a:pPr>
            <a:r>
              <a:rPr lang="bn-IN" sz="3600" b="1" dirty="0" smtClean="0">
                <a:latin typeface="NikoshBAN" panose="02000000000000000000" pitchFamily="2" charset="0"/>
                <a:cs typeface="NikoshBAN" panose="02000000000000000000" pitchFamily="2" charset="0"/>
              </a:rPr>
              <a:t> কন্টেন্ট তৈরির ক্ষেত্রে </a:t>
            </a:r>
            <a:r>
              <a:rPr lang="en-US" sz="3600" b="1" dirty="0" err="1" smtClean="0">
                <a:latin typeface="NikoshBAN" panose="02000000000000000000" pitchFamily="2" charset="0"/>
                <a:cs typeface="NikoshBAN" panose="02000000000000000000" pitchFamily="2" charset="0"/>
              </a:rPr>
              <a:t>গুরুত্বপূর্ণ</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বিষয়</a:t>
            </a:r>
            <a:r>
              <a:rPr lang="en-US" sz="3600" b="1" dirty="0" err="1">
                <a:latin typeface="NikoshBAN" panose="02000000000000000000" pitchFamily="2" charset="0"/>
                <a:cs typeface="NikoshBAN" panose="02000000000000000000" pitchFamily="2" charset="0"/>
              </a:rPr>
              <a:t>ঃ</a:t>
            </a:r>
            <a:r>
              <a:rPr lang="en-US" sz="3600" b="1" dirty="0" smtClean="0">
                <a:latin typeface="NikoshBAN" panose="02000000000000000000" pitchFamily="2" charset="0"/>
                <a:cs typeface="NikoshBAN" panose="02000000000000000000" pitchFamily="2" charset="0"/>
              </a:rPr>
              <a:t> </a:t>
            </a:r>
            <a:endParaRPr lang="bn-IN" sz="3600" b="1" dirty="0" smtClean="0">
              <a:latin typeface="NikoshBAN" panose="02000000000000000000" pitchFamily="2" charset="0"/>
              <a:cs typeface="NikoshBAN" panose="02000000000000000000" pitchFamily="2" charset="0"/>
            </a:endParaRPr>
          </a:p>
        </p:txBody>
      </p:sp>
      <p:sp>
        <p:nvSpPr>
          <p:cNvPr id="4" name="TextBox 3"/>
          <p:cNvSpPr txBox="1"/>
          <p:nvPr/>
        </p:nvSpPr>
        <p:spPr>
          <a:xfrm>
            <a:off x="442119" y="2234625"/>
            <a:ext cx="1089660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লেখা সব সময় কালো হলে ভালো হয়।</a:t>
            </a:r>
          </a:p>
        </p:txBody>
      </p:sp>
      <p:sp>
        <p:nvSpPr>
          <p:cNvPr id="5" name="TextBox 4"/>
          <p:cNvSpPr txBox="1"/>
          <p:nvPr/>
        </p:nvSpPr>
        <p:spPr>
          <a:xfrm>
            <a:off x="518319" y="3530025"/>
            <a:ext cx="1089660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ফ্রন্ট সাইজ ২৮ থেকে ৪০ এর মধ্যে রাখা ভালো।</a:t>
            </a:r>
          </a:p>
        </p:txBody>
      </p:sp>
      <p:sp>
        <p:nvSpPr>
          <p:cNvPr id="6" name="TextBox 5"/>
          <p:cNvSpPr txBox="1"/>
          <p:nvPr/>
        </p:nvSpPr>
        <p:spPr>
          <a:xfrm>
            <a:off x="442119" y="4215825"/>
            <a:ext cx="1104900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অতিরিক্ত গাঢ় কালার পরিহার করে হালকা শিশু উপযোগী কালার ব্যবহার করা উত্তম।</a:t>
            </a:r>
          </a:p>
        </p:txBody>
      </p:sp>
      <p:sp>
        <p:nvSpPr>
          <p:cNvPr id="8" name="TextBox 7"/>
          <p:cNvSpPr txBox="1"/>
          <p:nvPr/>
        </p:nvSpPr>
        <p:spPr>
          <a:xfrm>
            <a:off x="442119" y="4851975"/>
            <a:ext cx="1104900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অতিরিক্ত এনিমেশন সময় নষ্ট করে। শিক্ষার্থীদের জন্য বিরক্তিরও কারণ হতে পারে।</a:t>
            </a:r>
          </a:p>
        </p:txBody>
      </p:sp>
      <p:sp>
        <p:nvSpPr>
          <p:cNvPr id="9" name="TextBox 8"/>
          <p:cNvSpPr txBox="1"/>
          <p:nvPr/>
        </p:nvSpPr>
        <p:spPr>
          <a:xfrm>
            <a:off x="544801" y="5562600"/>
            <a:ext cx="9422317"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সর্বোপরি স্লাইডের (নিচের) ধাপগুলোর ধারাবাহিকতা বজায় রাখা জরুরী।</a:t>
            </a:r>
          </a:p>
        </p:txBody>
      </p:sp>
      <p:sp>
        <p:nvSpPr>
          <p:cNvPr id="10" name="TextBox 9"/>
          <p:cNvSpPr txBox="1"/>
          <p:nvPr/>
        </p:nvSpPr>
        <p:spPr>
          <a:xfrm>
            <a:off x="518319" y="2844225"/>
            <a:ext cx="1156732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একই ছবি ভিন্ন ভিন্ন স্লাইডে ব্যবহার না করে একই ধরণের ভিন্ন ছবি ব্যবহার করতে হবে।</a:t>
            </a:r>
          </a:p>
        </p:txBody>
      </p:sp>
    </p:spTree>
    <p:extLst>
      <p:ext uri="{BB962C8B-B14F-4D97-AF65-F5344CB8AC3E}">
        <p14:creationId xmlns:p14="http://schemas.microsoft.com/office/powerpoint/2010/main" val="371801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66119" y="838200"/>
            <a:ext cx="8122442" cy="769441"/>
          </a:xfrm>
          <a:prstGeom prst="rect">
            <a:avLst/>
          </a:prstGeom>
          <a:noFill/>
        </p:spPr>
        <p:txBody>
          <a:bodyPr wrap="square" rtlCol="0">
            <a:spAutoFit/>
          </a:bodyPr>
          <a:lstStyle/>
          <a:p>
            <a:pPr algn="ctr"/>
            <a:r>
              <a:rPr lang="en-US" sz="4400" dirty="0" err="1" smtClean="0">
                <a:latin typeface="NikoshBAN" panose="02000000000000000000" pitchFamily="2" charset="0"/>
                <a:cs typeface="NikoshBAN" panose="02000000000000000000" pitchFamily="2" charset="0"/>
              </a:rPr>
              <a:t>মাল্টমিডিয়া</a:t>
            </a:r>
            <a:r>
              <a:rPr lang="en-US" sz="4400" dirty="0" smtClean="0">
                <a:latin typeface="NikoshBAN" panose="02000000000000000000" pitchFamily="2" charset="0"/>
                <a:cs typeface="NikoshBAN" panose="02000000000000000000" pitchFamily="2" charset="0"/>
              </a:rPr>
              <a:t> ক্লাসে </a:t>
            </a:r>
            <a:r>
              <a:rPr lang="en-US" sz="4400" dirty="0" err="1" smtClean="0">
                <a:latin typeface="NikoshBAN" panose="02000000000000000000" pitchFamily="2" charset="0"/>
                <a:cs typeface="NikoshBAN" panose="02000000000000000000" pitchFamily="2" charset="0"/>
              </a:rPr>
              <a:t>সবাইকে</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স্বাগত</a:t>
            </a:r>
            <a:r>
              <a:rPr lang="en-US" sz="4400" dirty="0" smtClean="0">
                <a:latin typeface="NikoshBAN" panose="02000000000000000000" pitchFamily="2" charset="0"/>
                <a:cs typeface="NikoshBAN" panose="02000000000000000000" pitchFamily="2" charset="0"/>
              </a:rPr>
              <a:t>/</a:t>
            </a:r>
            <a:r>
              <a:rPr lang="en-US" sz="4400" dirty="0" err="1" smtClean="0">
                <a:latin typeface="NikoshBAN" panose="02000000000000000000" pitchFamily="2" charset="0"/>
                <a:cs typeface="NikoshBAN" panose="02000000000000000000" pitchFamily="2" charset="0"/>
              </a:rPr>
              <a:t>শুভেচ্ছা</a:t>
            </a:r>
            <a:endParaRPr lang="en-US" sz="4400" dirty="0">
              <a:latin typeface="NikoshBAN" panose="02000000000000000000" pitchFamily="2" charset="0"/>
              <a:cs typeface="NikoshBAN" panose="02000000000000000000" pitchFamily="2" charset="0"/>
            </a:endParaRPr>
          </a:p>
        </p:txBody>
      </p:sp>
      <p:sp>
        <p:nvSpPr>
          <p:cNvPr id="2" name="Oval 1"/>
          <p:cNvSpPr/>
          <p:nvPr/>
        </p:nvSpPr>
        <p:spPr>
          <a:xfrm>
            <a:off x="3246040" y="1752600"/>
            <a:ext cx="5562600" cy="41148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1779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2-Point Star 2"/>
          <p:cNvSpPr/>
          <p:nvPr/>
        </p:nvSpPr>
        <p:spPr>
          <a:xfrm>
            <a:off x="3871119" y="609600"/>
            <a:ext cx="4572000" cy="838200"/>
          </a:xfrm>
          <a:prstGeom prst="star32">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পরিচিতি</a:t>
            </a:r>
            <a:endParaRPr lang="en-US" sz="3600" dirty="0">
              <a:solidFill>
                <a:schemeClr val="tx1"/>
              </a:solidFill>
              <a:latin typeface="NikoshBAN" panose="02000000000000000000" pitchFamily="2" charset="0"/>
              <a:cs typeface="NikoshBAN" panose="02000000000000000000" pitchFamily="2" charset="0"/>
            </a:endParaRPr>
          </a:p>
        </p:txBody>
      </p:sp>
      <p:sp>
        <p:nvSpPr>
          <p:cNvPr id="5" name="Oval 4"/>
          <p:cNvSpPr/>
          <p:nvPr/>
        </p:nvSpPr>
        <p:spPr>
          <a:xfrm>
            <a:off x="1830186" y="1790700"/>
            <a:ext cx="1338665" cy="1143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err="1" smtClean="0">
                <a:solidFill>
                  <a:schemeClr val="tx1"/>
                </a:solidFill>
                <a:latin typeface="NikoshBAN" panose="02000000000000000000" pitchFamily="2" charset="0"/>
                <a:cs typeface="NikoshBAN" panose="02000000000000000000" pitchFamily="2" charset="0"/>
              </a:rPr>
              <a:t>ছবি</a:t>
            </a:r>
            <a:endParaRPr lang="en-US" sz="3200" dirty="0">
              <a:solidFill>
                <a:schemeClr val="tx1"/>
              </a:solidFill>
              <a:latin typeface="NikoshBAN" panose="02000000000000000000" pitchFamily="2" charset="0"/>
              <a:cs typeface="NikoshBAN" panose="02000000000000000000" pitchFamily="2" charset="0"/>
            </a:endParaRPr>
          </a:p>
        </p:txBody>
      </p:sp>
      <p:sp>
        <p:nvSpPr>
          <p:cNvPr id="6" name="TextBox 5"/>
          <p:cNvSpPr txBox="1"/>
          <p:nvPr/>
        </p:nvSpPr>
        <p:spPr>
          <a:xfrm>
            <a:off x="670719" y="3124200"/>
            <a:ext cx="5257800" cy="2677656"/>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শিক্ষকের নামঃ</a:t>
            </a:r>
          </a:p>
          <a:p>
            <a:r>
              <a:rPr lang="bn-IN" sz="2800" dirty="0" smtClean="0">
                <a:latin typeface="NikoshBAN" panose="02000000000000000000" pitchFamily="2" charset="0"/>
                <a:cs typeface="NikoshBAN" panose="02000000000000000000" pitchFamily="2" charset="0"/>
              </a:rPr>
              <a:t>পদবীঃ</a:t>
            </a:r>
          </a:p>
          <a:p>
            <a:r>
              <a:rPr lang="bn-IN" sz="2800" dirty="0" smtClean="0">
                <a:latin typeface="NikoshBAN" panose="02000000000000000000" pitchFamily="2" charset="0"/>
                <a:cs typeface="NikoshBAN" panose="02000000000000000000" pitchFamily="2" charset="0"/>
              </a:rPr>
              <a:t>প্রতিষ্ঠানের নামঃ</a:t>
            </a:r>
          </a:p>
          <a:p>
            <a:r>
              <a:rPr lang="bn-IN" sz="2800" dirty="0" smtClean="0">
                <a:latin typeface="NikoshBAN" panose="02000000000000000000" pitchFamily="2" charset="0"/>
                <a:cs typeface="NikoshBAN" panose="02000000000000000000" pitchFamily="2" charset="0"/>
              </a:rPr>
              <a:t>মোবাইল নম্বরঃ</a:t>
            </a:r>
          </a:p>
          <a:p>
            <a:r>
              <a:rPr lang="bn-IN" sz="2800" dirty="0" smtClean="0">
                <a:latin typeface="NikoshBAN" panose="02000000000000000000" pitchFamily="2" charset="0"/>
                <a:cs typeface="NikoshBAN" panose="02000000000000000000" pitchFamily="2" charset="0"/>
              </a:rPr>
              <a:t>ই-মেইলঃ</a:t>
            </a:r>
          </a:p>
          <a:p>
            <a:endParaRPr lang="en-US" sz="2800" dirty="0">
              <a:latin typeface="NikoshBAN" panose="02000000000000000000" pitchFamily="2" charset="0"/>
              <a:cs typeface="NikoshBAN" panose="02000000000000000000" pitchFamily="2" charset="0"/>
            </a:endParaRPr>
          </a:p>
        </p:txBody>
      </p:sp>
      <p:cxnSp>
        <p:nvCxnSpPr>
          <p:cNvPr id="8" name="Straight Connector 7"/>
          <p:cNvCxnSpPr/>
          <p:nvPr/>
        </p:nvCxnSpPr>
        <p:spPr>
          <a:xfrm>
            <a:off x="6080919" y="2286000"/>
            <a:ext cx="0" cy="38862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157119" y="2693313"/>
            <a:ext cx="5257800" cy="353943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বিষয়ঃ</a:t>
            </a:r>
          </a:p>
          <a:p>
            <a:r>
              <a:rPr lang="bn-IN" sz="2800" dirty="0" smtClean="0">
                <a:latin typeface="NikoshBAN" panose="02000000000000000000" pitchFamily="2" charset="0"/>
                <a:cs typeface="NikoshBAN" panose="02000000000000000000" pitchFamily="2" charset="0"/>
              </a:rPr>
              <a:t>শ্রেণিঃ</a:t>
            </a:r>
          </a:p>
          <a:p>
            <a:r>
              <a:rPr lang="bn-IN" sz="2800" dirty="0" smtClean="0">
                <a:latin typeface="NikoshBAN" panose="02000000000000000000" pitchFamily="2" charset="0"/>
                <a:cs typeface="NikoshBAN" panose="02000000000000000000" pitchFamily="2" charset="0"/>
              </a:rPr>
              <a:t>অধ্যায়ঃ</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পাঠের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শিরোণামঃ</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পাঠ্যাংশঃ</a:t>
            </a:r>
            <a:endParaRPr lang="bn-IN" sz="2800" dirty="0" smtClean="0">
              <a:latin typeface="NikoshBAN" panose="02000000000000000000" pitchFamily="2" charset="0"/>
              <a:cs typeface="NikoshBAN" panose="02000000000000000000" pitchFamily="2" charset="0"/>
            </a:endParaRPr>
          </a:p>
          <a:p>
            <a:r>
              <a:rPr lang="bn-IN" sz="2800" dirty="0" smtClean="0">
                <a:latin typeface="NikoshBAN" panose="02000000000000000000" pitchFamily="2" charset="0"/>
                <a:cs typeface="NikoshBAN" panose="02000000000000000000" pitchFamily="2" charset="0"/>
              </a:rPr>
              <a:t>সময়ঃ</a:t>
            </a:r>
          </a:p>
          <a:p>
            <a:r>
              <a:rPr lang="bn-IN" sz="2800" dirty="0" smtClean="0">
                <a:latin typeface="NikoshBAN" panose="02000000000000000000" pitchFamily="2" charset="0"/>
                <a:cs typeface="NikoshBAN" panose="02000000000000000000" pitchFamily="2" charset="0"/>
              </a:rPr>
              <a:t>তারিখঃ</a:t>
            </a:r>
          </a:p>
          <a:p>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2776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584" y="2895600"/>
            <a:ext cx="10439400" cy="1077218"/>
          </a:xfrm>
          <a:prstGeom prst="rect">
            <a:avLst/>
          </a:prstGeom>
          <a:noFill/>
        </p:spPr>
        <p:txBody>
          <a:bodyPr wrap="square" rtlCol="0">
            <a:spAutoFit/>
          </a:bodyPr>
          <a:lstStyle/>
          <a:p>
            <a:r>
              <a:rPr lang="bn-IN" sz="3200" dirty="0" smtClean="0">
                <a:latin typeface="NikoshBAN" panose="02000000000000000000" pitchFamily="2" charset="0"/>
                <a:cs typeface="NikoshBAN" panose="02000000000000000000" pitchFamily="2" charset="0"/>
              </a:rPr>
              <a:t>পূর্বজ্ঞান </a:t>
            </a:r>
            <a:r>
              <a:rPr lang="bn-IN" sz="3200" dirty="0">
                <a:latin typeface="NikoshBAN" panose="02000000000000000000" pitchFamily="2" charset="0"/>
                <a:cs typeface="NikoshBAN" panose="02000000000000000000" pitchFamily="2" charset="0"/>
              </a:rPr>
              <a:t>যাচাই</a:t>
            </a:r>
            <a:r>
              <a:rPr lang="en-US" sz="3200" dirty="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এর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জন্য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পাঠ</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সংশ্লিষ্ট</a:t>
            </a:r>
            <a:r>
              <a:rPr lang="en-US" sz="3200" dirty="0" smtClean="0">
                <a:latin typeface="NikoshBAN" panose="02000000000000000000" pitchFamily="2" charset="0"/>
                <a:cs typeface="NikoshBAN" panose="02000000000000000000" pitchFamily="2" charset="0"/>
              </a:rPr>
              <a:t> </a:t>
            </a:r>
            <a:r>
              <a:rPr lang="bn-IN" sz="3200" dirty="0" smtClean="0">
                <a:latin typeface="NikoshBAN" panose="02000000000000000000" pitchFamily="2" charset="0"/>
                <a:cs typeface="NikoshBAN" panose="02000000000000000000" pitchFamily="2" charset="0"/>
              </a:rPr>
              <a:t>ছবি/ভিডিও দেখিয়ে প্রশ্ন করে শিক্ষার্থীদের থেকে পাঠের বিষয়বস্তু বের করে আন</a:t>
            </a:r>
            <a:r>
              <a:rPr lang="en-US" sz="3200" dirty="0" err="1" smtClean="0">
                <a:latin typeface="NikoshBAN" panose="02000000000000000000" pitchFamily="2" charset="0"/>
                <a:cs typeface="NikoshBAN" panose="02000000000000000000" pitchFamily="2" charset="0"/>
              </a:rPr>
              <a:t>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হবে</a:t>
            </a:r>
            <a:r>
              <a:rPr lang="en-US" sz="3200" dirty="0" smtClean="0">
                <a:latin typeface="NikoshBAN" panose="02000000000000000000" pitchFamily="2" charset="0"/>
                <a:cs typeface="NikoshBAN" panose="02000000000000000000" pitchFamily="2" charset="0"/>
              </a:rPr>
              <a:t>।</a:t>
            </a:r>
            <a:endParaRPr lang="bn-IN" sz="3200" dirty="0" smtClean="0">
              <a:latin typeface="NikoshBAN" panose="02000000000000000000" pitchFamily="2" charset="0"/>
              <a:cs typeface="NikoshBAN" panose="02000000000000000000" pitchFamily="2" charset="0"/>
            </a:endParaRPr>
          </a:p>
        </p:txBody>
      </p:sp>
      <p:sp>
        <p:nvSpPr>
          <p:cNvPr id="7" name="TextBox 6"/>
          <p:cNvSpPr txBox="1"/>
          <p:nvPr/>
        </p:nvSpPr>
        <p:spPr>
          <a:xfrm>
            <a:off x="4555584" y="1905000"/>
            <a:ext cx="2699399" cy="646331"/>
          </a:xfrm>
          <a:prstGeom prst="rect">
            <a:avLst/>
          </a:prstGeom>
          <a:noFill/>
        </p:spPr>
        <p:txBody>
          <a:bodyPr wrap="square" rtlCol="0">
            <a:spAutoFit/>
          </a:bodyPr>
          <a:lstStyle/>
          <a:p>
            <a:r>
              <a:rPr lang="bn-IN" sz="3600" b="1" dirty="0">
                <a:latin typeface="NikoshBAN" panose="02000000000000000000" pitchFamily="2" charset="0"/>
                <a:cs typeface="NikoshBAN" panose="02000000000000000000" pitchFamily="2" charset="0"/>
              </a:rPr>
              <a:t>পূর্বজ্ঞান </a:t>
            </a:r>
            <a:r>
              <a:rPr lang="bn-IN" sz="3600" b="1" dirty="0" smtClean="0">
                <a:latin typeface="NikoshBAN" panose="02000000000000000000" pitchFamily="2" charset="0"/>
                <a:cs typeface="NikoshBAN" panose="02000000000000000000" pitchFamily="2" charset="0"/>
              </a:rPr>
              <a:t>যাচাইঃ</a:t>
            </a:r>
            <a:endParaRPr lang="bn-IN" sz="3600"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497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4119" y="2438400"/>
            <a:ext cx="8839200" cy="523220"/>
          </a:xfrm>
          <a:prstGeom prst="rect">
            <a:avLst/>
          </a:prstGeom>
          <a:noFill/>
        </p:spPr>
        <p:txBody>
          <a:bodyPr wrap="square" rtlCol="0">
            <a:spAutoFit/>
          </a:bodyPr>
          <a:lstStyle/>
          <a:p>
            <a:pPr marL="457200" indent="-457200">
              <a:buFont typeface="Wingdings" panose="05000000000000000000" pitchFamily="2" charset="2"/>
              <a:buChar char="Ø"/>
            </a:pPr>
            <a:r>
              <a:rPr lang="en-US" sz="2800" dirty="0" err="1" smtClean="0">
                <a:latin typeface="NikoshBAN" panose="02000000000000000000" pitchFamily="2" charset="0"/>
                <a:cs typeface="NikoshBAN" panose="02000000000000000000" pitchFamily="2" charset="0"/>
              </a:rPr>
              <a:t>স্লাইডে</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পাঠ</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ঘোষণা</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শব্দটি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লিখে</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শুধু</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পাঠের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নাম</a:t>
            </a:r>
            <a:r>
              <a:rPr lang="en-US" sz="2800" dirty="0" smtClean="0">
                <a:latin typeface="NikoshBAN" panose="02000000000000000000" pitchFamily="2" charset="0"/>
                <a:cs typeface="NikoshBAN" panose="02000000000000000000" pitchFamily="2" charset="0"/>
              </a:rPr>
              <a:t>/</a:t>
            </a:r>
            <a:r>
              <a:rPr lang="en-US" sz="2800" dirty="0" err="1" smtClean="0">
                <a:latin typeface="NikoshBAN" panose="02000000000000000000" pitchFamily="2" charset="0"/>
                <a:cs typeface="NikoshBAN" panose="02000000000000000000" pitchFamily="2" charset="0"/>
              </a:rPr>
              <a:t>বিষয়বস্তু</a:t>
            </a:r>
            <a:r>
              <a:rPr lang="en-US" sz="2800" dirty="0" smtClean="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লিখতে হবে।</a:t>
            </a:r>
          </a:p>
        </p:txBody>
      </p:sp>
      <p:sp>
        <p:nvSpPr>
          <p:cNvPr id="3" name="TextBox 2"/>
          <p:cNvSpPr txBox="1"/>
          <p:nvPr/>
        </p:nvSpPr>
        <p:spPr>
          <a:xfrm>
            <a:off x="5455119" y="990600"/>
            <a:ext cx="2253601" cy="646331"/>
          </a:xfrm>
          <a:prstGeom prst="rect">
            <a:avLst/>
          </a:prstGeom>
          <a:noFill/>
        </p:spPr>
        <p:txBody>
          <a:bodyPr wrap="square" rtlCol="0">
            <a:spAutoFit/>
          </a:bodyPr>
          <a:lstStyle/>
          <a:p>
            <a:pPr algn="ctr"/>
            <a:r>
              <a:rPr lang="en-US" sz="3600" dirty="0" err="1" smtClean="0">
                <a:latin typeface="NikoshBAN" panose="02000000000000000000" pitchFamily="2" charset="0"/>
                <a:cs typeface="NikoshBAN" panose="02000000000000000000" pitchFamily="2" charset="0"/>
              </a:rPr>
              <a:t>পাঠ</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ঘোষণা</a:t>
            </a:r>
            <a:endParaRPr lang="bn-IN" sz="3600" dirty="0" smtClean="0">
              <a:latin typeface="NikoshBAN" panose="02000000000000000000" pitchFamily="2" charset="0"/>
              <a:cs typeface="NikoshBAN" panose="02000000000000000000" pitchFamily="2" charset="0"/>
            </a:endParaRPr>
          </a:p>
        </p:txBody>
      </p:sp>
      <p:sp>
        <p:nvSpPr>
          <p:cNvPr id="4" name="TextBox 3"/>
          <p:cNvSpPr txBox="1"/>
          <p:nvPr/>
        </p:nvSpPr>
        <p:spPr>
          <a:xfrm>
            <a:off x="1204119" y="3825481"/>
            <a:ext cx="88392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পাঠের শিরোণাম শিক্ষার্থীদের খাতায় লিখে নিতে বলুন। </a:t>
            </a:r>
          </a:p>
        </p:txBody>
      </p:sp>
      <p:sp>
        <p:nvSpPr>
          <p:cNvPr id="5" name="TextBox 4"/>
          <p:cNvSpPr txBox="1"/>
          <p:nvPr/>
        </p:nvSpPr>
        <p:spPr>
          <a:xfrm>
            <a:off x="1204119" y="3114020"/>
            <a:ext cx="8839200" cy="523220"/>
          </a:xfrm>
          <a:prstGeom prst="rect">
            <a:avLst/>
          </a:prstGeom>
          <a:noFill/>
        </p:spPr>
        <p:txBody>
          <a:bodyPr wrap="square" rtlCol="0">
            <a:spAutoFit/>
          </a:bodyPr>
          <a:lstStyle/>
          <a:p>
            <a:pPr marL="457200" indent="-457200">
              <a:buFont typeface="Wingdings" panose="05000000000000000000" pitchFamily="2" charset="2"/>
              <a:buChar char="Ø"/>
            </a:pPr>
            <a:r>
              <a:rPr lang="en-US" sz="2800" dirty="0" err="1" smtClean="0">
                <a:latin typeface="NikoshBAN" panose="02000000000000000000" pitchFamily="2" charset="0"/>
                <a:cs typeface="NikoshBAN" panose="02000000000000000000" pitchFamily="2" charset="0"/>
              </a:rPr>
              <a:t>পাঠের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নাম</a:t>
            </a:r>
            <a:r>
              <a:rPr lang="en-US" sz="2800" dirty="0" smtClean="0">
                <a:latin typeface="NikoshBAN" panose="02000000000000000000" pitchFamily="2" charset="0"/>
                <a:cs typeface="NikoshBAN" panose="02000000000000000000" pitchFamily="2" charset="0"/>
              </a:rPr>
              <a:t>/</a:t>
            </a:r>
            <a:r>
              <a:rPr lang="en-US" sz="2800" dirty="0" err="1" smtClean="0">
                <a:latin typeface="NikoshBAN" panose="02000000000000000000" pitchFamily="2" charset="0"/>
                <a:cs typeface="NikoshBAN" panose="02000000000000000000" pitchFamily="2" charset="0"/>
              </a:rPr>
              <a:t>বিষয়বস্তু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আন্ডার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লাইন</a:t>
            </a:r>
            <a:r>
              <a:rPr lang="bn-IN" sz="2800" dirty="0" smtClean="0">
                <a:latin typeface="NikoshBAN" panose="02000000000000000000" pitchFamily="2" charset="0"/>
                <a:cs typeface="NikoshBAN" panose="02000000000000000000" pitchFamily="2" charset="0"/>
              </a:rPr>
              <a:t> বা বোল্ড করলে দেখতে সুন্দর লাগবে।</a:t>
            </a:r>
          </a:p>
        </p:txBody>
      </p:sp>
    </p:spTree>
    <p:extLst>
      <p:ext uri="{BB962C8B-B14F-4D97-AF65-F5344CB8AC3E}">
        <p14:creationId xmlns:p14="http://schemas.microsoft.com/office/powerpoint/2010/main" val="2404503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1982264"/>
            <a:ext cx="52578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এই পাঠ শেষে শিক্ষার্থীরা............</a:t>
            </a:r>
          </a:p>
        </p:txBody>
      </p:sp>
      <p:sp>
        <p:nvSpPr>
          <p:cNvPr id="3" name="TextBox 2"/>
          <p:cNvSpPr txBox="1"/>
          <p:nvPr/>
        </p:nvSpPr>
        <p:spPr>
          <a:xfrm>
            <a:off x="4476029" y="762000"/>
            <a:ext cx="2286000" cy="646331"/>
          </a:xfrm>
          <a:prstGeom prst="rect">
            <a:avLst/>
          </a:prstGeom>
          <a:noFill/>
        </p:spPr>
        <p:txBody>
          <a:bodyPr wrap="square" rtlCol="0">
            <a:spAutoFit/>
          </a:bodyPr>
          <a:lstStyle/>
          <a:p>
            <a:pPr algn="ctr"/>
            <a:r>
              <a:rPr lang="bn-IN" sz="3600" dirty="0" smtClean="0">
                <a:latin typeface="NikoshBAN" panose="02000000000000000000" pitchFamily="2" charset="0"/>
                <a:cs typeface="NikoshBAN" panose="02000000000000000000" pitchFamily="2" charset="0"/>
              </a:rPr>
              <a:t>শিখনফল</a:t>
            </a:r>
          </a:p>
        </p:txBody>
      </p:sp>
      <p:sp>
        <p:nvSpPr>
          <p:cNvPr id="4" name="TextBox 3"/>
          <p:cNvSpPr txBox="1"/>
          <p:nvPr/>
        </p:nvSpPr>
        <p:spPr>
          <a:xfrm>
            <a:off x="3032919" y="2743200"/>
            <a:ext cx="52578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১ .....................</a:t>
            </a:r>
          </a:p>
        </p:txBody>
      </p:sp>
      <p:sp>
        <p:nvSpPr>
          <p:cNvPr id="5" name="TextBox 4"/>
          <p:cNvSpPr txBox="1"/>
          <p:nvPr/>
        </p:nvSpPr>
        <p:spPr>
          <a:xfrm>
            <a:off x="3032919" y="3429000"/>
            <a:ext cx="52578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২ .....................</a:t>
            </a:r>
          </a:p>
        </p:txBody>
      </p:sp>
      <p:sp>
        <p:nvSpPr>
          <p:cNvPr id="6" name="TextBox 5"/>
          <p:cNvSpPr txBox="1"/>
          <p:nvPr/>
        </p:nvSpPr>
        <p:spPr>
          <a:xfrm>
            <a:off x="3032919" y="3952220"/>
            <a:ext cx="52578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৩ .....................</a:t>
            </a:r>
          </a:p>
        </p:txBody>
      </p:sp>
    </p:spTree>
    <p:extLst>
      <p:ext uri="{BB962C8B-B14F-4D97-AF65-F5344CB8AC3E}">
        <p14:creationId xmlns:p14="http://schemas.microsoft.com/office/powerpoint/2010/main" val="239973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37719" y="838200"/>
            <a:ext cx="5257800" cy="1261884"/>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প্রথম শিখনফল অনুযায়ী</a:t>
            </a:r>
          </a:p>
          <a:p>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8405019" y="1868507"/>
            <a:ext cx="1447800" cy="1569660"/>
          </a:xfrm>
          <a:prstGeom prst="rect">
            <a:avLst/>
          </a:prstGeom>
          <a:noFill/>
          <a:ln w="38100">
            <a:solidFill>
              <a:schemeClr val="tx1"/>
            </a:solidFill>
          </a:ln>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0" name="TextBox 9"/>
          <p:cNvSpPr txBox="1"/>
          <p:nvPr/>
        </p:nvSpPr>
        <p:spPr>
          <a:xfrm>
            <a:off x="1813719" y="1868507"/>
            <a:ext cx="1447800" cy="1569660"/>
          </a:xfrm>
          <a:prstGeom prst="rect">
            <a:avLst/>
          </a:prstGeom>
          <a:noFill/>
          <a:ln w="28575">
            <a:solidFill>
              <a:schemeClr val="tx1"/>
            </a:solidFill>
          </a:ln>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1" name="TextBox 10"/>
          <p:cNvSpPr txBox="1"/>
          <p:nvPr/>
        </p:nvSpPr>
        <p:spPr>
          <a:xfrm>
            <a:off x="1813719" y="4114800"/>
            <a:ext cx="1447800" cy="1569660"/>
          </a:xfrm>
          <a:prstGeom prst="rect">
            <a:avLst/>
          </a:prstGeom>
          <a:noFill/>
          <a:ln w="28575">
            <a:solidFill>
              <a:schemeClr val="tx1"/>
            </a:solidFill>
          </a:ln>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2" name="TextBox 11"/>
          <p:cNvSpPr txBox="1"/>
          <p:nvPr/>
        </p:nvSpPr>
        <p:spPr>
          <a:xfrm>
            <a:off x="8405019" y="4114800"/>
            <a:ext cx="1447800" cy="1569660"/>
          </a:xfrm>
          <a:prstGeom prst="rect">
            <a:avLst/>
          </a:prstGeom>
          <a:noFill/>
          <a:ln w="28575">
            <a:solidFill>
              <a:schemeClr val="tx1"/>
            </a:solidFill>
          </a:ln>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Tree>
    <p:extLst>
      <p:ext uri="{BB962C8B-B14F-4D97-AF65-F5344CB8AC3E}">
        <p14:creationId xmlns:p14="http://schemas.microsoft.com/office/powerpoint/2010/main" val="66615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1720654"/>
            <a:ext cx="5257800" cy="523220"/>
          </a:xfrm>
          <a:prstGeom prst="rect">
            <a:avLst/>
          </a:prstGeom>
          <a:noFill/>
        </p:spPr>
        <p:txBody>
          <a:bodyPr wrap="square" rtlCol="0">
            <a:spAutoFit/>
          </a:bodyPr>
          <a:lstStyle/>
          <a:p>
            <a:pPr marL="457200" indent="-457200">
              <a:buFont typeface="Wingdings" panose="05000000000000000000" pitchFamily="2" charset="2"/>
              <a:buChar char="q"/>
            </a:pPr>
            <a:r>
              <a:rPr lang="bn-IN" sz="2800" dirty="0" smtClean="0">
                <a:latin typeface="NikoshBAN" panose="02000000000000000000" pitchFamily="2" charset="0"/>
                <a:cs typeface="NikoshBAN" panose="02000000000000000000" pitchFamily="2" charset="0"/>
              </a:rPr>
              <a:t>...............................কী?</a:t>
            </a:r>
          </a:p>
        </p:txBody>
      </p:sp>
      <p:sp>
        <p:nvSpPr>
          <p:cNvPr id="3" name="TextBox 2"/>
          <p:cNvSpPr txBox="1"/>
          <p:nvPr/>
        </p:nvSpPr>
        <p:spPr>
          <a:xfrm>
            <a:off x="3871119" y="914400"/>
            <a:ext cx="5257800" cy="646331"/>
          </a:xfrm>
          <a:prstGeom prst="rect">
            <a:avLst/>
          </a:prstGeom>
          <a:noFill/>
        </p:spPr>
        <p:txBody>
          <a:bodyPr wrap="square" rtlCol="0">
            <a:spAutoFit/>
          </a:bodyPr>
          <a:lstStyle/>
          <a:p>
            <a:pPr algn="ctr"/>
            <a:r>
              <a:rPr lang="bn-IN" sz="3600" dirty="0" smtClean="0">
                <a:latin typeface="NikoshBAN" panose="02000000000000000000" pitchFamily="2" charset="0"/>
                <a:cs typeface="NikoshBAN" panose="02000000000000000000" pitchFamily="2" charset="0"/>
              </a:rPr>
              <a:t>একক কাজ</a:t>
            </a:r>
          </a:p>
        </p:txBody>
      </p:sp>
      <p:sp>
        <p:nvSpPr>
          <p:cNvPr id="7" name="TextBox 6"/>
          <p:cNvSpPr txBox="1"/>
          <p:nvPr/>
        </p:nvSpPr>
        <p:spPr>
          <a:xfrm>
            <a:off x="1889919" y="2296180"/>
            <a:ext cx="5257800" cy="523220"/>
          </a:xfrm>
          <a:prstGeom prst="rect">
            <a:avLst/>
          </a:prstGeom>
          <a:noFill/>
        </p:spPr>
        <p:txBody>
          <a:bodyPr wrap="square" rtlCol="0">
            <a:spAutoFit/>
          </a:bodyPr>
          <a:lstStyle/>
          <a:p>
            <a:pPr marL="457200" indent="-457200">
              <a:buFont typeface="Wingdings" panose="05000000000000000000" pitchFamily="2" charset="2"/>
              <a:buChar char="q"/>
            </a:pPr>
            <a:r>
              <a:rPr lang="bn-IN" sz="2800" dirty="0" smtClean="0">
                <a:latin typeface="NikoshBAN" panose="02000000000000000000" pitchFamily="2" charset="0"/>
                <a:cs typeface="NikoshBAN" panose="02000000000000000000" pitchFamily="2" charset="0"/>
              </a:rPr>
              <a:t>...............................সংজ্ঞা লেখ।</a:t>
            </a:r>
          </a:p>
        </p:txBody>
      </p:sp>
      <p:sp>
        <p:nvSpPr>
          <p:cNvPr id="8" name="TextBox 7"/>
          <p:cNvSpPr txBox="1"/>
          <p:nvPr/>
        </p:nvSpPr>
        <p:spPr>
          <a:xfrm>
            <a:off x="1889919" y="2852544"/>
            <a:ext cx="5791200" cy="523220"/>
          </a:xfrm>
          <a:prstGeom prst="rect">
            <a:avLst/>
          </a:prstGeom>
          <a:noFill/>
        </p:spPr>
        <p:txBody>
          <a:bodyPr wrap="square" rtlCol="0">
            <a:spAutoFit/>
          </a:bodyPr>
          <a:lstStyle/>
          <a:p>
            <a:pPr marL="457200" indent="-457200">
              <a:buFont typeface="Wingdings" panose="05000000000000000000" pitchFamily="2" charset="2"/>
              <a:buChar char="q"/>
            </a:pPr>
            <a:r>
              <a:rPr lang="bn-IN" sz="2800" dirty="0" smtClean="0">
                <a:latin typeface="NikoshBAN" panose="02000000000000000000" pitchFamily="2" charset="0"/>
                <a:cs typeface="NikoshBAN" panose="02000000000000000000" pitchFamily="2" charset="0"/>
              </a:rPr>
              <a:t>...............................উল্লেখ কর। ইত্যাদি।</a:t>
            </a:r>
          </a:p>
        </p:txBody>
      </p:sp>
      <p:sp>
        <p:nvSpPr>
          <p:cNvPr id="9" name="TextBox 8"/>
          <p:cNvSpPr txBox="1"/>
          <p:nvPr/>
        </p:nvSpPr>
        <p:spPr>
          <a:xfrm>
            <a:off x="899319" y="4038600"/>
            <a:ext cx="10287000" cy="1815882"/>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বি.দ্রঃ একক কাজ হিসেবে একটি বা সর্বোচ্চ দুটি কাজ দিন যাতে করে শিক্ষার্থীরা নিজে নিজে চিন্তা করে পূর্বের ক্লু অনুযায়ী লিখতে পারে। এক কথায় উত্তর হবে এমন প্রশ্ন দেয়া যাবে না। শিখনফলে উল্লেখ করেননি বা পূর্বের স্লাইডে উপস্থাপন করেননি এমন প্রশ্নও করা যাবে না।</a:t>
            </a:r>
          </a:p>
        </p:txBody>
      </p:sp>
    </p:spTree>
    <p:extLst>
      <p:ext uri="{BB962C8B-B14F-4D97-AF65-F5344CB8AC3E}">
        <p14:creationId xmlns:p14="http://schemas.microsoft.com/office/powerpoint/2010/main" val="666156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365</TotalTime>
  <Words>362</Words>
  <Application>Microsoft Office PowerPoint</Application>
  <PresentationFormat>Custom</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NUMAN</dc:creator>
  <cp:lastModifiedBy>NUMAN</cp:lastModifiedBy>
  <cp:revision>76</cp:revision>
  <dcterms:created xsi:type="dcterms:W3CDTF">2019-07-03T02:30:24Z</dcterms:created>
  <dcterms:modified xsi:type="dcterms:W3CDTF">2019-10-29T18:35:49Z</dcterms:modified>
</cp:coreProperties>
</file>