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97" r:id="rId2"/>
    <p:sldId id="298" r:id="rId3"/>
    <p:sldId id="299" r:id="rId4"/>
    <p:sldId id="261" r:id="rId5"/>
    <p:sldId id="262" r:id="rId6"/>
    <p:sldId id="281" r:id="rId7"/>
    <p:sldId id="282" r:id="rId8"/>
    <p:sldId id="283" r:id="rId9"/>
    <p:sldId id="284" r:id="rId10"/>
    <p:sldId id="285" r:id="rId11"/>
    <p:sldId id="27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F0000"/>
    <a:srgbClr val="1E12BE"/>
    <a:srgbClr val="2E28A8"/>
    <a:srgbClr val="532AA6"/>
    <a:srgbClr val="FF0066"/>
    <a:srgbClr val="A092F4"/>
    <a:srgbClr val="CC0000"/>
    <a:srgbClr val="362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9" autoAdjust="0"/>
    <p:restoredTop sz="94568" autoAdjust="0"/>
  </p:normalViewPr>
  <p:slideViewPr>
    <p:cSldViewPr>
      <p:cViewPr varScale="1">
        <p:scale>
          <a:sx n="66" d="100"/>
          <a:sy n="66" d="100"/>
        </p:scale>
        <p:origin x="-11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E0A9A-A145-41E3-AAC9-A864AF70F74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B69E0-797C-4E0D-8355-3AFA2A84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4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B69E0-797C-4E0D-8355-3AFA2A846D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8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B69E0-797C-4E0D-8355-3AFA2A846D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1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6E0DD7-7C70-49B2-A16C-7412266E07B3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7851BF-6E00-444B-9190-A026557C1D6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B69E0-797C-4E0D-8355-3AFA2A846D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OEL\Desktop\Muktopath\animated roses 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8" y="762000"/>
            <a:ext cx="792025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1600200" y="4530179"/>
            <a:ext cx="65532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00700" y="2781300"/>
            <a:ext cx="3429000" cy="240065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5400" b="1" u="sng" dirty="0"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bn-BD" sz="4400" b="1" u="sng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১। এরা বহুকোষী প্রাণী।</a:t>
            </a:r>
          </a:p>
          <a:p>
            <a:pPr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২। একটি মাত্র ছিদ্রের দ্বারা মুখ ও পায়ুর কাজ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69680" cy="990600"/>
          </a:xfrm>
          <a:solidFill>
            <a:srgbClr val="FFFF00"/>
          </a:solidFill>
          <a:ln w="76200">
            <a:solidFill>
              <a:srgbClr val="FF0000"/>
            </a:solidFill>
            <a:prstDash val="sysDot"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42" name="Picture 2" descr="C:\Documents and Settings\Misbah\Desktop\delowar\p-obe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2978"/>
            <a:ext cx="5181600" cy="51054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676400" y="5824603"/>
            <a:ext cx="2133600" cy="609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ওবেলিয়া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00700" y="1371600"/>
            <a:ext cx="3429000" cy="1477963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  <a:prstDash val="sysDash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পর্ব - নিডেরিয়া 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45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76400"/>
          </a:xfrm>
        </p:spPr>
        <p:txBody>
          <a:bodyPr/>
          <a:lstStyle/>
          <a:p>
            <a:pPr algn="ctr" eaLnBrk="1" hangingPunct="1"/>
            <a:r>
              <a:rPr lang="bn-BD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mtClean="0">
                <a:latin typeface="NikoshBAN" pitchFamily="2" charset="0"/>
                <a:cs typeface="NikoshBAN" pitchFamily="2" charset="0"/>
              </a:rPr>
            </a:b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47800" y="6218640"/>
            <a:ext cx="2209800" cy="646113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FF"/>
            </a:solidFill>
            <a:prstDash val="sysDash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ফিতা কৃমি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Documents and Settings\Misbah\Desktop\delowar\p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495800" cy="4724400"/>
          </a:xfrm>
          <a:prstGeom prst="rect">
            <a:avLst/>
          </a:prstGeom>
          <a:noFill/>
          <a:ln w="76200">
            <a:solidFill>
              <a:srgbClr val="0033CC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8610600" cy="990600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2B21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9524" y="1447800"/>
            <a:ext cx="3962400" cy="990600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পর্ব - প্লাটিহেলমেনথেস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4855077" y="2590800"/>
            <a:ext cx="4191000" cy="3886200"/>
          </a:xfrm>
          <a:prstGeom prst="rect">
            <a:avLst/>
          </a:prstGeom>
          <a:noFill/>
          <a:ln w="7620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 </a:t>
            </a:r>
          </a:p>
          <a:p>
            <a:pPr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মাথায় চোষক থাকে।</a:t>
            </a:r>
          </a:p>
          <a:p>
            <a:pPr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ফ্লেমকোষের মাধ্যমে রেচনক্রিয়া সম্পন্ন করে।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0600" y="6017795"/>
            <a:ext cx="2438400" cy="707886"/>
          </a:xfrm>
          <a:prstGeom prst="rect">
            <a:avLst/>
          </a:prstGeom>
          <a:solidFill>
            <a:schemeClr val="accent6"/>
          </a:solidFill>
          <a:ln w="76200">
            <a:solidFill>
              <a:srgbClr val="0033CC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কৃমি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419600" cy="44958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81627"/>
            <a:ext cx="8839200" cy="1066800"/>
          </a:xfrm>
          <a:prstGeom prst="rect">
            <a:avLst/>
          </a:prstGeom>
          <a:solidFill>
            <a:srgbClr val="0070C0"/>
          </a:solidFill>
          <a:ln w="76200">
            <a:solidFill>
              <a:srgbClr val="2B12B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8429" y="1371599"/>
            <a:ext cx="4191000" cy="943627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পর্ব - নেমাটোডা </a:t>
            </a:r>
            <a:endParaRPr lang="en-US" sz="5400" b="1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209800"/>
            <a:ext cx="4191000" cy="4419600"/>
          </a:xfrm>
          <a:prstGeom prst="rect">
            <a:avLst/>
          </a:prstGeom>
          <a:noFill/>
          <a:ln w="7620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 </a:t>
            </a:r>
          </a:p>
          <a:p>
            <a:pPr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অন্য প্রাণীতে পরজীবী</a:t>
            </a:r>
          </a:p>
          <a:p>
            <a:pPr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হিসেবে বাস করে।</a:t>
            </a:r>
          </a:p>
          <a:p>
            <a:pPr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প্রাণীদেহ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নলাকার।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76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0200" y="6244526"/>
            <a:ext cx="1883079" cy="708025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FF"/>
            </a:solidFill>
            <a:prstDash val="sysDash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কেঁচো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Documents and Settings\Misbah\Desktop\delowar\p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9241"/>
            <a:ext cx="5257800" cy="47244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152400"/>
            <a:ext cx="868680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190C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1347592"/>
            <a:ext cx="3200400" cy="1143000"/>
          </a:xfrm>
          <a:prstGeom prst="rect">
            <a:avLst/>
          </a:prstGeom>
          <a:solidFill>
            <a:srgbClr val="FFC000"/>
          </a:solidFill>
          <a:ln w="7620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পর্ব - অ্যানিলিডা 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5654458" y="2653582"/>
            <a:ext cx="3260942" cy="3944956"/>
          </a:xfrm>
          <a:prstGeom prst="rect">
            <a:avLst/>
          </a:prstGeom>
          <a:noFill/>
          <a:ln w="76200">
            <a:solidFill>
              <a:srgbClr val="1E12B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বৈশিষ্ট্যঃ </a:t>
            </a:r>
          </a:p>
          <a:p>
            <a:pPr>
              <a:defRPr/>
            </a:pP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অন্য প্রাণীতে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পরজীবী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প্রাণীদেহ নলাকার।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76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28800" y="6149975"/>
            <a:ext cx="1752600" cy="708025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প্রজাপতি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Documents and Settings\Misbah\Desktop\delowar\p-oo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6820"/>
            <a:ext cx="4953000" cy="48006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152400"/>
            <a:ext cx="86868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2A20B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1219200"/>
            <a:ext cx="3505200" cy="1143000"/>
          </a:xfrm>
          <a:prstGeom prst="rect">
            <a:avLst/>
          </a:prstGeom>
          <a:solidFill>
            <a:srgbClr val="FFC000"/>
          </a:solidFill>
          <a:ln w="76200">
            <a:solidFill>
              <a:srgbClr val="532A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পর্ব - আর্থ্রোপোডা </a:t>
            </a:r>
            <a:endParaRPr lang="en-US" sz="4800" b="1" dirty="0"/>
          </a:p>
        </p:txBody>
      </p:sp>
      <p:sp>
        <p:nvSpPr>
          <p:cNvPr id="9" name="Rectangle 8"/>
          <p:cNvSpPr/>
          <p:nvPr/>
        </p:nvSpPr>
        <p:spPr>
          <a:xfrm>
            <a:off x="5410200" y="2667000"/>
            <a:ext cx="3505200" cy="3836987"/>
          </a:xfrm>
          <a:prstGeom prst="rect">
            <a:avLst/>
          </a:prstGeom>
          <a:noFill/>
          <a:ln w="76200">
            <a:solidFill>
              <a:srgbClr val="2E28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bn-BD" sz="3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দেহ আবরণ কাইটিন দিয়ে তৈরি।</a:t>
            </a:r>
          </a:p>
          <a:p>
            <a:pPr>
              <a:defRPr/>
            </a:pP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চোখ- পুঞ্জাক্ষি।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9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76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29008" y="6085409"/>
            <a:ext cx="2209800" cy="708025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  <a:prstDash val="sysDash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শামুক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Documents and Settings\Misbah\Desktop\delowar\p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02499"/>
            <a:ext cx="5334000" cy="467503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886" y="76200"/>
            <a:ext cx="8763000" cy="860121"/>
          </a:xfrm>
          <a:prstGeom prst="rect">
            <a:avLst/>
          </a:prstGeom>
          <a:solidFill>
            <a:srgbClr val="7030A0"/>
          </a:solidFill>
          <a:ln w="76200">
            <a:solidFill>
              <a:srgbClr val="451E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1219200"/>
            <a:ext cx="3223886" cy="9906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পর্ব - মোলাস্কা </a:t>
            </a:r>
            <a:endParaRPr lang="en-US" sz="4800" b="1" dirty="0"/>
          </a:p>
        </p:txBody>
      </p:sp>
      <p:sp>
        <p:nvSpPr>
          <p:cNvPr id="9" name="Rectangle 8"/>
          <p:cNvSpPr/>
          <p:nvPr/>
        </p:nvSpPr>
        <p:spPr>
          <a:xfrm>
            <a:off x="5715000" y="2362200"/>
            <a:ext cx="3223886" cy="4191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bn-BD" sz="3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দেহ নরম এবং মাংশল হয়।</a:t>
            </a:r>
          </a:p>
          <a:p>
            <a:pPr>
              <a:defRPr/>
            </a:pP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দেহ অখন্ডায়িত এবং সুস্পষ্ট।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76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7400" y="6019800"/>
            <a:ext cx="2057400" cy="708025"/>
          </a:xfrm>
          <a:prstGeom prst="rect">
            <a:avLst/>
          </a:prstGeom>
          <a:noFill/>
          <a:ln w="76200">
            <a:solidFill>
              <a:srgbClr val="1E12BE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 মাছ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Documents and Settings\Misbah\Desktop\delowar\p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95400"/>
            <a:ext cx="5562600" cy="4554255"/>
          </a:xfrm>
          <a:prstGeom prst="rect">
            <a:avLst/>
          </a:prstGeom>
          <a:noFill/>
          <a:ln w="76200">
            <a:solidFill>
              <a:srgbClr val="0033CC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8474" y="141962"/>
            <a:ext cx="8534400" cy="914400"/>
          </a:xfrm>
          <a:prstGeom prst="rect">
            <a:avLst/>
          </a:prstGeom>
          <a:solidFill>
            <a:srgbClr val="00B050"/>
          </a:solidFill>
          <a:ln w="76200">
            <a:solidFill>
              <a:srgbClr val="322CA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295400"/>
            <a:ext cx="2895600" cy="1295400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পর্ব - একাইনোডার্মাটা 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096000" y="2765425"/>
            <a:ext cx="2895600" cy="3962400"/>
          </a:xfrm>
          <a:prstGeom prst="rect">
            <a:avLst/>
          </a:prstGeom>
          <a:noFill/>
          <a:ln w="7620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 </a:t>
            </a:r>
          </a:p>
          <a:p>
            <a:pPr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কন্টকময়, অখন্ডায়িত, </a:t>
            </a:r>
          </a:p>
          <a:p>
            <a:pPr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নলাকার বা তারার মত।</a:t>
            </a:r>
          </a:p>
          <a:p>
            <a:pPr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সংবহনতন্ত্র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73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5762"/>
            <a:ext cx="8686800" cy="990600"/>
          </a:xfrm>
          <a:prstGeom prst="rect">
            <a:avLst/>
          </a:prstGeom>
          <a:solidFill>
            <a:srgbClr val="002060"/>
          </a:solidFill>
          <a:ln w="76200">
            <a:solidFill>
              <a:srgbClr val="3627A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1219200"/>
            <a:ext cx="3276600" cy="1066800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পর্ব - কর্ডাটা 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2462408"/>
            <a:ext cx="3276600" cy="4038600"/>
          </a:xfrm>
          <a:prstGeom prst="rect">
            <a:avLst/>
          </a:prstGeom>
          <a:noFill/>
          <a:ln w="7620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pPr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১।এদের সাধারণত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 পৃষঠদেশ এ</a:t>
            </a:r>
          </a:p>
          <a:p>
            <a:pPr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কক, মধ্যম, ফাপা স্নায়ুরজ্জু থাকে।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04584" y="6196208"/>
            <a:ext cx="1676400" cy="609600"/>
          </a:xfrm>
          <a:prstGeom prst="rect">
            <a:avLst/>
          </a:prstGeom>
          <a:ln w="7620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বাঘ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10" name="Picture 6" descr="C:\Documents and Settings\ADMIN\Desktop\bd pic5\Siberischer_tiger_de_edit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181600" cy="4733795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solidFill>
            <a:srgbClr val="FFC000"/>
          </a:solidFill>
          <a:ln w="76200">
            <a:solidFill>
              <a:srgbClr val="CC0000"/>
            </a:solidFill>
            <a:prstDash val="sysDash"/>
          </a:ln>
          <a:effectLst/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8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8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r>
              <a:rPr lang="en-US" sz="8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80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8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5মিনিট</a:t>
            </a:r>
            <a:br>
              <a:rPr lang="en-US" sz="8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  <a:noFill/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পরিফেরা পর্ব, নিডেরিয়া পর্ব,ও  প্লাটিহেলমেনথেস  পর্বের ২টি বৈশিষ্ট্য লিখ? </a:t>
            </a:r>
          </a:p>
          <a:p>
            <a:pPr eaLnBrk="1" hangingPunct="1">
              <a:buFont typeface="Wingdings 2" pitchFamily="18" charset="2"/>
              <a:buNone/>
            </a:pPr>
            <a:endParaRPr lang="bn-BD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নেমাটোডা পর্ব, অ্যানিলিডা পর্ব, ও আর্থ্রোপোডা পর্বের ২টি বৈশিষ্ট্য লিখ?</a:t>
            </a:r>
          </a:p>
          <a:p>
            <a:pPr eaLnBrk="1" hangingPunct="1">
              <a:buFont typeface="Wingdings 2" pitchFamily="18" charset="2"/>
              <a:buNone/>
            </a:pPr>
            <a:endParaRPr lang="bn-BD" sz="4400" dirty="0" smtClean="0"/>
          </a:p>
          <a:p>
            <a:pPr eaLnBrk="1" hangingPunct="1">
              <a:buFont typeface="Wingdings 2" pitchFamily="18" charset="2"/>
              <a:buNone/>
            </a:pPr>
            <a:endParaRPr lang="bn-BD" sz="44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70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124200"/>
            <a:ext cx="8229600" cy="3276600"/>
          </a:xfrm>
        </p:spPr>
        <p:txBody>
          <a:bodyPr/>
          <a:lstStyle/>
          <a:p>
            <a:pPr eaLnBrk="1" hangingPunct="1"/>
            <a:r>
              <a:rPr lang="bn-BD" smtClean="0"/>
              <a:t/>
            </a:r>
            <a:br>
              <a:rPr lang="bn-BD" smtClean="0"/>
            </a:br>
            <a:endParaRPr lang="en-US" sz="107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25" y="1752600"/>
            <a:ext cx="8534400" cy="4876800"/>
          </a:xfrm>
          <a:noFill/>
        </p:spPr>
        <p:txBody>
          <a:bodyPr/>
          <a:lstStyle/>
          <a:p>
            <a:pPr marL="914400" indent="-914400" eaLnBrk="1" hangingPunct="1">
              <a:buFont typeface="Wingdings 2" pitchFamily="18" charset="2"/>
              <a:buNone/>
              <a:defRPr/>
            </a:pPr>
            <a:endParaRPr lang="en-US" sz="5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eaLnBrk="1" hangingPunct="1">
              <a:buFont typeface="Wingdings 2" pitchFamily="18" charset="2"/>
              <a:buNone/>
              <a:defRPr/>
            </a:pPr>
            <a:r>
              <a:rPr lang="bn-BD" sz="4800" b="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4800" b="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b="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800" b="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800" b="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4800" b="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marL="1143000" indent="-1143000" eaLnBrk="1" hangingPunct="1">
              <a:buFont typeface="Wingdings 2" pitchFamily="18" charset="2"/>
              <a:buNone/>
              <a:defRPr/>
            </a:pPr>
            <a:r>
              <a:rPr lang="en-US" sz="4800" b="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800" b="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4800" b="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800" b="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bn-BD" sz="4800" b="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bn-BD" sz="4800" b="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endParaRPr lang="en-US" b="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6825" y="228600"/>
            <a:ext cx="8305800" cy="1323975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00FF"/>
            </a:solidFill>
            <a:prstDash val="sysDash"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bn-BD" sz="8000" u="sng" dirty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1066800"/>
            <a:ext cx="81534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bn-BD" sz="7200" dirty="0" smtClean="0">
                <a:solidFill>
                  <a:srgbClr val="006600"/>
                </a:solidFill>
              </a:rPr>
              <a:t>উপস্থাপনা</a:t>
            </a:r>
            <a:r>
              <a:rPr lang="en-US" sz="7200" dirty="0" smtClean="0">
                <a:solidFill>
                  <a:srgbClr val="006600"/>
                </a:solidFill>
              </a:rPr>
              <a:t>য়</a:t>
            </a:r>
            <a:endParaRPr lang="en-US" sz="7200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3074987"/>
            <a:ext cx="7924800" cy="30469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Arial" charset="0"/>
              </a:defRPr>
            </a:lvl9pPr>
          </a:lstStyle>
          <a:p>
            <a:pPr algn="ctr"/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মো</a:t>
            </a:r>
            <a:r>
              <a:rPr lang="en-US" sz="4800" dirty="0" smtClean="0">
                <a:solidFill>
                  <a:srgbClr val="002060"/>
                </a:solidFill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গোলবার</a:t>
            </a:r>
            <a:r>
              <a:rPr lang="en-US" sz="4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হোসেন</a:t>
            </a:r>
            <a:endParaRPr lang="bn-BD" sz="4800" dirty="0">
              <a:solidFill>
                <a:srgbClr val="002060"/>
              </a:solidFill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rgbClr val="002060"/>
                </a:solidFill>
                <a:cs typeface="NikoshBAN" pitchFamily="2" charset="0"/>
              </a:rPr>
              <a:t>সহকারী </a:t>
            </a:r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আই.সি.টি</a:t>
            </a:r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।</a:t>
            </a:r>
            <a:endParaRPr lang="bn-BD" sz="4800" dirty="0">
              <a:solidFill>
                <a:srgbClr val="002060"/>
              </a:solidFill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ছয়ঘরিয়া</a:t>
            </a:r>
            <a:r>
              <a:rPr lang="en-US" sz="4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এ.বি.এস</a:t>
            </a:r>
            <a:r>
              <a:rPr lang="en-US" sz="4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ফাজিল</a:t>
            </a:r>
            <a:r>
              <a:rPr lang="en-US" sz="4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মাদ্রাসা</a:t>
            </a:r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।</a:t>
            </a:r>
            <a:endParaRPr lang="bn-BD" sz="4800" dirty="0">
              <a:solidFill>
                <a:srgbClr val="002060"/>
              </a:solidFill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শালিখা</a:t>
            </a:r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মাগুরা</a:t>
            </a:r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।</a:t>
            </a:r>
            <a:r>
              <a:rPr lang="bn-BD" sz="4800" dirty="0" smtClean="0">
                <a:solidFill>
                  <a:srgbClr val="002060"/>
                </a:solidFill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381000" y="1080328"/>
            <a:ext cx="8153400" cy="1042416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V="1">
            <a:off x="10668000" y="1666964"/>
            <a:ext cx="152400" cy="82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10668000" y="1828800"/>
            <a:ext cx="152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195" y="1219200"/>
            <a:ext cx="8610600" cy="54864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</a:p>
          <a:p>
            <a:pPr marL="0" indent="0" eaLnBrk="1" hangingPunct="1">
              <a:buNone/>
              <a:defRPr/>
            </a:pPr>
            <a:r>
              <a:rPr lang="en-US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en-US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াণি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09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 পর্বের নামসহ ২টি করে বৈশি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লি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sz="6600" dirty="0" smtClean="0"/>
          </a:p>
        </p:txBody>
      </p:sp>
      <p:sp>
        <p:nvSpPr>
          <p:cNvPr id="6" name="TextBox 1"/>
          <p:cNvSpPr txBox="1"/>
          <p:nvPr/>
        </p:nvSpPr>
        <p:spPr>
          <a:xfrm>
            <a:off x="2895600" y="3810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3924580" cy="1967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5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04467" y="1661160"/>
            <a:ext cx="3535066" cy="3535680"/>
            <a:chOff x="2804160" y="1485900"/>
            <a:chExt cx="3535680" cy="35356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804160" y="1485900"/>
              <a:ext cx="3535680" cy="3535680"/>
            </a:xfrm>
            <a:prstGeom prst="ellipse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10800000">
              <a:off x="3775182" y="3657600"/>
              <a:ext cx="159363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BD" sz="6600" b="1" spc="50" dirty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1090"/>
          <p:cNvSpPr>
            <a:spLocks noChangeAspect="1"/>
          </p:cNvSpPr>
          <p:nvPr/>
        </p:nvSpPr>
        <p:spPr>
          <a:xfrm>
            <a:off x="2804466" y="1661160"/>
            <a:ext cx="3656965" cy="3657600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836" y="2286000"/>
            <a:ext cx="9048043" cy="22491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dirty="0" smtClean="0"/>
              <a:t>১.</a:t>
            </a:r>
            <a:r>
              <a:rPr lang="en-US" dirty="0" smtClean="0"/>
              <a:t> </a:t>
            </a:r>
            <a:r>
              <a:rPr lang="en-US" sz="2800" dirty="0" err="1" smtClean="0"/>
              <a:t>প্রানিজগতের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শ্রেণিবিন্যাস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/>
              <a:t>;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smtClean="0"/>
              <a:t>২. </a:t>
            </a:r>
            <a:r>
              <a:rPr lang="en-US" sz="2800" dirty="0" err="1" smtClean="0"/>
              <a:t>মেরুদণ্ডী</a:t>
            </a:r>
            <a:r>
              <a:rPr lang="en-US" sz="2800" dirty="0" smtClean="0"/>
              <a:t> ও </a:t>
            </a:r>
            <a:r>
              <a:rPr lang="en-US" sz="2800" dirty="0" err="1" smtClean="0"/>
              <a:t>অমেরুদণ্ডী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প্রাণির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তুলনা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/>
              <a:t> </a:t>
            </a:r>
            <a:r>
              <a:rPr lang="en-US" sz="2800" dirty="0" err="1" smtClean="0"/>
              <a:t>পারবে</a:t>
            </a:r>
            <a:r>
              <a:rPr lang="en-US" sz="2800" dirty="0"/>
              <a:t>;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smtClean="0"/>
              <a:t>৩. </a:t>
            </a:r>
            <a:r>
              <a:rPr lang="en-US" sz="2800" dirty="0" err="1" smtClean="0"/>
              <a:t>জীবজগতের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শ্রেণিবিন্যাস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প্রয়োজনীয়তা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73" y="156972"/>
            <a:ext cx="8534400" cy="1219200"/>
          </a:xfrm>
          <a:solidFill>
            <a:srgbClr val="0070C0"/>
          </a:solidFill>
        </p:spPr>
        <p:txBody>
          <a:bodyPr>
            <a:normAutofit fontScale="92500"/>
          </a:bodyPr>
          <a:lstStyle/>
          <a:p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শিক্ষাথীরা</a:t>
            </a:r>
            <a:r>
              <a:rPr lang="en-US" sz="4800" dirty="0" smtClean="0"/>
              <a:t>  </a:t>
            </a:r>
            <a:r>
              <a:rPr lang="en-US" sz="4800" dirty="0" err="1" smtClean="0"/>
              <a:t>জানতে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52400"/>
            <a:ext cx="85344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defined Process 8"/>
          <p:cNvSpPr/>
          <p:nvPr/>
        </p:nvSpPr>
        <p:spPr>
          <a:xfrm>
            <a:off x="313944" y="153924"/>
            <a:ext cx="8534400" cy="1222248"/>
          </a:xfrm>
          <a:prstGeom prst="flowChartPredefined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411546" y="152400"/>
            <a:ext cx="8427654" cy="12237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8686800" cy="1219200"/>
          </a:xfrm>
          <a:noFill/>
          <a:ln w="76200">
            <a:solidFill>
              <a:srgbClr val="99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8763000" cy="4724400"/>
          </a:xfrm>
          <a:noFill/>
          <a:ln w="76200">
            <a:solidFill>
              <a:srgbClr val="990000"/>
            </a:solidFill>
            <a:prstDash val="sysDash"/>
          </a:ln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bn-BD" dirty="0" smtClean="0"/>
          </a:p>
          <a:p>
            <a:pPr eaLnBrk="1" fontAlgn="auto" hangingPunct="1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 বিজ্ঞান</a:t>
            </a:r>
          </a:p>
          <a:p>
            <a:pPr eaLnBrk="1" fontAlgn="auto" hangingPunct="1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pPr eaLnBrk="1" fontAlgn="auto" hangingPunct="1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</a:t>
            </a:r>
          </a:p>
          <a:p>
            <a:pPr eaLnBrk="1" fontAlgn="auto" hangingPunct="1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প্রাণীজগতের প্রধান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পর্বের পরিচিতি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57200"/>
            <a:ext cx="4419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4582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0" y="2057400"/>
            <a:ext cx="8534400" cy="4419600"/>
          </a:xfrm>
          <a:noFill/>
          <a:ln w="76200">
            <a:solidFill>
              <a:srgbClr val="CC0000"/>
            </a:solidFill>
            <a:prstDash val="sysDot"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প্রাণীজগতে পর্ব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পারবে।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প্রাণীজগতের পর্বগুলোর নাম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পর্বগুলোর বৈশিষ্ট্য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 সহ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836" y="228600"/>
            <a:ext cx="8534400" cy="1446550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শিরোনাম: প্রাণি জগতের প্রধান প্রধান পর্বের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3490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23" descr="p-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4495800" cy="2541896"/>
          </a:xfrm>
        </p:spPr>
      </p:pic>
      <p:pic>
        <p:nvPicPr>
          <p:cNvPr id="9220" name="Content Placeholder 13" descr="p-00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98006"/>
            <a:ext cx="441316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75727" y="1278229"/>
            <a:ext cx="4038600" cy="5257800"/>
            <a:chOff x="5105400" y="1066800"/>
            <a:chExt cx="4038600" cy="5791200"/>
          </a:xfrm>
        </p:grpSpPr>
        <p:pic>
          <p:nvPicPr>
            <p:cNvPr id="9222" name="Picture 2" descr="C:\Documents and Settings\Misbah\Desktop\delowar\p-0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066800"/>
              <a:ext cx="38862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2" descr="C:\Documents and Settings\Misbah\Desktop\delowar\p-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886200"/>
              <a:ext cx="40386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560768" y="141026"/>
            <a:ext cx="8001000" cy="849573"/>
          </a:xfrm>
          <a:prstGeom prst="rect">
            <a:avLst/>
          </a:prstGeom>
          <a:solidFill>
            <a:srgbClr val="92D050"/>
          </a:solidFill>
          <a:ln w="76200">
            <a:solidFill>
              <a:srgbClr val="00206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ছবিতে 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মরা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25200" y="14102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23" descr="p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161" y="1193238"/>
            <a:ext cx="4495800" cy="254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00FF"/>
            </a:solidFill>
            <a:prstDash val="sysDash"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ছবিতে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মরা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প্রাণি দেখতে পাচ্ছ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b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 কোন ধরনের প্রাণি?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-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686800" cy="5181600"/>
          </a:xfrm>
          <a:ln w="76200">
            <a:solidFill>
              <a:srgbClr val="0000FF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4663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991600" cy="2209800"/>
          </a:xfrm>
          <a:noFill/>
          <a:ln w="76200">
            <a:solidFill>
              <a:srgbClr val="0000FF"/>
            </a:solidFill>
            <a:prstDash val="sysDash"/>
          </a:ln>
        </p:spPr>
        <p:txBody>
          <a:bodyPr>
            <a:no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bn-BD" sz="7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7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জগতের প্রধান প্রধান পর্বের পরিচিতি</a:t>
            </a:r>
            <a:endParaRPr lang="en-US" sz="66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1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57800" y="3124200"/>
            <a:ext cx="3751545" cy="1661993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5400" b="1" u="sng" dirty="0">
                <a:latin typeface="NikoshBAN" pitchFamily="2" charset="0"/>
                <a:cs typeface="NikoshBAN" pitchFamily="2" charset="0"/>
              </a:rPr>
              <a:t>বৈশিষ্ট্যঃ </a:t>
            </a:r>
          </a:p>
          <a:p>
            <a:pPr eaLnBrk="1" hangingPunct="1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দেহ অসংখ্য ক্ষুদ্র ক্ষুদ্র ছিদ্র যুক্ত।</a:t>
            </a:r>
          </a:p>
          <a:p>
            <a:pPr eaLnBrk="1" hangingPunct="1"/>
            <a:r>
              <a:rPr lang="bn-BD" sz="2400" dirty="0">
                <a:latin typeface="NikoshBAN" pitchFamily="2" charset="0"/>
                <a:cs typeface="NikoshBAN" pitchFamily="2" charset="0"/>
              </a:rPr>
              <a:t>২। দেহে কোন কলাতন্ত্র নেই।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Misbah\Desktop\delowar\p-sa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401763"/>
            <a:ext cx="4800601" cy="5303838"/>
          </a:xfrm>
          <a:prstGeom prst="rect">
            <a:avLst/>
          </a:prstGeom>
          <a:noFill/>
          <a:ln w="76200">
            <a:solidFill>
              <a:srgbClr val="FF0066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8507" y="3235325"/>
            <a:ext cx="2057400" cy="9842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সাইকন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3945" y="70873"/>
            <a:ext cx="8915400" cy="1148327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bn-BD" sz="66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6600" b="1" dirty="0">
                <a:latin typeface="NikoshBAN" pitchFamily="2" charset="0"/>
                <a:ea typeface="+mj-ea"/>
                <a:cs typeface="NikoshBAN" pitchFamily="2" charset="0"/>
              </a:rPr>
              <a:t>এটি কোন পর্বের প্রাণি</a:t>
            </a:r>
            <a:r>
              <a:rPr lang="bn-BD" sz="6600" b="1" dirty="0" smtClean="0"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46318" y="1388085"/>
            <a:ext cx="3751545" cy="156966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পর্ব - পরিফেরা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96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7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745</TotalTime>
  <Words>413</Words>
  <Application>Microsoft Office PowerPoint</Application>
  <PresentationFormat>On-screen Show (4:3)</PresentationFormat>
  <Paragraphs>106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PowerPoint Presentation</vt:lpstr>
      <vt:lpstr>PowerPoint Presentation</vt:lpstr>
      <vt:lpstr>   ১. প্রানিজগতের শ্রেণিবিন্যাস করতে পারবে;     ২. মেরুদণ্ডী ও অমেরুদণ্ডী প্রাণির তুলনা করতে পারবে;    ৩. জীবজগতের শ্রেণিবিন্যাস এর প্রয়োজনীয়তা ব্যাখ্যা করতে পারবে।</vt:lpstr>
      <vt:lpstr> পাঠ পরিচিতি</vt:lpstr>
      <vt:lpstr>PowerPoint Presentation</vt:lpstr>
      <vt:lpstr>PowerPoint Presentation</vt:lpstr>
      <vt:lpstr>নিচের ছবিতে তোমরা কী কী প্রাণি দেখতে পাচ্ছো? এগুলো কোন ধরনের প্রাণি?</vt:lpstr>
      <vt:lpstr>PowerPoint Presentation</vt:lpstr>
      <vt:lpstr>PowerPoint Presentation</vt:lpstr>
      <vt:lpstr> এটি কোন পর্বের প্রাণি? </vt:lpstr>
      <vt:lpstr> </vt:lpstr>
      <vt:lpstr>PowerPoint Presentation</vt:lpstr>
      <vt:lpstr>  </vt:lpstr>
      <vt:lpstr>  </vt:lpstr>
      <vt:lpstr>  </vt:lpstr>
      <vt:lpstr>  </vt:lpstr>
      <vt:lpstr>PowerPoint Presentation</vt:lpstr>
      <vt:lpstr>  দলীয় কাজঃ সময়: 5মিনিট      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SONTOSH</dc:creator>
  <cp:lastModifiedBy>Mouno</cp:lastModifiedBy>
  <cp:revision>262</cp:revision>
  <dcterms:created xsi:type="dcterms:W3CDTF">2006-08-16T00:00:00Z</dcterms:created>
  <dcterms:modified xsi:type="dcterms:W3CDTF">2019-10-31T08:38:07Z</dcterms:modified>
</cp:coreProperties>
</file>