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62" r:id="rId19"/>
    <p:sldId id="275" r:id="rId20"/>
    <p:sldId id="276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0E5859-3610-4723-A9B0-E4E7FE6F12D9}" type="doc">
      <dgm:prSet loTypeId="urn:microsoft.com/office/officeart/2005/8/layout/radial3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D03097D-0099-4EDC-B070-1A48ECFB58D1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লক্ষণীয় বিষয়াবলি</a:t>
          </a:r>
          <a:endParaRPr lang="en-US" dirty="0">
            <a:ln>
              <a:solidFill>
                <a:srgbClr val="C00000"/>
              </a:solidFill>
            </a:ln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A0FD9A1-1D94-46B6-A81C-FEAE75B7935D}" type="parTrans" cxnId="{33DB20EE-DCA7-4226-9AC7-C3EA96FC832C}">
      <dgm:prSet/>
      <dgm:spPr/>
      <dgm:t>
        <a:bodyPr/>
        <a:lstStyle/>
        <a:p>
          <a:endParaRPr lang="en-US"/>
        </a:p>
      </dgm:t>
    </dgm:pt>
    <dgm:pt modelId="{E8FDFE20-86ED-40B8-8C95-2F986C9C6F8F}" type="sibTrans" cxnId="{33DB20EE-DCA7-4226-9AC7-C3EA96FC832C}">
      <dgm:prSet/>
      <dgm:spPr/>
      <dgm:t>
        <a:bodyPr/>
        <a:lstStyle/>
        <a:p>
          <a:endParaRPr lang="en-US"/>
        </a:p>
      </dgm:t>
    </dgm:pt>
    <dgm:pt modelId="{261F0969-C461-47EA-A45A-DA7EACB67CA2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dirty="0">
              <a:ln>
                <a:solidFill>
                  <a:srgbClr val="FFFF00"/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দ্রবীভূত অক্সিজেনের অভাব</a:t>
          </a:r>
          <a:endParaRPr lang="en-US" dirty="0">
            <a:ln>
              <a:solidFill>
                <a:srgbClr val="FFFF00"/>
              </a:solidFill>
            </a:ln>
            <a:solidFill>
              <a:srgbClr val="00B0F0"/>
            </a:solidFill>
            <a:latin typeface="NikoshBAN" pitchFamily="2" charset="0"/>
            <a:cs typeface="NikoshBAN" pitchFamily="2" charset="0"/>
          </a:endParaRPr>
        </a:p>
      </dgm:t>
    </dgm:pt>
    <dgm:pt modelId="{FFFE0BCB-505C-4896-9490-E01FE9FC4120}" type="parTrans" cxnId="{805A6F8D-94C3-43EE-A477-9E3245A6FE88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3EA7CB6-C713-4482-B0D1-D80A818CAF81}" type="sibTrans" cxnId="{805A6F8D-94C3-43EE-A477-9E3245A6FE88}">
      <dgm:prSet/>
      <dgm:spPr/>
      <dgm:t>
        <a:bodyPr/>
        <a:lstStyle/>
        <a:p>
          <a:endParaRPr lang="en-US"/>
        </a:p>
      </dgm:t>
    </dgm:pt>
    <dgm:pt modelId="{4AFE4C6E-0F3D-44CB-B297-22ED03FBD75B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dirty="0">
              <a:ln>
                <a:solidFill>
                  <a:srgbClr val="FFFF00"/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পুকুরের পানি ঘোলা হওয়া</a:t>
          </a:r>
          <a:endParaRPr lang="en-US" dirty="0">
            <a:ln>
              <a:solidFill>
                <a:srgbClr val="FFFF00"/>
              </a:solidFill>
            </a:ln>
            <a:solidFill>
              <a:srgbClr val="00B0F0"/>
            </a:solidFill>
            <a:latin typeface="NikoshBAN" pitchFamily="2" charset="0"/>
            <a:cs typeface="NikoshBAN" pitchFamily="2" charset="0"/>
          </a:endParaRPr>
        </a:p>
      </dgm:t>
    </dgm:pt>
    <dgm:pt modelId="{F3177D7D-BCB9-4487-8EFF-48A11108BFC6}" type="parTrans" cxnId="{CD6AB4AA-AE58-41AC-95D7-5786946BA364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086F715-9511-4A6F-9AA7-5A7D66304233}" type="sibTrans" cxnId="{CD6AB4AA-AE58-41AC-95D7-5786946BA364}">
      <dgm:prSet/>
      <dgm:spPr/>
      <dgm:t>
        <a:bodyPr/>
        <a:lstStyle/>
        <a:p>
          <a:endParaRPr lang="en-US"/>
        </a:p>
      </dgm:t>
    </dgm:pt>
    <dgm:pt modelId="{60CEDECF-4C93-445D-95D3-F224B321E437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dirty="0">
              <a:ln>
                <a:solidFill>
                  <a:srgbClr val="FFFF00"/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পুকুরের পানির অম্লত্ব ক্ষারত্ব</a:t>
          </a:r>
          <a:endParaRPr lang="en-US" dirty="0">
            <a:ln>
              <a:solidFill>
                <a:srgbClr val="FFFF00"/>
              </a:solidFill>
            </a:ln>
            <a:solidFill>
              <a:srgbClr val="00B0F0"/>
            </a:solidFill>
            <a:latin typeface="NikoshBAN" pitchFamily="2" charset="0"/>
            <a:cs typeface="NikoshBAN" pitchFamily="2" charset="0"/>
          </a:endParaRPr>
        </a:p>
      </dgm:t>
    </dgm:pt>
    <dgm:pt modelId="{97384801-3B35-4CFA-9B93-9DC6AF97BDCA}" type="parTrans" cxnId="{AE6E35DA-2DD7-4C9A-9B3E-727AAB44B05E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DB4CC8E-CA51-4880-80A7-26B6C99A1B17}" type="sibTrans" cxnId="{AE6E35DA-2DD7-4C9A-9B3E-727AAB44B05E}">
      <dgm:prSet/>
      <dgm:spPr/>
      <dgm:t>
        <a:bodyPr/>
        <a:lstStyle/>
        <a:p>
          <a:endParaRPr lang="en-US"/>
        </a:p>
      </dgm:t>
    </dgm:pt>
    <dgm:pt modelId="{092E645B-DE46-4E20-8189-A2A5C6AE2568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dirty="0">
              <a:ln>
                <a:solidFill>
                  <a:srgbClr val="FFFF00"/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পানিতে শেওলার স্তর</a:t>
          </a:r>
          <a:endParaRPr lang="en-US" dirty="0">
            <a:ln>
              <a:solidFill>
                <a:srgbClr val="FFFF00"/>
              </a:solidFill>
            </a:ln>
            <a:solidFill>
              <a:srgbClr val="00B0F0"/>
            </a:solidFill>
            <a:latin typeface="NikoshBAN" pitchFamily="2" charset="0"/>
            <a:cs typeface="NikoshBAN" pitchFamily="2" charset="0"/>
          </a:endParaRPr>
        </a:p>
      </dgm:t>
    </dgm:pt>
    <dgm:pt modelId="{9422121B-0344-4263-BE50-70608E3A36D3}" type="parTrans" cxnId="{F3AF0B58-6D93-404D-AD29-20DE02FD50B9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27F846C-84F4-466C-BA30-EF1B3DADE564}" type="sibTrans" cxnId="{F3AF0B58-6D93-404D-AD29-20DE02FD50B9}">
      <dgm:prSet/>
      <dgm:spPr/>
      <dgm:t>
        <a:bodyPr/>
        <a:lstStyle/>
        <a:p>
          <a:endParaRPr lang="en-US"/>
        </a:p>
      </dgm:t>
    </dgm:pt>
    <dgm:pt modelId="{80CF11A0-8DA6-46DE-8899-B4A74B3C0B18}" type="pres">
      <dgm:prSet presAssocID="{5F0E5859-3610-4723-A9B0-E4E7FE6F12D9}" presName="composite" presStyleCnt="0">
        <dgm:presLayoutVars>
          <dgm:chMax val="1"/>
          <dgm:dir/>
          <dgm:resizeHandles val="exact"/>
        </dgm:presLayoutVars>
      </dgm:prSet>
      <dgm:spPr/>
    </dgm:pt>
    <dgm:pt modelId="{8377D8C7-31E6-437A-ABC6-F2FC0B06692A}" type="pres">
      <dgm:prSet presAssocID="{5F0E5859-3610-4723-A9B0-E4E7FE6F12D9}" presName="radial" presStyleCnt="0">
        <dgm:presLayoutVars>
          <dgm:animLvl val="ctr"/>
        </dgm:presLayoutVars>
      </dgm:prSet>
      <dgm:spPr/>
    </dgm:pt>
    <dgm:pt modelId="{286F4FC8-681B-4EEA-9DBE-DABFB779DB59}" type="pres">
      <dgm:prSet presAssocID="{6D03097D-0099-4EDC-B070-1A48ECFB58D1}" presName="centerShape" presStyleLbl="vennNode1" presStyleIdx="0" presStyleCnt="5" custScaleY="66305"/>
      <dgm:spPr/>
    </dgm:pt>
    <dgm:pt modelId="{4D901644-5416-4885-A3A0-FA8EC8A2BDC3}" type="pres">
      <dgm:prSet presAssocID="{261F0969-C461-47EA-A45A-DA7EACB67CA2}" presName="node" presStyleLbl="vennNode1" presStyleIdx="1" presStyleCnt="5" custScaleX="143403" custScaleY="142565" custRadScaleRad="93582" custRadScaleInc="0">
        <dgm:presLayoutVars>
          <dgm:bulletEnabled val="1"/>
        </dgm:presLayoutVars>
      </dgm:prSet>
      <dgm:spPr/>
    </dgm:pt>
    <dgm:pt modelId="{EBB478BB-DE61-4F32-A6A7-6C634BD1105E}" type="pres">
      <dgm:prSet presAssocID="{4AFE4C6E-0F3D-44CB-B297-22ED03FBD75B}" presName="node" presStyleLbl="vennNode1" presStyleIdx="2" presStyleCnt="5" custScaleX="140859" custScaleY="140344" custRadScaleRad="103855" custRadScaleInc="-2758">
        <dgm:presLayoutVars>
          <dgm:bulletEnabled val="1"/>
        </dgm:presLayoutVars>
      </dgm:prSet>
      <dgm:spPr/>
    </dgm:pt>
    <dgm:pt modelId="{A3F791C4-D7A0-4940-99B4-6158339A8228}" type="pres">
      <dgm:prSet presAssocID="{60CEDECF-4C93-445D-95D3-F224B321E437}" presName="node" presStyleLbl="vennNode1" presStyleIdx="3" presStyleCnt="5" custScaleX="140859" custScaleY="140344">
        <dgm:presLayoutVars>
          <dgm:bulletEnabled val="1"/>
        </dgm:presLayoutVars>
      </dgm:prSet>
      <dgm:spPr/>
    </dgm:pt>
    <dgm:pt modelId="{BD894D01-A741-4FD6-8F10-D6CA7E0F676C}" type="pres">
      <dgm:prSet presAssocID="{092E645B-DE46-4E20-8189-A2A5C6AE2568}" presName="node" presStyleLbl="vennNode1" presStyleIdx="4" presStyleCnt="5" custScaleX="140859" custScaleY="140344">
        <dgm:presLayoutVars>
          <dgm:bulletEnabled val="1"/>
        </dgm:presLayoutVars>
      </dgm:prSet>
      <dgm:spPr/>
    </dgm:pt>
  </dgm:ptLst>
  <dgm:cxnLst>
    <dgm:cxn modelId="{2A30C41A-FB35-4426-A135-2DA01D4B978F}" type="presOf" srcId="{4AFE4C6E-0F3D-44CB-B297-22ED03FBD75B}" destId="{EBB478BB-DE61-4F32-A6A7-6C634BD1105E}" srcOrd="0" destOrd="0" presId="urn:microsoft.com/office/officeart/2005/8/layout/radial3"/>
    <dgm:cxn modelId="{7589E43C-94A9-4549-B503-45DBA113CAC9}" type="presOf" srcId="{5F0E5859-3610-4723-A9B0-E4E7FE6F12D9}" destId="{80CF11A0-8DA6-46DE-8899-B4A74B3C0B18}" srcOrd="0" destOrd="0" presId="urn:microsoft.com/office/officeart/2005/8/layout/radial3"/>
    <dgm:cxn modelId="{2502FC5E-81B9-4638-9980-323A6809B695}" type="presOf" srcId="{092E645B-DE46-4E20-8189-A2A5C6AE2568}" destId="{BD894D01-A741-4FD6-8F10-D6CA7E0F676C}" srcOrd="0" destOrd="0" presId="urn:microsoft.com/office/officeart/2005/8/layout/radial3"/>
    <dgm:cxn modelId="{82213266-1D43-4D58-8953-D74615012B81}" type="presOf" srcId="{261F0969-C461-47EA-A45A-DA7EACB67CA2}" destId="{4D901644-5416-4885-A3A0-FA8EC8A2BDC3}" srcOrd="0" destOrd="0" presId="urn:microsoft.com/office/officeart/2005/8/layout/radial3"/>
    <dgm:cxn modelId="{F3AF0B58-6D93-404D-AD29-20DE02FD50B9}" srcId="{6D03097D-0099-4EDC-B070-1A48ECFB58D1}" destId="{092E645B-DE46-4E20-8189-A2A5C6AE2568}" srcOrd="3" destOrd="0" parTransId="{9422121B-0344-4263-BE50-70608E3A36D3}" sibTransId="{D27F846C-84F4-466C-BA30-EF1B3DADE564}"/>
    <dgm:cxn modelId="{805A6F8D-94C3-43EE-A477-9E3245A6FE88}" srcId="{6D03097D-0099-4EDC-B070-1A48ECFB58D1}" destId="{261F0969-C461-47EA-A45A-DA7EACB67CA2}" srcOrd="0" destOrd="0" parTransId="{FFFE0BCB-505C-4896-9490-E01FE9FC4120}" sibTransId="{53EA7CB6-C713-4482-B0D1-D80A818CAF81}"/>
    <dgm:cxn modelId="{B8D3989B-063F-4ACC-93B7-C0A44E592712}" type="presOf" srcId="{6D03097D-0099-4EDC-B070-1A48ECFB58D1}" destId="{286F4FC8-681B-4EEA-9DBE-DABFB779DB59}" srcOrd="0" destOrd="0" presId="urn:microsoft.com/office/officeart/2005/8/layout/radial3"/>
    <dgm:cxn modelId="{CD6AB4AA-AE58-41AC-95D7-5786946BA364}" srcId="{6D03097D-0099-4EDC-B070-1A48ECFB58D1}" destId="{4AFE4C6E-0F3D-44CB-B297-22ED03FBD75B}" srcOrd="1" destOrd="0" parTransId="{F3177D7D-BCB9-4487-8EFF-48A11108BFC6}" sibTransId="{0086F715-9511-4A6F-9AA7-5A7D66304233}"/>
    <dgm:cxn modelId="{AE6E35DA-2DD7-4C9A-9B3E-727AAB44B05E}" srcId="{6D03097D-0099-4EDC-B070-1A48ECFB58D1}" destId="{60CEDECF-4C93-445D-95D3-F224B321E437}" srcOrd="2" destOrd="0" parTransId="{97384801-3B35-4CFA-9B93-9DC6AF97BDCA}" sibTransId="{0DB4CC8E-CA51-4880-80A7-26B6C99A1B17}"/>
    <dgm:cxn modelId="{B184B0EC-5A1D-4208-9B4D-0EF54602C9CC}" type="presOf" srcId="{60CEDECF-4C93-445D-95D3-F224B321E437}" destId="{A3F791C4-D7A0-4940-99B4-6158339A8228}" srcOrd="0" destOrd="0" presId="urn:microsoft.com/office/officeart/2005/8/layout/radial3"/>
    <dgm:cxn modelId="{33DB20EE-DCA7-4226-9AC7-C3EA96FC832C}" srcId="{5F0E5859-3610-4723-A9B0-E4E7FE6F12D9}" destId="{6D03097D-0099-4EDC-B070-1A48ECFB58D1}" srcOrd="0" destOrd="0" parTransId="{9A0FD9A1-1D94-46B6-A81C-FEAE75B7935D}" sibTransId="{E8FDFE20-86ED-40B8-8C95-2F986C9C6F8F}"/>
    <dgm:cxn modelId="{7B6F2DC6-3395-47EB-A53D-803FA78F488B}" type="presParOf" srcId="{80CF11A0-8DA6-46DE-8899-B4A74B3C0B18}" destId="{8377D8C7-31E6-437A-ABC6-F2FC0B06692A}" srcOrd="0" destOrd="0" presId="urn:microsoft.com/office/officeart/2005/8/layout/radial3"/>
    <dgm:cxn modelId="{3FF5117E-74C6-4CD7-BABA-9C69677D519E}" type="presParOf" srcId="{8377D8C7-31E6-437A-ABC6-F2FC0B06692A}" destId="{286F4FC8-681B-4EEA-9DBE-DABFB779DB59}" srcOrd="0" destOrd="0" presId="urn:microsoft.com/office/officeart/2005/8/layout/radial3"/>
    <dgm:cxn modelId="{F7210FA2-275B-4599-B42C-A46ED439E993}" type="presParOf" srcId="{8377D8C7-31E6-437A-ABC6-F2FC0B06692A}" destId="{4D901644-5416-4885-A3A0-FA8EC8A2BDC3}" srcOrd="1" destOrd="0" presId="urn:microsoft.com/office/officeart/2005/8/layout/radial3"/>
    <dgm:cxn modelId="{DD36F091-2256-4C05-9740-EE98117E05F2}" type="presParOf" srcId="{8377D8C7-31E6-437A-ABC6-F2FC0B06692A}" destId="{EBB478BB-DE61-4F32-A6A7-6C634BD1105E}" srcOrd="2" destOrd="0" presId="urn:microsoft.com/office/officeart/2005/8/layout/radial3"/>
    <dgm:cxn modelId="{438B171D-2909-4C7B-97C1-CF1B30F03739}" type="presParOf" srcId="{8377D8C7-31E6-437A-ABC6-F2FC0B06692A}" destId="{A3F791C4-D7A0-4940-99B4-6158339A8228}" srcOrd="3" destOrd="0" presId="urn:microsoft.com/office/officeart/2005/8/layout/radial3"/>
    <dgm:cxn modelId="{BB6004CF-0A97-4EEB-A1AB-5828CE4A315F}" type="presParOf" srcId="{8377D8C7-31E6-437A-ABC6-F2FC0B06692A}" destId="{BD894D01-A741-4FD6-8F10-D6CA7E0F676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5483BB-0F65-450D-ADA1-CFA4B4EB7B9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C1E718-67B1-433A-AADA-14D153A25341}">
      <dgm:prSet phldrT="[Text]" phldr="1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US" dirty="0"/>
        </a:p>
      </dgm:t>
    </dgm:pt>
    <dgm:pt modelId="{3F044C21-EB15-429C-B911-4AC200BE8356}" type="parTrans" cxnId="{D9FBD5AB-482F-49A2-8F7C-4E1B81493E10}">
      <dgm:prSet/>
      <dgm:spPr/>
      <dgm:t>
        <a:bodyPr/>
        <a:lstStyle/>
        <a:p>
          <a:endParaRPr lang="en-US"/>
        </a:p>
      </dgm:t>
    </dgm:pt>
    <dgm:pt modelId="{D08D0FE6-E4F2-4E15-9D5E-CCE554218B36}" type="sibTrans" cxnId="{D9FBD5AB-482F-49A2-8F7C-4E1B81493E10}">
      <dgm:prSet/>
      <dgm:spPr/>
      <dgm:t>
        <a:bodyPr/>
        <a:lstStyle/>
        <a:p>
          <a:endParaRPr lang="en-US"/>
        </a:p>
      </dgm:t>
    </dgm:pt>
    <dgm:pt modelId="{C5230934-05F5-4A53-899A-90012F36B1B2}">
      <dgm:prSet phldrT="[Text]" phldr="1"/>
      <dgm:spPr/>
      <dgm:t>
        <a:bodyPr/>
        <a:lstStyle/>
        <a:p>
          <a:endParaRPr lang="en-US"/>
        </a:p>
      </dgm:t>
    </dgm:pt>
    <dgm:pt modelId="{E05753FD-BF0E-4843-AA6A-64607CB0531E}" type="parTrans" cxnId="{8114C0F8-7DA3-4065-BABC-2B0CD6D09254}">
      <dgm:prSet/>
      <dgm:spPr/>
      <dgm:t>
        <a:bodyPr/>
        <a:lstStyle/>
        <a:p>
          <a:endParaRPr lang="en-US"/>
        </a:p>
      </dgm:t>
    </dgm:pt>
    <dgm:pt modelId="{985109A6-DE1C-4DB3-8974-7FFD11BE5AF7}" type="sibTrans" cxnId="{8114C0F8-7DA3-4065-BABC-2B0CD6D09254}">
      <dgm:prSet/>
      <dgm:spPr/>
      <dgm:t>
        <a:bodyPr/>
        <a:lstStyle/>
        <a:p>
          <a:endParaRPr lang="en-US"/>
        </a:p>
      </dgm:t>
    </dgm:pt>
    <dgm:pt modelId="{4AC86BFB-D9B8-460F-8AFF-87D464BC4E3F}">
      <dgm:prSet phldrT="[Text]" phldr="1"/>
      <dgm:spPr/>
      <dgm:t>
        <a:bodyPr/>
        <a:lstStyle/>
        <a:p>
          <a:endParaRPr lang="en-US"/>
        </a:p>
      </dgm:t>
    </dgm:pt>
    <dgm:pt modelId="{CCE69802-0E43-4069-9C13-554D5F0E6046}" type="parTrans" cxnId="{2CCF8F79-6E21-49CC-8DAF-87A1F84CD75C}">
      <dgm:prSet/>
      <dgm:spPr/>
      <dgm:t>
        <a:bodyPr/>
        <a:lstStyle/>
        <a:p>
          <a:endParaRPr lang="en-US"/>
        </a:p>
      </dgm:t>
    </dgm:pt>
    <dgm:pt modelId="{B88545DD-9E2D-47DF-B04F-BF782DEF670B}" type="sibTrans" cxnId="{2CCF8F79-6E21-49CC-8DAF-87A1F84CD75C}">
      <dgm:prSet/>
      <dgm:spPr/>
      <dgm:t>
        <a:bodyPr/>
        <a:lstStyle/>
        <a:p>
          <a:endParaRPr lang="en-US"/>
        </a:p>
      </dgm:t>
    </dgm:pt>
    <dgm:pt modelId="{D0E8830A-6896-4544-A989-EA1E41AACCC9}">
      <dgm:prSet phldrT="[Text]" phldr="1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 dirty="0"/>
        </a:p>
      </dgm:t>
    </dgm:pt>
    <dgm:pt modelId="{E3D8FF1B-8D1E-43C5-9D8D-30E2871FBD26}" type="parTrans" cxnId="{DF8C8F59-6ABA-4D52-87DB-2E31B2EFDC58}">
      <dgm:prSet/>
      <dgm:spPr/>
      <dgm:t>
        <a:bodyPr/>
        <a:lstStyle/>
        <a:p>
          <a:endParaRPr lang="en-US"/>
        </a:p>
      </dgm:t>
    </dgm:pt>
    <dgm:pt modelId="{3E03485C-D899-4AC3-9C94-5C0E06436360}" type="sibTrans" cxnId="{DF8C8F59-6ABA-4D52-87DB-2E31B2EFDC58}">
      <dgm:prSet/>
      <dgm:spPr/>
      <dgm:t>
        <a:bodyPr/>
        <a:lstStyle/>
        <a:p>
          <a:endParaRPr lang="en-US"/>
        </a:p>
      </dgm:t>
    </dgm:pt>
    <dgm:pt modelId="{53A8B978-4529-4BF0-9AD7-5F10B566C983}">
      <dgm:prSet phldrT="[Text]" phldr="1"/>
      <dgm:spPr/>
      <dgm:t>
        <a:bodyPr/>
        <a:lstStyle/>
        <a:p>
          <a:endParaRPr lang="en-US"/>
        </a:p>
      </dgm:t>
    </dgm:pt>
    <dgm:pt modelId="{A19E694A-8368-4E0F-B6ED-ECF5CD665BCA}" type="parTrans" cxnId="{D3CD8AAC-B6D6-4DBB-B3B1-16A9F139C441}">
      <dgm:prSet/>
      <dgm:spPr/>
      <dgm:t>
        <a:bodyPr/>
        <a:lstStyle/>
        <a:p>
          <a:endParaRPr lang="en-US"/>
        </a:p>
      </dgm:t>
    </dgm:pt>
    <dgm:pt modelId="{CE761690-87EA-41FB-8A97-C95CB21C0A41}" type="sibTrans" cxnId="{D3CD8AAC-B6D6-4DBB-B3B1-16A9F139C441}">
      <dgm:prSet/>
      <dgm:spPr/>
      <dgm:t>
        <a:bodyPr/>
        <a:lstStyle/>
        <a:p>
          <a:endParaRPr lang="en-US"/>
        </a:p>
      </dgm:t>
    </dgm:pt>
    <dgm:pt modelId="{83EABC26-BE6F-4893-8936-96C76B4AAAF2}">
      <dgm:prSet phldrT="[Text]" phldr="1"/>
      <dgm:spPr/>
      <dgm:t>
        <a:bodyPr/>
        <a:lstStyle/>
        <a:p>
          <a:endParaRPr lang="en-US" dirty="0"/>
        </a:p>
      </dgm:t>
    </dgm:pt>
    <dgm:pt modelId="{42D09207-9604-4E12-92AA-7C7007EF8E75}" type="parTrans" cxnId="{591672B6-6748-423B-B464-8854A1BB6E55}">
      <dgm:prSet/>
      <dgm:spPr/>
      <dgm:t>
        <a:bodyPr/>
        <a:lstStyle/>
        <a:p>
          <a:endParaRPr lang="en-US"/>
        </a:p>
      </dgm:t>
    </dgm:pt>
    <dgm:pt modelId="{712CFB2D-1122-4A1E-AA4D-7B57F058820E}" type="sibTrans" cxnId="{591672B6-6748-423B-B464-8854A1BB6E55}">
      <dgm:prSet/>
      <dgm:spPr/>
      <dgm:t>
        <a:bodyPr/>
        <a:lstStyle/>
        <a:p>
          <a:endParaRPr lang="en-US"/>
        </a:p>
      </dgm:t>
    </dgm:pt>
    <dgm:pt modelId="{05A9D5F1-DAC3-40F1-9F3C-5A5955DB91E5}" type="pres">
      <dgm:prSet presAssocID="{205483BB-0F65-450D-ADA1-CFA4B4EB7B97}" presName="Name0" presStyleCnt="0">
        <dgm:presLayoutVars>
          <dgm:dir/>
          <dgm:animLvl val="lvl"/>
          <dgm:resizeHandles/>
        </dgm:presLayoutVars>
      </dgm:prSet>
      <dgm:spPr/>
    </dgm:pt>
    <dgm:pt modelId="{EC394CFD-DDB1-4D05-BACB-F78F6B9A25C9}" type="pres">
      <dgm:prSet presAssocID="{3CC1E718-67B1-433A-AADA-14D153A25341}" presName="linNode" presStyleCnt="0"/>
      <dgm:spPr/>
    </dgm:pt>
    <dgm:pt modelId="{E1FEA116-4FF5-4746-99FC-6BF8AE1393F5}" type="pres">
      <dgm:prSet presAssocID="{3CC1E718-67B1-433A-AADA-14D153A25341}" presName="parentShp" presStyleLbl="node1" presStyleIdx="0" presStyleCnt="2" custLinFactNeighborX="1480" custLinFactNeighborY="5128">
        <dgm:presLayoutVars>
          <dgm:bulletEnabled val="1"/>
        </dgm:presLayoutVars>
      </dgm:prSet>
      <dgm:spPr/>
    </dgm:pt>
    <dgm:pt modelId="{60A7A06C-DF63-4523-B978-BCC159BDA6A3}" type="pres">
      <dgm:prSet presAssocID="{3CC1E718-67B1-433A-AADA-14D153A25341}" presName="childShp" presStyleLbl="bgAccFollowNode1" presStyleIdx="0" presStyleCnt="2" custScaleY="41029">
        <dgm:presLayoutVars>
          <dgm:bulletEnabled val="1"/>
        </dgm:presLayoutVars>
      </dgm:prSet>
      <dgm:spPr/>
    </dgm:pt>
    <dgm:pt modelId="{54FEF188-52F5-44AC-89CD-7FAD6256209B}" type="pres">
      <dgm:prSet presAssocID="{D08D0FE6-E4F2-4E15-9D5E-CCE554218B36}" presName="spacing" presStyleCnt="0"/>
      <dgm:spPr/>
    </dgm:pt>
    <dgm:pt modelId="{23172C08-4044-491C-8FA6-4E185C064B9A}" type="pres">
      <dgm:prSet presAssocID="{D0E8830A-6896-4544-A989-EA1E41AACCC9}" presName="linNode" presStyleCnt="0"/>
      <dgm:spPr/>
    </dgm:pt>
    <dgm:pt modelId="{6B638B9D-F53D-4935-A3F5-393DAD478FB0}" type="pres">
      <dgm:prSet presAssocID="{D0E8830A-6896-4544-A989-EA1E41AACCC9}" presName="parentShp" presStyleLbl="node1" presStyleIdx="1" presStyleCnt="2">
        <dgm:presLayoutVars>
          <dgm:bulletEnabled val="1"/>
        </dgm:presLayoutVars>
      </dgm:prSet>
      <dgm:spPr/>
    </dgm:pt>
    <dgm:pt modelId="{08BBF28F-8E77-4A5C-B1DC-7DF5BA5EEC23}" type="pres">
      <dgm:prSet presAssocID="{D0E8830A-6896-4544-A989-EA1E41AACCC9}" presName="childShp" presStyleLbl="bgAccFollowNode1" presStyleIdx="1" presStyleCnt="2" custScaleY="42186">
        <dgm:presLayoutVars>
          <dgm:bulletEnabled val="1"/>
        </dgm:presLayoutVars>
      </dgm:prSet>
      <dgm:spPr/>
    </dgm:pt>
  </dgm:ptLst>
  <dgm:cxnLst>
    <dgm:cxn modelId="{6934611B-FD33-4A8B-BE46-2842AAA3A8D3}" type="presOf" srcId="{4AC86BFB-D9B8-460F-8AFF-87D464BC4E3F}" destId="{60A7A06C-DF63-4523-B978-BCC159BDA6A3}" srcOrd="0" destOrd="1" presId="urn:microsoft.com/office/officeart/2005/8/layout/vList6"/>
    <dgm:cxn modelId="{DA449E51-A4EB-425F-A1F2-3A05CAC0033E}" type="presOf" srcId="{C5230934-05F5-4A53-899A-90012F36B1B2}" destId="{60A7A06C-DF63-4523-B978-BCC159BDA6A3}" srcOrd="0" destOrd="0" presId="urn:microsoft.com/office/officeart/2005/8/layout/vList6"/>
    <dgm:cxn modelId="{DF8C8F59-6ABA-4D52-87DB-2E31B2EFDC58}" srcId="{205483BB-0F65-450D-ADA1-CFA4B4EB7B97}" destId="{D0E8830A-6896-4544-A989-EA1E41AACCC9}" srcOrd="1" destOrd="0" parTransId="{E3D8FF1B-8D1E-43C5-9D8D-30E2871FBD26}" sibTransId="{3E03485C-D899-4AC3-9C94-5C0E06436360}"/>
    <dgm:cxn modelId="{2CCF8F79-6E21-49CC-8DAF-87A1F84CD75C}" srcId="{3CC1E718-67B1-433A-AADA-14D153A25341}" destId="{4AC86BFB-D9B8-460F-8AFF-87D464BC4E3F}" srcOrd="1" destOrd="0" parTransId="{CCE69802-0E43-4069-9C13-554D5F0E6046}" sibTransId="{B88545DD-9E2D-47DF-B04F-BF782DEF670B}"/>
    <dgm:cxn modelId="{A2B53B7F-3FEF-4BAA-9F40-575602BAE9F2}" type="presOf" srcId="{83EABC26-BE6F-4893-8936-96C76B4AAAF2}" destId="{08BBF28F-8E77-4A5C-B1DC-7DF5BA5EEC23}" srcOrd="0" destOrd="1" presId="urn:microsoft.com/office/officeart/2005/8/layout/vList6"/>
    <dgm:cxn modelId="{353F089F-F257-4919-B576-E3BD7F8E3128}" type="presOf" srcId="{3CC1E718-67B1-433A-AADA-14D153A25341}" destId="{E1FEA116-4FF5-4746-99FC-6BF8AE1393F5}" srcOrd="0" destOrd="0" presId="urn:microsoft.com/office/officeart/2005/8/layout/vList6"/>
    <dgm:cxn modelId="{D9FBD5AB-482F-49A2-8F7C-4E1B81493E10}" srcId="{205483BB-0F65-450D-ADA1-CFA4B4EB7B97}" destId="{3CC1E718-67B1-433A-AADA-14D153A25341}" srcOrd="0" destOrd="0" parTransId="{3F044C21-EB15-429C-B911-4AC200BE8356}" sibTransId="{D08D0FE6-E4F2-4E15-9D5E-CCE554218B36}"/>
    <dgm:cxn modelId="{D3CD8AAC-B6D6-4DBB-B3B1-16A9F139C441}" srcId="{D0E8830A-6896-4544-A989-EA1E41AACCC9}" destId="{53A8B978-4529-4BF0-9AD7-5F10B566C983}" srcOrd="0" destOrd="0" parTransId="{A19E694A-8368-4E0F-B6ED-ECF5CD665BCA}" sibTransId="{CE761690-87EA-41FB-8A97-C95CB21C0A41}"/>
    <dgm:cxn modelId="{591672B6-6748-423B-B464-8854A1BB6E55}" srcId="{D0E8830A-6896-4544-A989-EA1E41AACCC9}" destId="{83EABC26-BE6F-4893-8936-96C76B4AAAF2}" srcOrd="1" destOrd="0" parTransId="{42D09207-9604-4E12-92AA-7C7007EF8E75}" sibTransId="{712CFB2D-1122-4A1E-AA4D-7B57F058820E}"/>
    <dgm:cxn modelId="{9BD5DBC7-F488-4728-B1BF-7C16E791332E}" type="presOf" srcId="{D0E8830A-6896-4544-A989-EA1E41AACCC9}" destId="{6B638B9D-F53D-4935-A3F5-393DAD478FB0}" srcOrd="0" destOrd="0" presId="urn:microsoft.com/office/officeart/2005/8/layout/vList6"/>
    <dgm:cxn modelId="{CA6F6DF4-C7CF-40BD-8D52-8F03184F8B82}" type="presOf" srcId="{205483BB-0F65-450D-ADA1-CFA4B4EB7B97}" destId="{05A9D5F1-DAC3-40F1-9F3C-5A5955DB91E5}" srcOrd="0" destOrd="0" presId="urn:microsoft.com/office/officeart/2005/8/layout/vList6"/>
    <dgm:cxn modelId="{2FFF63F8-E452-489C-853F-4A63456424F8}" type="presOf" srcId="{53A8B978-4529-4BF0-9AD7-5F10B566C983}" destId="{08BBF28F-8E77-4A5C-B1DC-7DF5BA5EEC23}" srcOrd="0" destOrd="0" presId="urn:microsoft.com/office/officeart/2005/8/layout/vList6"/>
    <dgm:cxn modelId="{8114C0F8-7DA3-4065-BABC-2B0CD6D09254}" srcId="{3CC1E718-67B1-433A-AADA-14D153A25341}" destId="{C5230934-05F5-4A53-899A-90012F36B1B2}" srcOrd="0" destOrd="0" parTransId="{E05753FD-BF0E-4843-AA6A-64607CB0531E}" sibTransId="{985109A6-DE1C-4DB3-8974-7FFD11BE5AF7}"/>
    <dgm:cxn modelId="{3234DA50-672F-4D71-9F69-4A7778AE1327}" type="presParOf" srcId="{05A9D5F1-DAC3-40F1-9F3C-5A5955DB91E5}" destId="{EC394CFD-DDB1-4D05-BACB-F78F6B9A25C9}" srcOrd="0" destOrd="0" presId="urn:microsoft.com/office/officeart/2005/8/layout/vList6"/>
    <dgm:cxn modelId="{E8102833-DCDA-4326-B89A-5D8B0E3C3B19}" type="presParOf" srcId="{EC394CFD-DDB1-4D05-BACB-F78F6B9A25C9}" destId="{E1FEA116-4FF5-4746-99FC-6BF8AE1393F5}" srcOrd="0" destOrd="0" presId="urn:microsoft.com/office/officeart/2005/8/layout/vList6"/>
    <dgm:cxn modelId="{160293D5-6E59-4C28-882A-8F34518F7A9C}" type="presParOf" srcId="{EC394CFD-DDB1-4D05-BACB-F78F6B9A25C9}" destId="{60A7A06C-DF63-4523-B978-BCC159BDA6A3}" srcOrd="1" destOrd="0" presId="urn:microsoft.com/office/officeart/2005/8/layout/vList6"/>
    <dgm:cxn modelId="{27CFC3AC-7A72-48B9-864D-6F4ECB71DF93}" type="presParOf" srcId="{05A9D5F1-DAC3-40F1-9F3C-5A5955DB91E5}" destId="{54FEF188-52F5-44AC-89CD-7FAD6256209B}" srcOrd="1" destOrd="0" presId="urn:microsoft.com/office/officeart/2005/8/layout/vList6"/>
    <dgm:cxn modelId="{9FAABA5D-8C22-4EDA-8435-658FE1B5CD15}" type="presParOf" srcId="{05A9D5F1-DAC3-40F1-9F3C-5A5955DB91E5}" destId="{23172C08-4044-491C-8FA6-4E185C064B9A}" srcOrd="2" destOrd="0" presId="urn:microsoft.com/office/officeart/2005/8/layout/vList6"/>
    <dgm:cxn modelId="{CCAA0832-3DA2-4DBC-83FB-89BEBDBE457E}" type="presParOf" srcId="{23172C08-4044-491C-8FA6-4E185C064B9A}" destId="{6B638B9D-F53D-4935-A3F5-393DAD478FB0}" srcOrd="0" destOrd="0" presId="urn:microsoft.com/office/officeart/2005/8/layout/vList6"/>
    <dgm:cxn modelId="{A2B7FD1E-9381-4329-80CB-5F3F88FDBCC0}" type="presParOf" srcId="{23172C08-4044-491C-8FA6-4E185C064B9A}" destId="{08BBF28F-8E77-4A5C-B1DC-7DF5BA5EEC2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F4FC8-681B-4EEA-9DBE-DABFB779DB59}">
      <dsp:nvSpPr>
        <dsp:cNvPr id="0" name=""/>
        <dsp:cNvSpPr/>
      </dsp:nvSpPr>
      <dsp:spPr>
        <a:xfrm>
          <a:off x="2982515" y="1645920"/>
          <a:ext cx="2874168" cy="1905717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shade val="74000"/>
                <a:satMod val="130000"/>
                <a:lumMod val="90000"/>
              </a:schemeClr>
              <a:schemeClr val="accent3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500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লক্ষণীয় বিষয়াবলি</a:t>
          </a:r>
          <a:endParaRPr lang="en-US" sz="4500" kern="1200" dirty="0">
            <a:ln>
              <a:solidFill>
                <a:srgbClr val="C00000"/>
              </a:solidFill>
            </a:ln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403427" y="1925006"/>
        <a:ext cx="2032344" cy="1347545"/>
      </dsp:txXfrm>
    </dsp:sp>
    <dsp:sp modelId="{4D901644-5416-4885-A3A0-FA8EC8A2BDC3}">
      <dsp:nvSpPr>
        <dsp:cNvPr id="0" name=""/>
        <dsp:cNvSpPr/>
      </dsp:nvSpPr>
      <dsp:spPr>
        <a:xfrm>
          <a:off x="3389188" y="-177226"/>
          <a:ext cx="2060822" cy="2048779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n>
                <a:solidFill>
                  <a:srgbClr val="FFFF00"/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দ্রবীভূত অক্সিজেনের অভাব</a:t>
          </a:r>
          <a:endParaRPr lang="en-US" sz="2800" kern="1200" dirty="0">
            <a:ln>
              <a:solidFill>
                <a:srgbClr val="FFFF00"/>
              </a:solidFill>
            </a:ln>
            <a:solidFill>
              <a:srgbClr val="00B0F0"/>
            </a:solidFill>
            <a:latin typeface="NikoshBAN" pitchFamily="2" charset="0"/>
            <a:cs typeface="NikoshBAN" pitchFamily="2" charset="0"/>
          </a:endParaRPr>
        </a:p>
      </dsp:txBody>
      <dsp:txXfrm>
        <a:off x="3690988" y="122811"/>
        <a:ext cx="1457222" cy="1448705"/>
      </dsp:txXfrm>
    </dsp:sp>
    <dsp:sp modelId="{EBB478BB-DE61-4F32-A6A7-6C634BD1105E}">
      <dsp:nvSpPr>
        <dsp:cNvPr id="0" name=""/>
        <dsp:cNvSpPr/>
      </dsp:nvSpPr>
      <dsp:spPr>
        <a:xfrm>
          <a:off x="5349545" y="1506160"/>
          <a:ext cx="2024262" cy="2016861"/>
        </a:xfrm>
        <a:prstGeom prst="ellipse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n>
                <a:solidFill>
                  <a:srgbClr val="FFFF00"/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পুকুরের পানি ঘোলা হওয়া</a:t>
          </a:r>
          <a:endParaRPr lang="en-US" sz="2800" kern="1200" dirty="0">
            <a:ln>
              <a:solidFill>
                <a:srgbClr val="FFFF00"/>
              </a:solidFill>
            </a:ln>
            <a:solidFill>
              <a:srgbClr val="00B0F0"/>
            </a:solidFill>
            <a:latin typeface="NikoshBAN" pitchFamily="2" charset="0"/>
            <a:cs typeface="NikoshBAN" pitchFamily="2" charset="0"/>
          </a:endParaRPr>
        </a:p>
      </dsp:txBody>
      <dsp:txXfrm>
        <a:off x="5645991" y="1801522"/>
        <a:ext cx="1431370" cy="1426137"/>
      </dsp:txXfrm>
    </dsp:sp>
    <dsp:sp modelId="{A3F791C4-D7A0-4940-99B4-6158339A8228}">
      <dsp:nvSpPr>
        <dsp:cNvPr id="0" name=""/>
        <dsp:cNvSpPr/>
      </dsp:nvSpPr>
      <dsp:spPr>
        <a:xfrm>
          <a:off x="3407468" y="3462093"/>
          <a:ext cx="2024262" cy="2016861"/>
        </a:xfrm>
        <a:prstGeom prst="ellipse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n>
                <a:solidFill>
                  <a:srgbClr val="FFFF00"/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পুকুরের পানির অম্লত্ব ক্ষারত্ব</a:t>
          </a:r>
          <a:endParaRPr lang="en-US" sz="2800" kern="1200" dirty="0">
            <a:ln>
              <a:solidFill>
                <a:srgbClr val="FFFF00"/>
              </a:solidFill>
            </a:ln>
            <a:solidFill>
              <a:srgbClr val="00B0F0"/>
            </a:solidFill>
            <a:latin typeface="NikoshBAN" pitchFamily="2" charset="0"/>
            <a:cs typeface="NikoshBAN" pitchFamily="2" charset="0"/>
          </a:endParaRPr>
        </a:p>
      </dsp:txBody>
      <dsp:txXfrm>
        <a:off x="3703914" y="3757455"/>
        <a:ext cx="1431370" cy="1426137"/>
      </dsp:txXfrm>
    </dsp:sp>
    <dsp:sp modelId="{BD894D01-A741-4FD6-8F10-D6CA7E0F676C}">
      <dsp:nvSpPr>
        <dsp:cNvPr id="0" name=""/>
        <dsp:cNvSpPr/>
      </dsp:nvSpPr>
      <dsp:spPr>
        <a:xfrm>
          <a:off x="1535723" y="1590348"/>
          <a:ext cx="2024262" cy="2016861"/>
        </a:xfrm>
        <a:prstGeom prst="ellipse">
          <a:avLst/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n>
                <a:solidFill>
                  <a:srgbClr val="FFFF00"/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পানিতে শেওলার স্তর</a:t>
          </a:r>
          <a:endParaRPr lang="en-US" sz="2800" kern="1200" dirty="0">
            <a:ln>
              <a:solidFill>
                <a:srgbClr val="FFFF00"/>
              </a:solidFill>
            </a:ln>
            <a:solidFill>
              <a:srgbClr val="00B0F0"/>
            </a:solidFill>
            <a:latin typeface="NikoshBAN" pitchFamily="2" charset="0"/>
            <a:cs typeface="NikoshBAN" pitchFamily="2" charset="0"/>
          </a:endParaRPr>
        </a:p>
      </dsp:txBody>
      <dsp:txXfrm>
        <a:off x="1832169" y="1885710"/>
        <a:ext cx="1431370" cy="14261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7A06C-DF63-4523-B978-BCC159BDA6A3}">
      <dsp:nvSpPr>
        <dsp:cNvPr id="0" name=""/>
        <dsp:cNvSpPr/>
      </dsp:nvSpPr>
      <dsp:spPr>
        <a:xfrm>
          <a:off x="3190551" y="717447"/>
          <a:ext cx="4785828" cy="9974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500" kern="1200"/>
        </a:p>
      </dsp:txBody>
      <dsp:txXfrm>
        <a:off x="3190551" y="842129"/>
        <a:ext cx="4411781" cy="748095"/>
      </dsp:txXfrm>
    </dsp:sp>
    <dsp:sp modelId="{E1FEA116-4FF5-4746-99FC-6BF8AE1393F5}">
      <dsp:nvSpPr>
        <dsp:cNvPr id="0" name=""/>
        <dsp:cNvSpPr/>
      </dsp:nvSpPr>
      <dsp:spPr>
        <a:xfrm>
          <a:off x="70830" y="125290"/>
          <a:ext cx="3190552" cy="2431107"/>
        </a:xfrm>
        <a:prstGeom prst="roundRect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89507" y="243967"/>
        <a:ext cx="2953198" cy="2193753"/>
      </dsp:txXfrm>
    </dsp:sp>
    <dsp:sp modelId="{08BBF28F-8E77-4A5C-B1DC-7DF5BA5EEC23}">
      <dsp:nvSpPr>
        <dsp:cNvPr id="0" name=""/>
        <dsp:cNvSpPr/>
      </dsp:nvSpPr>
      <dsp:spPr>
        <a:xfrm>
          <a:off x="3190551" y="3377601"/>
          <a:ext cx="4785828" cy="102558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/>
        </a:p>
      </dsp:txBody>
      <dsp:txXfrm>
        <a:off x="3190551" y="3505799"/>
        <a:ext cx="4401233" cy="769190"/>
      </dsp:txXfrm>
    </dsp:sp>
    <dsp:sp modelId="{6B638B9D-F53D-4935-A3F5-393DAD478FB0}">
      <dsp:nvSpPr>
        <dsp:cNvPr id="0" name=""/>
        <dsp:cNvSpPr/>
      </dsp:nvSpPr>
      <dsp:spPr>
        <a:xfrm>
          <a:off x="0" y="2674841"/>
          <a:ext cx="3190552" cy="2431107"/>
        </a:xfrm>
        <a:prstGeom prst="roundRect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18677" y="2793518"/>
        <a:ext cx="2953198" cy="2193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5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9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8" y="5054602"/>
            <a:ext cx="673276" cy="279400"/>
          </a:xfrm>
        </p:spPr>
        <p:txBody>
          <a:bodyPr/>
          <a:lstStyle/>
          <a:p>
            <a:fld id="{AECF3921-68EE-4028-912C-A53782EACD41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5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8" y="5054602"/>
            <a:ext cx="413483" cy="279400"/>
          </a:xfrm>
        </p:spPr>
        <p:txBody>
          <a:bodyPr/>
          <a:lstStyle/>
          <a:p>
            <a:fld id="{5107721D-062D-45A0-A140-2BD175B8E1B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6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13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1" y="1032935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7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3921-68EE-4028-912C-A53782EACD41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721D-062D-45A0-A140-2BD175B8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5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3921-68EE-4028-912C-A53782EACD41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721D-062D-45A0-A140-2BD175B8E1B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6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712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4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800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2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3921-68EE-4028-912C-A53782EACD41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721D-062D-45A0-A140-2BD175B8E1B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70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4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7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488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70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9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3921-68EE-4028-912C-A53782EACD41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721D-062D-45A0-A140-2BD175B8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90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7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3921-68EE-4028-912C-A53782EACD41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721D-062D-45A0-A140-2BD175B8E1B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1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7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7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064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3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7" y="4470402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3921-68EE-4028-912C-A53782EACD41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721D-062D-45A0-A140-2BD175B8E1B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70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113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6" y="2490137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3921-68EE-4028-912C-A53782EACD41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721D-062D-45A0-A140-2BD175B8E1B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7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517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5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906875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3921-68EE-4028-912C-A53782EACD41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721D-062D-45A0-A140-2BD175B8E1B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5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26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7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3921-68EE-4028-912C-A53782EACD41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721D-062D-45A0-A140-2BD175B8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8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61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3921-68EE-4028-912C-A53782EACD41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721D-062D-45A0-A140-2BD175B8E1B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7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88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15339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3921-68EE-4028-912C-A53782EACD41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721D-062D-45A0-A140-2BD175B8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45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3921-68EE-4028-912C-A53782EACD41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721D-062D-45A0-A140-2BD175B8E1BD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7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23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9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3921-68EE-4028-912C-A53782EACD41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721D-062D-45A0-A140-2BD175B8E1B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7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998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3921-68EE-4028-912C-A53782EACD41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721D-062D-45A0-A140-2BD175B8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4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982134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3921-68EE-4028-912C-A53782EACD41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721D-062D-45A0-A140-2BD175B8E1B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844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3921-68EE-4028-912C-A53782EACD41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721D-062D-45A0-A140-2BD175B8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8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7" y="915339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2490137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1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CF3921-68EE-4028-912C-A53782EACD41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6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2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07721D-062D-45A0-A140-2BD175B8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4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882646A-B6BB-4F41-895B-AE7C391AD19B}"/>
              </a:ext>
            </a:extLst>
          </p:cNvPr>
          <p:cNvSpPr/>
          <p:nvPr/>
        </p:nvSpPr>
        <p:spPr>
          <a:xfrm>
            <a:off x="3" y="0"/>
            <a:ext cx="9144001" cy="6858000"/>
          </a:xfrm>
          <a:prstGeom prst="frame">
            <a:avLst>
              <a:gd name="adj1" fmla="val 142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2C6DCF-B76E-40EA-ADF7-F343C76960A8}"/>
              </a:ext>
            </a:extLst>
          </p:cNvPr>
          <p:cNvSpPr/>
          <p:nvPr/>
        </p:nvSpPr>
        <p:spPr>
          <a:xfrm>
            <a:off x="661183" y="1174539"/>
            <a:ext cx="7765367" cy="4508927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 algn="ctr"/>
            <a:r>
              <a:rPr lang="bn-BD" sz="9600" b="1" dirty="0">
                <a:ln w="7620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n w="76200">
                <a:solidFill>
                  <a:srgbClr val="FF0000"/>
                </a:solidFill>
              </a:ln>
              <a:solidFill>
                <a:srgbClr val="00B05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15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0B95E89-95D3-492A-9E32-764E478C7E27}"/>
              </a:ext>
            </a:extLst>
          </p:cNvPr>
          <p:cNvSpPr/>
          <p:nvPr/>
        </p:nvSpPr>
        <p:spPr>
          <a:xfrm>
            <a:off x="3" y="0"/>
            <a:ext cx="9144001" cy="6858000"/>
          </a:xfrm>
          <a:prstGeom prst="frame">
            <a:avLst>
              <a:gd name="adj1" fmla="val 142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1EE708-5277-44CC-A0D8-62584A4AC60B}"/>
              </a:ext>
            </a:extLst>
          </p:cNvPr>
          <p:cNvSpPr txBox="1"/>
          <p:nvPr/>
        </p:nvSpPr>
        <p:spPr>
          <a:xfrm>
            <a:off x="2641024" y="771970"/>
            <a:ext cx="3861955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দ্রবীভূত অক্সিজেনের অভাব</a:t>
            </a:r>
            <a:endParaRPr lang="en-US" sz="36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A1A00A-C5AE-46DA-9B75-3FDB31D6D9D2}"/>
              </a:ext>
            </a:extLst>
          </p:cNvPr>
          <p:cNvSpPr txBox="1"/>
          <p:nvPr/>
        </p:nvSpPr>
        <p:spPr>
          <a:xfrm>
            <a:off x="2057531" y="4697648"/>
            <a:ext cx="502894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 সমস্যায় মাছ উপরে ভেসে খাবি খায়।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11DE57-B686-4EBE-884B-C01415D464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4" y="1962842"/>
            <a:ext cx="3273403" cy="2318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AA3AF3-982B-4E8D-A0E0-DE6044BEA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413" y="1962842"/>
            <a:ext cx="3273403" cy="2318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482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CF63147-4F5B-4536-9FA5-05811F8C86B5}"/>
              </a:ext>
            </a:extLst>
          </p:cNvPr>
          <p:cNvSpPr/>
          <p:nvPr/>
        </p:nvSpPr>
        <p:spPr>
          <a:xfrm>
            <a:off x="3" y="0"/>
            <a:ext cx="9144001" cy="6858000"/>
          </a:xfrm>
          <a:prstGeom prst="frame">
            <a:avLst>
              <a:gd name="adj1" fmla="val 142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0682D2-0CE4-40F9-A163-2128009B94BE}"/>
              </a:ext>
            </a:extLst>
          </p:cNvPr>
          <p:cNvSpPr txBox="1"/>
          <p:nvPr/>
        </p:nvSpPr>
        <p:spPr>
          <a:xfrm>
            <a:off x="901243" y="2272809"/>
            <a:ext cx="3886200" cy="1039356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পুকুরে সাতার কাঁটা।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1FB650-9633-4031-83F8-5B0CC1163B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3" y="1700923"/>
            <a:ext cx="3289756" cy="21454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76DD15-0197-47D5-AF2C-B6438CDCB5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7"/>
          <a:stretch/>
        </p:blipFill>
        <p:spPr>
          <a:xfrm>
            <a:off x="756241" y="3727854"/>
            <a:ext cx="3440525" cy="21454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FAC875-D884-4865-9955-5F60705D4A41}"/>
              </a:ext>
            </a:extLst>
          </p:cNvPr>
          <p:cNvSpPr txBox="1"/>
          <p:nvPr/>
        </p:nvSpPr>
        <p:spPr>
          <a:xfrm>
            <a:off x="4178110" y="4219784"/>
            <a:ext cx="4581291" cy="1039356"/>
          </a:xfrm>
          <a:prstGeom prst="lef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পুকুরে বাঁশ দিয়ে পানিতে আঘাত করা।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1CB1BA-F5FF-412D-A2C4-D07649FCE50A}"/>
              </a:ext>
            </a:extLst>
          </p:cNvPr>
          <p:cNvSpPr txBox="1"/>
          <p:nvPr/>
        </p:nvSpPr>
        <p:spPr>
          <a:xfrm>
            <a:off x="576778" y="681227"/>
            <a:ext cx="8060787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অক্সিজেনের অভাব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ীয়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258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25CF482-E74D-43B8-A36C-215AEA6E86CC}"/>
              </a:ext>
            </a:extLst>
          </p:cNvPr>
          <p:cNvSpPr/>
          <p:nvPr/>
        </p:nvSpPr>
        <p:spPr>
          <a:xfrm>
            <a:off x="3" y="0"/>
            <a:ext cx="9144001" cy="6858000"/>
          </a:xfrm>
          <a:prstGeom prst="frame">
            <a:avLst>
              <a:gd name="adj1" fmla="val 142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F72155-4E06-4C95-92F8-8710C97DC4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68" y="1735284"/>
            <a:ext cx="6075467" cy="33874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A74BA9-61F3-4BC4-90EE-19CC4076A260}"/>
              </a:ext>
            </a:extLst>
          </p:cNvPr>
          <p:cNvSpPr txBox="1"/>
          <p:nvPr/>
        </p:nvSpPr>
        <p:spPr>
          <a:xfrm>
            <a:off x="2812517" y="866077"/>
            <a:ext cx="377218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পুকুরের পানি ঘোলা হওয়া</a:t>
            </a:r>
            <a:endParaRPr lang="en-US" sz="36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4AA192-380B-48C0-A1B1-48AE0BE39D01}"/>
              </a:ext>
            </a:extLst>
          </p:cNvPr>
          <p:cNvSpPr txBox="1"/>
          <p:nvPr/>
        </p:nvSpPr>
        <p:spPr>
          <a:xfrm>
            <a:off x="1054851" y="5358751"/>
            <a:ext cx="703429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2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অতিবৃষ্টি ছাড়াও বিভিন্ন কারণে পুকুরের পানি ঘোলা হয়।</a:t>
            </a:r>
            <a:endParaRPr lang="en-US" sz="3200" dirty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1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40CD966-DD5E-4782-A14F-6A7709BAC876}"/>
              </a:ext>
            </a:extLst>
          </p:cNvPr>
          <p:cNvSpPr/>
          <p:nvPr/>
        </p:nvSpPr>
        <p:spPr>
          <a:xfrm>
            <a:off x="3" y="0"/>
            <a:ext cx="9144001" cy="6858000"/>
          </a:xfrm>
          <a:prstGeom prst="frame">
            <a:avLst>
              <a:gd name="adj1" fmla="val 142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D46519-3BD0-4321-A218-F636550700D2}"/>
              </a:ext>
            </a:extLst>
          </p:cNvPr>
          <p:cNvSpPr txBox="1"/>
          <p:nvPr/>
        </p:nvSpPr>
        <p:spPr>
          <a:xfrm>
            <a:off x="1533382" y="549151"/>
            <a:ext cx="6077241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ঘোলা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ীয়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B0A8F0-282A-4115-B0FA-131D155A32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5" y="4985175"/>
            <a:ext cx="2469344" cy="1514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3341A1-1EDE-40EF-A21B-D97CEADFB0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8" y="1416935"/>
            <a:ext cx="2469343" cy="1630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C57AC7-E585-4A12-A95E-4B1EF59B53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7" y="3201054"/>
            <a:ext cx="2469343" cy="1630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77A6B1-35CA-4C49-9D7E-A23C824B6CFF}"/>
              </a:ext>
            </a:extLst>
          </p:cNvPr>
          <p:cNvSpPr txBox="1"/>
          <p:nvPr/>
        </p:nvSpPr>
        <p:spPr>
          <a:xfrm>
            <a:off x="2717636" y="1744626"/>
            <a:ext cx="5919927" cy="1039356"/>
          </a:xfrm>
          <a:prstGeom prst="lef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শতক প্রতি ১-২ কেজি চুন প্রয়োগ করা।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62CEC-678A-4DA8-8CB0-5AA570BFB325}"/>
              </a:ext>
            </a:extLst>
          </p:cNvPr>
          <p:cNvSpPr txBox="1"/>
          <p:nvPr/>
        </p:nvSpPr>
        <p:spPr>
          <a:xfrm>
            <a:off x="2717636" y="2892706"/>
            <a:ext cx="5919927" cy="1895296"/>
          </a:xfrm>
          <a:prstGeom prst="leftArrow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শতক প্রতি ৩০ সেমি গভীরতার জন্য ২৪০ গ্রাম ফিটকিরি প্রয়োগ।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DE195B-7945-4321-8CCA-8FDB6056D2AF}"/>
              </a:ext>
            </a:extLst>
          </p:cNvPr>
          <p:cNvSpPr txBox="1"/>
          <p:nvPr/>
        </p:nvSpPr>
        <p:spPr>
          <a:xfrm>
            <a:off x="2717639" y="5137422"/>
            <a:ext cx="5919927" cy="1039356"/>
          </a:xfrm>
          <a:prstGeom prst="lef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শতক প্রতি ১২ কেজি খড় পুকুরের পানিতে রাখা।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930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401C02-DEA6-41EF-BBC2-670022B286BC}"/>
              </a:ext>
            </a:extLst>
          </p:cNvPr>
          <p:cNvSpPr txBox="1"/>
          <p:nvPr/>
        </p:nvSpPr>
        <p:spPr>
          <a:xfrm>
            <a:off x="2346873" y="525218"/>
            <a:ext cx="4450257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পুকুরের পানির অম্লত্ব ও ক্ষারত্ব</a:t>
            </a:r>
            <a:endParaRPr lang="en-US" sz="36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E9C140-36C4-4876-AA03-0E7944B48F9D}"/>
              </a:ext>
            </a:extLst>
          </p:cNvPr>
          <p:cNvSpPr txBox="1"/>
          <p:nvPr/>
        </p:nvSpPr>
        <p:spPr>
          <a:xfrm>
            <a:off x="699789" y="5486400"/>
            <a:ext cx="7744428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পুকুরের পানির অম্লত্ব বা ক্ষারত্বের গ্রহণযোগ্য মাত্রা হলো ৬.৫ – ৮.৫।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69A9AE-BA06-44F1-A2E6-5C71D240F5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7620000" cy="322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07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FB14D66-1CF6-4677-9C04-FC4444FE4EA4}"/>
              </a:ext>
            </a:extLst>
          </p:cNvPr>
          <p:cNvSpPr/>
          <p:nvPr/>
        </p:nvSpPr>
        <p:spPr>
          <a:xfrm>
            <a:off x="3" y="0"/>
            <a:ext cx="9144001" cy="6858000"/>
          </a:xfrm>
          <a:prstGeom prst="frame">
            <a:avLst>
              <a:gd name="adj1" fmla="val 142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3430FE-D359-4861-866F-04529BD8DE44}"/>
              </a:ext>
            </a:extLst>
          </p:cNvPr>
          <p:cNvSpPr txBox="1"/>
          <p:nvPr/>
        </p:nvSpPr>
        <p:spPr>
          <a:xfrm>
            <a:off x="689671" y="4723920"/>
            <a:ext cx="3575935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অম্লত্ব বেড়ে গেলে শতক প্রতি ১-২ কেজি চুন প্রয়োগ।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8CBC71-BD70-4A32-8AE7-E6D11D8D00B3}"/>
              </a:ext>
            </a:extLst>
          </p:cNvPr>
          <p:cNvSpPr txBox="1"/>
          <p:nvPr/>
        </p:nvSpPr>
        <p:spPr>
          <a:xfrm>
            <a:off x="5121592" y="4547693"/>
            <a:ext cx="3290888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ক্ষারত্বের মাত্রা বেড়ে গেলে পুকুরের পানিতে তেতুল বা সাজনা গাছের ডাল ৩-৪ দিন পুকুরের পানিতে ভিজিয়ে রাখা।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2B95CB-A6B1-4F39-B0B1-D1DBCDBF8E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096" y="1761937"/>
            <a:ext cx="3290888" cy="24649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1D6283-24A8-49A9-B8F2-A3177127E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92" y="1786844"/>
            <a:ext cx="3290888" cy="24649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994D8A-550A-43FE-9ABD-107FBA31BF94}"/>
              </a:ext>
            </a:extLst>
          </p:cNvPr>
          <p:cNvSpPr txBox="1"/>
          <p:nvPr/>
        </p:nvSpPr>
        <p:spPr>
          <a:xfrm>
            <a:off x="1199200" y="581304"/>
            <a:ext cx="674560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 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ৃ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 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ীয়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226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83412A2F-DDEA-4850-A128-BEF1104D8804}"/>
              </a:ext>
            </a:extLst>
          </p:cNvPr>
          <p:cNvSpPr/>
          <p:nvPr/>
        </p:nvSpPr>
        <p:spPr>
          <a:xfrm>
            <a:off x="3" y="0"/>
            <a:ext cx="9144001" cy="6858000"/>
          </a:xfrm>
          <a:prstGeom prst="frame">
            <a:avLst>
              <a:gd name="adj1" fmla="val 142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242E5A-4EDE-4ED3-9F0D-6DA79830179A}"/>
              </a:ext>
            </a:extLst>
          </p:cNvPr>
          <p:cNvSpPr txBox="1"/>
          <p:nvPr/>
        </p:nvSpPr>
        <p:spPr>
          <a:xfrm>
            <a:off x="1891007" y="610010"/>
            <a:ext cx="565090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পুকুরের পানির উপর সবুজ শেওলার স্তর</a:t>
            </a:r>
            <a:endParaRPr lang="en-US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16923-6B50-4E22-B85D-69D6D5A375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206" y="1866343"/>
            <a:ext cx="4584087" cy="3042168"/>
          </a:xfrm>
          <a:prstGeom prst="rect">
            <a:avLst/>
          </a:prstGeom>
          <a:ln w="1270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0C5C5A-5390-42C5-BAD2-885AA167FA73}"/>
              </a:ext>
            </a:extLst>
          </p:cNvPr>
          <p:cNvSpPr txBox="1"/>
          <p:nvPr/>
        </p:nvSpPr>
        <p:spPr>
          <a:xfrm>
            <a:off x="590845" y="5256907"/>
            <a:ext cx="800451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পুকুরের পানিতে সবুজ শেওলার স্তর পড়লে পানির গুণাগুণ নষ্ট হয়।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018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114BF59-15D5-4A82-85C2-5E875F70288F}"/>
              </a:ext>
            </a:extLst>
          </p:cNvPr>
          <p:cNvSpPr/>
          <p:nvPr/>
        </p:nvSpPr>
        <p:spPr>
          <a:xfrm>
            <a:off x="3" y="0"/>
            <a:ext cx="9144001" cy="6858000"/>
          </a:xfrm>
          <a:prstGeom prst="frame">
            <a:avLst>
              <a:gd name="adj1" fmla="val 142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D7054E6-005B-4558-AB06-89F987BD26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1277420"/>
              </p:ext>
            </p:extLst>
          </p:nvPr>
        </p:nvGraphicFramePr>
        <p:xfrm>
          <a:off x="562710" y="1153551"/>
          <a:ext cx="7976380" cy="5106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CD9E9ED-477A-43C7-B162-E3EDCEED8583}"/>
              </a:ext>
            </a:extLst>
          </p:cNvPr>
          <p:cNvSpPr txBox="1"/>
          <p:nvPr/>
        </p:nvSpPr>
        <p:spPr>
          <a:xfrm>
            <a:off x="3840893" y="2056954"/>
            <a:ext cx="47404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শতক প্রতি ১২-১৫ গ্রাম তুঁতে প্রয়োগ।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41E0A8-6F1C-4556-8AAB-899BA71100F0}"/>
              </a:ext>
            </a:extLst>
          </p:cNvPr>
          <p:cNvSpPr txBox="1"/>
          <p:nvPr/>
        </p:nvSpPr>
        <p:spPr>
          <a:xfrm>
            <a:off x="3840893" y="4698677"/>
            <a:ext cx="4498589" cy="584775"/>
          </a:xfrm>
          <a:prstGeom prst="rect">
            <a:avLst/>
          </a:prstGeom>
          <a:gradFill rotWithShape="1">
            <a:gsLst>
              <a:gs pos="0">
                <a:srgbClr val="08A1D9">
                  <a:shade val="51000"/>
                  <a:satMod val="130000"/>
                </a:srgbClr>
              </a:gs>
              <a:gs pos="80000">
                <a:srgbClr val="08A1D9">
                  <a:shade val="93000"/>
                  <a:satMod val="130000"/>
                </a:srgbClr>
              </a:gs>
              <a:gs pos="100000">
                <a:srgbClr val="08A1D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defTabSz="914377"/>
            <a:r>
              <a:rPr lang="bn-BD" sz="3200" kern="0" dirty="0">
                <a:latin typeface="NikoshBAN" pitchFamily="2" charset="0"/>
                <a:cs typeface="NikoshBAN" pitchFamily="2" charset="0"/>
              </a:rPr>
              <a:t>শতক প্রতি ১ কেজি চুন প্রয়োগ।</a:t>
            </a:r>
            <a:endParaRPr lang="en-US" sz="32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B1FCA2-63F8-4428-A6FC-42A45B5B894A}"/>
              </a:ext>
            </a:extLst>
          </p:cNvPr>
          <p:cNvSpPr txBox="1"/>
          <p:nvPr/>
        </p:nvSpPr>
        <p:spPr>
          <a:xfrm>
            <a:off x="562711" y="472053"/>
            <a:ext cx="797638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পুকুরের পানির উপর সবুজ শেওলার স্তর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ড়</a:t>
            </a:r>
            <a:r>
              <a:rPr lang="as-IN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as-IN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30934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FEA116-4FF5-4746-99FC-6BF8AE139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graphicEl>
                                              <a:dgm id="{E1FEA116-4FF5-4746-99FC-6BF8AE139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graphicEl>
                                              <a:dgm id="{E1FEA116-4FF5-4746-99FC-6BF8AE139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graphicEl>
                                              <a:dgm id="{E1FEA116-4FF5-4746-99FC-6BF8AE139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638B9D-F53D-4935-A3F5-393DAD478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graphicEl>
                                              <a:dgm id="{6B638B9D-F53D-4935-A3F5-393DAD478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graphicEl>
                                              <a:dgm id="{6B638B9D-F53D-4935-A3F5-393DAD478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graphicEl>
                                              <a:dgm id="{6B638B9D-F53D-4935-A3F5-393DAD478F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A7A06C-DF63-4523-B978-BCC159BDA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graphicEl>
                                              <a:dgm id="{60A7A06C-DF63-4523-B978-BCC159BDA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graphicEl>
                                              <a:dgm id="{60A7A06C-DF63-4523-B978-BCC159BDA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60A7A06C-DF63-4523-B978-BCC159BDA6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BBF28F-8E77-4A5C-B1DC-7DF5BA5EE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graphicEl>
                                              <a:dgm id="{08BBF28F-8E77-4A5C-B1DC-7DF5BA5EE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graphicEl>
                                              <a:dgm id="{08BBF28F-8E77-4A5C-B1DC-7DF5BA5EE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graphicEl>
                                              <a:dgm id="{08BBF28F-8E77-4A5C-B1DC-7DF5BA5EEC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BAB8CB1-4628-4911-8721-52112AD0F24A}"/>
              </a:ext>
            </a:extLst>
          </p:cNvPr>
          <p:cNvSpPr/>
          <p:nvPr/>
        </p:nvSpPr>
        <p:spPr>
          <a:xfrm>
            <a:off x="3" y="0"/>
            <a:ext cx="9144001" cy="6858000"/>
          </a:xfrm>
          <a:prstGeom prst="frame">
            <a:avLst>
              <a:gd name="adj1" fmla="val 142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679C9A-6E50-49AD-B239-FB9A0E5974E2}"/>
              </a:ext>
            </a:extLst>
          </p:cNvPr>
          <p:cNvSpPr txBox="1"/>
          <p:nvPr/>
        </p:nvSpPr>
        <p:spPr>
          <a:xfrm>
            <a:off x="2558438" y="802095"/>
            <a:ext cx="3772027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000" b="1" dirty="0">
              <a:ln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FD698-57DA-46B7-B0D2-59693B78E707}"/>
              </a:ext>
            </a:extLst>
          </p:cNvPr>
          <p:cNvSpPr txBox="1"/>
          <p:nvPr/>
        </p:nvSpPr>
        <p:spPr>
          <a:xfrm>
            <a:off x="815928" y="4384530"/>
            <a:ext cx="7512147" cy="132343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486" indent="-571486" algn="ctr">
              <a:buFont typeface="Wingdings" pitchFamily="2" charset="2"/>
              <a:buChar char="Ø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 পানির গুণাগুণ নষ্ট হ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ী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 জোড়ায় আলোচনা করে খাতায় লিখ।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A2BD66-E779-4D51-AC92-165008D201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7EC"/>
              </a:clrFrom>
              <a:clrTo>
                <a:srgbClr val="FFF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7899" y="1624196"/>
            <a:ext cx="2828200" cy="243007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05075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AEF9063-D5F3-40BC-86DB-A2F95F997582}"/>
              </a:ext>
            </a:extLst>
          </p:cNvPr>
          <p:cNvSpPr/>
          <p:nvPr/>
        </p:nvSpPr>
        <p:spPr>
          <a:xfrm>
            <a:off x="3" y="0"/>
            <a:ext cx="9144001" cy="6858000"/>
          </a:xfrm>
          <a:prstGeom prst="frame">
            <a:avLst>
              <a:gd name="adj1" fmla="val 1423"/>
            </a:avLst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634595-FB86-45A5-8661-BC61D6702E85}"/>
              </a:ext>
            </a:extLst>
          </p:cNvPr>
          <p:cNvSpPr txBox="1"/>
          <p:nvPr/>
        </p:nvSpPr>
        <p:spPr>
          <a:xfrm>
            <a:off x="3848100" y="228603"/>
            <a:ext cx="1447800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24">
            <a:extLst>
              <a:ext uri="{FF2B5EF4-FFF2-40B4-BE49-F238E27FC236}">
                <a16:creationId xmlns:a16="http://schemas.microsoft.com/office/drawing/2014/main" id="{29DC9A2D-0826-4091-9D76-F88C7E29D9E5}"/>
              </a:ext>
            </a:extLst>
          </p:cNvPr>
          <p:cNvSpPr/>
          <p:nvPr/>
        </p:nvSpPr>
        <p:spPr>
          <a:xfrm>
            <a:off x="475637" y="980149"/>
            <a:ext cx="8077520" cy="540389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পুকুরের পানিতে বাঁশ দিয়ে আঘাত করা হয় কেন?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2BDAC498-B2AB-418D-A105-D340D4801C98}"/>
              </a:ext>
            </a:extLst>
          </p:cNvPr>
          <p:cNvSpPr/>
          <p:nvPr/>
        </p:nvSpPr>
        <p:spPr>
          <a:xfrm>
            <a:off x="433431" y="2748011"/>
            <a:ext cx="8119726" cy="55395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পুকুরের পানি ঘোলা হলে প্রতি শতকে কমপক্ষে কত কেজি চুন প্রয়োগ করতে হয়?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26">
            <a:extLst>
              <a:ext uri="{FF2B5EF4-FFF2-40B4-BE49-F238E27FC236}">
                <a16:creationId xmlns:a16="http://schemas.microsoft.com/office/drawing/2014/main" id="{D0E9BE8E-277B-4EA0-906B-6BEA66382502}"/>
              </a:ext>
            </a:extLst>
          </p:cNvPr>
          <p:cNvSpPr/>
          <p:nvPr/>
        </p:nvSpPr>
        <p:spPr>
          <a:xfrm>
            <a:off x="433430" y="4582115"/>
            <a:ext cx="8119726" cy="673064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পানির উপর সবুজ শ্যাওলার স্তর পড়লে শতক প্রতি কি পরিমাণ তুঁতে প্রয়োগ করতে হয়?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27">
            <a:extLst>
              <a:ext uri="{FF2B5EF4-FFF2-40B4-BE49-F238E27FC236}">
                <a16:creationId xmlns:a16="http://schemas.microsoft.com/office/drawing/2014/main" id="{AE48C3AA-ED46-4BB3-B00B-66D2DAE5A498}"/>
              </a:ext>
            </a:extLst>
          </p:cNvPr>
          <p:cNvSpPr/>
          <p:nvPr/>
        </p:nvSpPr>
        <p:spPr>
          <a:xfrm>
            <a:off x="1249662" y="1586749"/>
            <a:ext cx="2590033" cy="43204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অক্সিজেন যোগ করা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28">
            <a:extLst>
              <a:ext uri="{FF2B5EF4-FFF2-40B4-BE49-F238E27FC236}">
                <a16:creationId xmlns:a16="http://schemas.microsoft.com/office/drawing/2014/main" id="{B14EDEE1-A834-4CF8-A6F4-4B5891C390A5}"/>
              </a:ext>
            </a:extLst>
          </p:cNvPr>
          <p:cNvSpPr/>
          <p:nvPr/>
        </p:nvSpPr>
        <p:spPr>
          <a:xfrm>
            <a:off x="4000886" y="1578636"/>
            <a:ext cx="3047029" cy="43204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কার্বনডাইঅক্সাইড যোগ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29">
            <a:extLst>
              <a:ext uri="{FF2B5EF4-FFF2-40B4-BE49-F238E27FC236}">
                <a16:creationId xmlns:a16="http://schemas.microsoft.com/office/drawing/2014/main" id="{AF5FDFB0-297D-42E4-8B02-AC7D50862E51}"/>
              </a:ext>
            </a:extLst>
          </p:cNvPr>
          <p:cNvSpPr/>
          <p:nvPr/>
        </p:nvSpPr>
        <p:spPr>
          <a:xfrm>
            <a:off x="1249662" y="2154719"/>
            <a:ext cx="2590033" cy="43204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মাছকে মারা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30">
            <a:extLst>
              <a:ext uri="{FF2B5EF4-FFF2-40B4-BE49-F238E27FC236}">
                <a16:creationId xmlns:a16="http://schemas.microsoft.com/office/drawing/2014/main" id="{0B783790-FD9B-4939-9F59-09D0F8679FFD}"/>
              </a:ext>
            </a:extLst>
          </p:cNvPr>
          <p:cNvSpPr/>
          <p:nvPr/>
        </p:nvSpPr>
        <p:spPr>
          <a:xfrm>
            <a:off x="3989054" y="2150196"/>
            <a:ext cx="3047029" cy="43204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অক্সিজেন বের করা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31">
            <a:extLst>
              <a:ext uri="{FF2B5EF4-FFF2-40B4-BE49-F238E27FC236}">
                <a16:creationId xmlns:a16="http://schemas.microsoft.com/office/drawing/2014/main" id="{9D2490C7-7A7C-40BA-963A-69D6672BE0C4}"/>
              </a:ext>
            </a:extLst>
          </p:cNvPr>
          <p:cNvSpPr/>
          <p:nvPr/>
        </p:nvSpPr>
        <p:spPr>
          <a:xfrm>
            <a:off x="1249660" y="3429000"/>
            <a:ext cx="2178895" cy="43204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 ১ কেজি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32">
            <a:extLst>
              <a:ext uri="{FF2B5EF4-FFF2-40B4-BE49-F238E27FC236}">
                <a16:creationId xmlns:a16="http://schemas.microsoft.com/office/drawing/2014/main" id="{EE08213E-3ABD-432A-85C9-AFAAE133FFF0}"/>
              </a:ext>
            </a:extLst>
          </p:cNvPr>
          <p:cNvSpPr/>
          <p:nvPr/>
        </p:nvSpPr>
        <p:spPr>
          <a:xfrm>
            <a:off x="3989054" y="3429000"/>
            <a:ext cx="2590033" cy="43204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২ কেজি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33">
            <a:extLst>
              <a:ext uri="{FF2B5EF4-FFF2-40B4-BE49-F238E27FC236}">
                <a16:creationId xmlns:a16="http://schemas.microsoft.com/office/drawing/2014/main" id="{791979E4-6F48-4602-8D80-70ECDE39C19A}"/>
              </a:ext>
            </a:extLst>
          </p:cNvPr>
          <p:cNvSpPr/>
          <p:nvPr/>
        </p:nvSpPr>
        <p:spPr>
          <a:xfrm>
            <a:off x="1249660" y="4048099"/>
            <a:ext cx="2178895" cy="43204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৩ কেজি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34">
            <a:extLst>
              <a:ext uri="{FF2B5EF4-FFF2-40B4-BE49-F238E27FC236}">
                <a16:creationId xmlns:a16="http://schemas.microsoft.com/office/drawing/2014/main" id="{24E25C8B-55B1-4767-ACC5-AE951AFC1ADB}"/>
              </a:ext>
            </a:extLst>
          </p:cNvPr>
          <p:cNvSpPr/>
          <p:nvPr/>
        </p:nvSpPr>
        <p:spPr>
          <a:xfrm>
            <a:off x="3989054" y="4046188"/>
            <a:ext cx="2590033" cy="43204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৪  কেজি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35">
            <a:extLst>
              <a:ext uri="{FF2B5EF4-FFF2-40B4-BE49-F238E27FC236}">
                <a16:creationId xmlns:a16="http://schemas.microsoft.com/office/drawing/2014/main" id="{4AF2B209-2DC5-420C-8975-B9A3C836735D}"/>
              </a:ext>
            </a:extLst>
          </p:cNvPr>
          <p:cNvSpPr/>
          <p:nvPr/>
        </p:nvSpPr>
        <p:spPr>
          <a:xfrm>
            <a:off x="1044485" y="5353197"/>
            <a:ext cx="2589244" cy="43204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১২-১৫ গ্রাম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36">
            <a:extLst>
              <a:ext uri="{FF2B5EF4-FFF2-40B4-BE49-F238E27FC236}">
                <a16:creationId xmlns:a16="http://schemas.microsoft.com/office/drawing/2014/main" id="{59DD2502-7FA1-4DB2-B8DB-3D2BDD4ABE8C}"/>
              </a:ext>
            </a:extLst>
          </p:cNvPr>
          <p:cNvSpPr/>
          <p:nvPr/>
        </p:nvSpPr>
        <p:spPr>
          <a:xfrm>
            <a:off x="1100299" y="5988643"/>
            <a:ext cx="2589244" cy="43204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২৪০-২৮০ গ্রাম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37">
            <a:extLst>
              <a:ext uri="{FF2B5EF4-FFF2-40B4-BE49-F238E27FC236}">
                <a16:creationId xmlns:a16="http://schemas.microsoft.com/office/drawing/2014/main" id="{86EB4D27-400B-4BCF-B434-3709F52FE40B}"/>
              </a:ext>
            </a:extLst>
          </p:cNvPr>
          <p:cNvSpPr/>
          <p:nvPr/>
        </p:nvSpPr>
        <p:spPr>
          <a:xfrm>
            <a:off x="3839691" y="5378211"/>
            <a:ext cx="2589244" cy="43204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৪০-৮০ গ্রাম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38">
            <a:extLst>
              <a:ext uri="{FF2B5EF4-FFF2-40B4-BE49-F238E27FC236}">
                <a16:creationId xmlns:a16="http://schemas.microsoft.com/office/drawing/2014/main" id="{F2BD28C9-F815-4D79-9A1B-DA047D097618}"/>
              </a:ext>
            </a:extLst>
          </p:cNvPr>
          <p:cNvSpPr/>
          <p:nvPr/>
        </p:nvSpPr>
        <p:spPr>
          <a:xfrm>
            <a:off x="3851523" y="5988643"/>
            <a:ext cx="2589244" cy="43204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১-২ কেজি</a:t>
            </a: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16332C7F-3A9C-4FF1-A930-307122B108C9}"/>
              </a:ext>
            </a:extLst>
          </p:cNvPr>
          <p:cNvSpPr/>
          <p:nvPr/>
        </p:nvSpPr>
        <p:spPr>
          <a:xfrm>
            <a:off x="1354667" y="1651148"/>
            <a:ext cx="274320" cy="27432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CAE0BBFA-0896-4CF4-A814-F964876DEE8B}"/>
              </a:ext>
            </a:extLst>
          </p:cNvPr>
          <p:cNvSpPr/>
          <p:nvPr/>
        </p:nvSpPr>
        <p:spPr>
          <a:xfrm>
            <a:off x="1249659" y="3522929"/>
            <a:ext cx="274320" cy="27432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7C78EEB1-EF0A-41DF-A92F-F6CDAFA12A00}"/>
              </a:ext>
            </a:extLst>
          </p:cNvPr>
          <p:cNvSpPr/>
          <p:nvPr/>
        </p:nvSpPr>
        <p:spPr>
          <a:xfrm>
            <a:off x="1100299" y="5457075"/>
            <a:ext cx="274320" cy="27432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92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67DBF78-60A5-4D48-9AED-2B920A8F0697}"/>
              </a:ext>
            </a:extLst>
          </p:cNvPr>
          <p:cNvSpPr/>
          <p:nvPr/>
        </p:nvSpPr>
        <p:spPr>
          <a:xfrm>
            <a:off x="3" y="0"/>
            <a:ext cx="9144001" cy="6858000"/>
          </a:xfrm>
          <a:prstGeom prst="frame">
            <a:avLst>
              <a:gd name="adj1" fmla="val 142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F79A2D-EF38-4B25-B0B9-19DD89BD60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9" t="17166" r="22670" b="44416"/>
          <a:stretch/>
        </p:blipFill>
        <p:spPr>
          <a:xfrm rot="16200000">
            <a:off x="1231037" y="871903"/>
            <a:ext cx="1433012" cy="1392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7.jpg">
            <a:extLst>
              <a:ext uri="{FF2B5EF4-FFF2-40B4-BE49-F238E27FC236}">
                <a16:creationId xmlns:a16="http://schemas.microsoft.com/office/drawing/2014/main" id="{1A52DEE8-E7A9-4623-B653-7BB3042D2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691" y="711994"/>
            <a:ext cx="1164364" cy="1521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Left-Right Arrow 9">
            <a:extLst>
              <a:ext uri="{FF2B5EF4-FFF2-40B4-BE49-F238E27FC236}">
                <a16:creationId xmlns:a16="http://schemas.microsoft.com/office/drawing/2014/main" id="{22AED996-28A3-47E8-BB2A-501FCCA3018F}"/>
              </a:ext>
            </a:extLst>
          </p:cNvPr>
          <p:cNvSpPr/>
          <p:nvPr/>
        </p:nvSpPr>
        <p:spPr>
          <a:xfrm>
            <a:off x="3097075" y="551965"/>
            <a:ext cx="3497421" cy="1433013"/>
          </a:xfrm>
          <a:prstGeom prst="left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60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06065A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06065A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n w="12700">
                <a:solidFill>
                  <a:prstClr val="white"/>
                </a:solidFill>
                <a:prstDash val="dash"/>
              </a:ln>
              <a:solidFill>
                <a:srgbClr val="06065A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077BDC-9391-4505-8976-80260525EB7F}"/>
              </a:ext>
            </a:extLst>
          </p:cNvPr>
          <p:cNvSpPr/>
          <p:nvPr/>
        </p:nvSpPr>
        <p:spPr>
          <a:xfrm>
            <a:off x="5359794" y="3498158"/>
            <a:ext cx="3111449" cy="23083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6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শ্রেণীঃ সপ্তম</a:t>
            </a:r>
          </a:p>
          <a:p>
            <a:pPr algn="ctr">
              <a:buNone/>
            </a:pPr>
            <a:r>
              <a:rPr lang="bn-BD" sz="36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বিষয়ঃ কৃষিশিক্ষা</a:t>
            </a:r>
            <a:endParaRPr lang="en-US" sz="36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6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6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দ্বি</a:t>
            </a:r>
            <a:r>
              <a:rPr lang="bn-BD" sz="36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তীয়</a:t>
            </a:r>
          </a:p>
          <a:p>
            <a:pPr algn="ctr">
              <a:buNone/>
            </a:pPr>
            <a:r>
              <a:rPr lang="bn-BD" sz="36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36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4</a:t>
            </a:r>
            <a:endParaRPr lang="bn-BD" sz="36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E60448-C5F9-4D75-A94D-BCDD4D8BBFA5}"/>
              </a:ext>
            </a:extLst>
          </p:cNvPr>
          <p:cNvSpPr/>
          <p:nvPr/>
        </p:nvSpPr>
        <p:spPr>
          <a:xfrm>
            <a:off x="615725" y="3498161"/>
            <a:ext cx="3703059" cy="227754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BD" sz="5400" b="1" dirty="0">
                <a:ln w="12700">
                  <a:solidFill>
                    <a:prstClr val="black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সম্ভু নাথ রায়</a:t>
            </a:r>
            <a:endParaRPr lang="en-US" sz="5400" b="1" dirty="0">
              <a:ln w="12700">
                <a:solidFill>
                  <a:prstClr val="black"/>
                </a:solidFill>
              </a:ln>
              <a:blipFill>
                <a:blip r:embed="rId5"/>
                <a:tile tx="0" ty="0" sx="100000" sy="100000" flip="none" algn="tl"/>
              </a:blipFill>
              <a:effectLst>
                <a:glow rad="228600">
                  <a:srgbClr val="ED7D31">
                    <a:satMod val="175000"/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2800" b="1" dirty="0" err="1">
                <a:ln w="12700">
                  <a:solidFill>
                    <a:prstClr val="black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b="1" dirty="0">
                <a:ln w="12700">
                  <a:solidFill>
                    <a:prstClr val="black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2700">
                  <a:solidFill>
                    <a:prstClr val="black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2800" b="1" dirty="0">
              <a:ln w="12700">
                <a:solidFill>
                  <a:prstClr val="black"/>
                </a:solidFill>
              </a:ln>
              <a:blipFill>
                <a:blip r:embed="rId5"/>
                <a:tile tx="0" ty="0" sx="100000" sy="100000" flip="none" algn="tl"/>
              </a:blipFill>
              <a:effectLst>
                <a:glow rad="228600">
                  <a:srgbClr val="ED7D31">
                    <a:satMod val="175000"/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400" b="1" dirty="0">
                <a:ln w="12700">
                  <a:solidFill>
                    <a:prstClr val="black"/>
                  </a:solidFill>
                </a:ln>
                <a:blipFill>
                  <a:blip r:embed="rId6"/>
                  <a:tile tx="0" ty="0" sx="100000" sy="100000" flip="none" algn="tl"/>
                </a:blip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মনোহরপুরদাখিল মাদরাসা</a:t>
            </a:r>
          </a:p>
          <a:p>
            <a:pPr lvl="0" algn="ctr"/>
            <a:r>
              <a:rPr lang="bn-BD" b="1" dirty="0">
                <a:ln>
                  <a:solidFill>
                    <a:prstClr val="black"/>
                  </a:solidFill>
                  <a:prstDash val="sysDash"/>
                </a:ln>
                <a:blipFill>
                  <a:blip r:embed="rId7"/>
                  <a:tile tx="0" ty="0" sx="100000" sy="100000" flip="none" algn="tl"/>
                </a:blip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মনিরামপুর,যশোর</a:t>
            </a:r>
          </a:p>
          <a:p>
            <a:pPr lvl="0" algn="ctr"/>
            <a:r>
              <a:rPr lang="bn-BD" sz="1200" dirty="0">
                <a:ln>
                  <a:solidFill>
                    <a:prstClr val="black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bn-BD" dirty="0">
                <a:ln>
                  <a:solidFill>
                    <a:prstClr val="black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sambho7440@gmail.com</a:t>
            </a:r>
            <a:endParaRPr lang="en-US" sz="3200" dirty="0">
              <a:ln>
                <a:solidFill>
                  <a:prstClr val="black"/>
                </a:solidFill>
                <a:prstDash val="dash"/>
              </a:ln>
              <a:solidFill>
                <a:srgbClr val="002060"/>
              </a:solidFill>
              <a:effectLst>
                <a:glow rad="228600">
                  <a:srgbClr val="ED7D31">
                    <a:satMod val="175000"/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8190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C9A6D13-4D36-451B-B37D-929C7E6C24C4}"/>
              </a:ext>
            </a:extLst>
          </p:cNvPr>
          <p:cNvSpPr/>
          <p:nvPr/>
        </p:nvSpPr>
        <p:spPr>
          <a:xfrm>
            <a:off x="3" y="0"/>
            <a:ext cx="9144001" cy="6858000"/>
          </a:xfrm>
          <a:prstGeom prst="frame">
            <a:avLst>
              <a:gd name="adj1" fmla="val 142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EE88A1-05B5-44BF-8C31-193BB74FA1AC}"/>
              </a:ext>
            </a:extLst>
          </p:cNvPr>
          <p:cNvSpPr txBox="1"/>
          <p:nvPr/>
        </p:nvSpPr>
        <p:spPr>
          <a:xfrm>
            <a:off x="2560321" y="815926"/>
            <a:ext cx="381234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9284D-87F1-456F-A66F-3A86CE5669B0}"/>
              </a:ext>
            </a:extLst>
          </p:cNvPr>
          <p:cNvSpPr txBox="1"/>
          <p:nvPr/>
        </p:nvSpPr>
        <p:spPr>
          <a:xfrm>
            <a:off x="590843" y="3826083"/>
            <a:ext cx="7962314" cy="120032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</p:spTree>
    <p:extLst>
      <p:ext uri="{BB962C8B-B14F-4D97-AF65-F5344CB8AC3E}">
        <p14:creationId xmlns:p14="http://schemas.microsoft.com/office/powerpoint/2010/main" val="2152068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0F2DC77-5B6D-4C2D-BFEB-DC9B0105D275}"/>
              </a:ext>
            </a:extLst>
          </p:cNvPr>
          <p:cNvSpPr/>
          <p:nvPr/>
        </p:nvSpPr>
        <p:spPr>
          <a:xfrm>
            <a:off x="0" y="0"/>
            <a:ext cx="9144001" cy="6858000"/>
          </a:xfrm>
          <a:prstGeom prst="frame">
            <a:avLst>
              <a:gd name="adj1" fmla="val 142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A097DC-389D-468D-9434-126DD063F9FE}"/>
              </a:ext>
            </a:extLst>
          </p:cNvPr>
          <p:cNvSpPr txBox="1"/>
          <p:nvPr/>
        </p:nvSpPr>
        <p:spPr>
          <a:xfrm>
            <a:off x="1224747" y="2002251"/>
            <a:ext cx="6731330" cy="315471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19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9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8300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6A2A15D-3712-439C-84EA-05B4FE2E25A1}"/>
              </a:ext>
            </a:extLst>
          </p:cNvPr>
          <p:cNvSpPr/>
          <p:nvPr/>
        </p:nvSpPr>
        <p:spPr>
          <a:xfrm>
            <a:off x="3" y="0"/>
            <a:ext cx="9144001" cy="6858000"/>
          </a:xfrm>
          <a:prstGeom prst="frame">
            <a:avLst>
              <a:gd name="adj1" fmla="val 142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A3F6BB-604E-4FB8-BE6D-10A9CA0E9639}"/>
              </a:ext>
            </a:extLst>
          </p:cNvPr>
          <p:cNvSpPr txBox="1"/>
          <p:nvPr/>
        </p:nvSpPr>
        <p:spPr>
          <a:xfrm>
            <a:off x="1496477" y="790327"/>
            <a:ext cx="615104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ছবি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গুলি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 তোমরা কি দেখতে পাচ্ছ?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3FD221-9558-4A3B-A47A-62AE01AB12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3" y="1856935"/>
            <a:ext cx="2304982" cy="1632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833145-0DFE-49A5-8006-D834D306A8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02" y="1820485"/>
            <a:ext cx="2254059" cy="1668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959CFA-A0C9-4A0B-9C9C-05D602A430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02" y="4073229"/>
            <a:ext cx="2469344" cy="1668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2B910C-14D9-4692-A968-010E68CF89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44" y="1820485"/>
            <a:ext cx="2469343" cy="1630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3F431D-7FC9-4488-843A-D9CE1B527F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43" y="4111654"/>
            <a:ext cx="2469343" cy="1630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6D5B06-3BC7-4104-ADD2-255809954B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3" y="4111654"/>
            <a:ext cx="2444292" cy="1630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7855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A6CBB4D-38AD-4140-85EE-B085A756CDBE}"/>
              </a:ext>
            </a:extLst>
          </p:cNvPr>
          <p:cNvSpPr/>
          <p:nvPr/>
        </p:nvSpPr>
        <p:spPr>
          <a:xfrm>
            <a:off x="3" y="0"/>
            <a:ext cx="9144001" cy="6858000"/>
          </a:xfrm>
          <a:prstGeom prst="frame">
            <a:avLst>
              <a:gd name="adj1" fmla="val 142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7853C2-A6D8-4D8A-9FB8-91CB519A1B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421" y="1828802"/>
            <a:ext cx="3561163" cy="2376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AEF361-7279-438E-B4BB-ACEE332D13C7}"/>
              </a:ext>
            </a:extLst>
          </p:cNvPr>
          <p:cNvSpPr txBox="1"/>
          <p:nvPr/>
        </p:nvSpPr>
        <p:spPr>
          <a:xfrm>
            <a:off x="1449162" y="4464148"/>
            <a:ext cx="6245679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মাছের পুকুরের পানি শোধন।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9F74CE-D0EA-449F-8ED5-6CFAA39D1C15}"/>
              </a:ext>
            </a:extLst>
          </p:cNvPr>
          <p:cNvSpPr txBox="1"/>
          <p:nvPr/>
        </p:nvSpPr>
        <p:spPr>
          <a:xfrm>
            <a:off x="1304193" y="868264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আজকের আলোচ্য বিষয়</a:t>
            </a:r>
            <a:r>
              <a:rPr lang="en-US" sz="48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…...</a:t>
            </a:r>
          </a:p>
        </p:txBody>
      </p:sp>
    </p:spTree>
    <p:extLst>
      <p:ext uri="{BB962C8B-B14F-4D97-AF65-F5344CB8AC3E}">
        <p14:creationId xmlns:p14="http://schemas.microsoft.com/office/powerpoint/2010/main" val="3216450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02ECA49-5289-4F26-B382-6E54C391D2FA}"/>
              </a:ext>
            </a:extLst>
          </p:cNvPr>
          <p:cNvSpPr/>
          <p:nvPr/>
        </p:nvSpPr>
        <p:spPr>
          <a:xfrm>
            <a:off x="3" y="0"/>
            <a:ext cx="9144001" cy="6858000"/>
          </a:xfrm>
          <a:prstGeom prst="frame">
            <a:avLst>
              <a:gd name="adj1" fmla="val 142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0B326A-CFFD-4A18-9AD2-884CAE0DCF9D}"/>
              </a:ext>
            </a:extLst>
          </p:cNvPr>
          <p:cNvSpPr/>
          <p:nvPr/>
        </p:nvSpPr>
        <p:spPr>
          <a:xfrm>
            <a:off x="956605" y="2502390"/>
            <a:ext cx="715523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পুকুরের পানির গুণাগুণ নষ্ট হওয়ার কারণ বলতে পারবে।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C01D0A-B505-48B1-8DA6-9251AA853A8E}"/>
              </a:ext>
            </a:extLst>
          </p:cNvPr>
          <p:cNvSpPr/>
          <p:nvPr/>
        </p:nvSpPr>
        <p:spPr>
          <a:xfrm>
            <a:off x="956605" y="4100928"/>
            <a:ext cx="715523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 কিভাবে শোধন করা যায় তা বর্ণনা করতে পারবে।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5CF11B-95A1-4C86-A688-D9E905B70DFD}"/>
              </a:ext>
            </a:extLst>
          </p:cNvPr>
          <p:cNvSpPr/>
          <p:nvPr/>
        </p:nvSpPr>
        <p:spPr>
          <a:xfrm>
            <a:off x="3294281" y="847246"/>
            <a:ext cx="4571993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22">
            <a:extLst>
              <a:ext uri="{FF2B5EF4-FFF2-40B4-BE49-F238E27FC236}">
                <a16:creationId xmlns:a16="http://schemas.microsoft.com/office/drawing/2014/main" id="{A5A21B37-483E-4F79-8C2F-6D7109E93F84}"/>
              </a:ext>
            </a:extLst>
          </p:cNvPr>
          <p:cNvSpPr/>
          <p:nvPr/>
        </p:nvSpPr>
        <p:spPr>
          <a:xfrm>
            <a:off x="741649" y="747235"/>
            <a:ext cx="2244435" cy="803564"/>
          </a:xfrm>
          <a:prstGeom prst="homePlat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662197-396D-42A3-B4E1-1A0739B9B173}"/>
              </a:ext>
            </a:extLst>
          </p:cNvPr>
          <p:cNvSpPr/>
          <p:nvPr/>
        </p:nvSpPr>
        <p:spPr>
          <a:xfrm>
            <a:off x="994382" y="3275208"/>
            <a:ext cx="715523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পুকুরের পানির গুণাগুণ নষ্ট হওয়ার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093879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A2E0137-BB4B-4FBE-B1DB-71FC3B38EB59}"/>
              </a:ext>
            </a:extLst>
          </p:cNvPr>
          <p:cNvSpPr/>
          <p:nvPr/>
        </p:nvSpPr>
        <p:spPr>
          <a:xfrm>
            <a:off x="3" y="0"/>
            <a:ext cx="9144001" cy="6858000"/>
          </a:xfrm>
          <a:prstGeom prst="frame">
            <a:avLst>
              <a:gd name="adj1" fmla="val 142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9510B4-226D-41DA-975B-3998683B4496}"/>
              </a:ext>
            </a:extLst>
          </p:cNvPr>
          <p:cNvSpPr txBox="1"/>
          <p:nvPr/>
        </p:nvSpPr>
        <p:spPr>
          <a:xfrm>
            <a:off x="1689656" y="152403"/>
            <a:ext cx="576472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পুকুরে পানির গুণাগুণ নষ্ট হওয়ার কারণঃ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CB94C82-80EA-4C3B-B277-3C760F33C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3558079"/>
              </p:ext>
            </p:extLst>
          </p:nvPr>
        </p:nvGraphicFramePr>
        <p:xfrm>
          <a:off x="152400" y="914400"/>
          <a:ext cx="8839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5358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6F4FC8-681B-4EEA-9DBE-DABFB779D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286F4FC8-681B-4EEA-9DBE-DABFB779D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286F4FC8-681B-4EEA-9DBE-DABFB779D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286F4FC8-681B-4EEA-9DBE-DABFB779D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901644-5416-4885-A3A0-FA8EC8A2B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4D901644-5416-4885-A3A0-FA8EC8A2B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4D901644-5416-4885-A3A0-FA8EC8A2B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4D901644-5416-4885-A3A0-FA8EC8A2BD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B478BB-DE61-4F32-A6A7-6C634BD11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EBB478BB-DE61-4F32-A6A7-6C634BD11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EBB478BB-DE61-4F32-A6A7-6C634BD11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EBB478BB-DE61-4F32-A6A7-6C634BD11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F791C4-D7A0-4940-99B4-6158339A8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A3F791C4-D7A0-4940-99B4-6158339A8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A3F791C4-D7A0-4940-99B4-6158339A8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A3F791C4-D7A0-4940-99B4-6158339A82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894D01-A741-4FD6-8F10-D6CA7E0F6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BD894D01-A741-4FD6-8F10-D6CA7E0F6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BD894D01-A741-4FD6-8F10-D6CA7E0F6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BD894D01-A741-4FD6-8F10-D6CA7E0F6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8DFAA20-263E-47B5-9D60-0647E072314E}"/>
              </a:ext>
            </a:extLst>
          </p:cNvPr>
          <p:cNvSpPr/>
          <p:nvPr/>
        </p:nvSpPr>
        <p:spPr>
          <a:xfrm>
            <a:off x="3" y="0"/>
            <a:ext cx="9144001" cy="6858000"/>
          </a:xfrm>
          <a:prstGeom prst="frame">
            <a:avLst>
              <a:gd name="adj1" fmla="val 142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9FF173-D54C-4929-B987-10230183C03D}"/>
              </a:ext>
            </a:extLst>
          </p:cNvPr>
          <p:cNvSpPr/>
          <p:nvPr/>
        </p:nvSpPr>
        <p:spPr>
          <a:xfrm>
            <a:off x="3414640" y="844564"/>
            <a:ext cx="2314723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800" b="1" spc="51" dirty="0">
                <a:ln w="11430"/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b="1" spc="51" dirty="0">
              <a:ln w="11430"/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096B31-2B79-413D-95C7-77C50E86B43F}"/>
              </a:ext>
            </a:extLst>
          </p:cNvPr>
          <p:cNvSpPr txBox="1"/>
          <p:nvPr/>
        </p:nvSpPr>
        <p:spPr>
          <a:xfrm>
            <a:off x="723901" y="5045061"/>
            <a:ext cx="7924800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486" indent="-571486">
              <a:buFont typeface="Wingdings" panose="05000000000000000000" pitchFamily="2" charset="2"/>
              <a:buChar char="v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পুকুরের পানির গুণাগুণ নষ্ট হওয়ার কারণ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MZS\Desktop\Picture1.png">
            <a:extLst>
              <a:ext uri="{FF2B5EF4-FFF2-40B4-BE49-F238E27FC236}">
                <a16:creationId xmlns:a16="http://schemas.microsoft.com/office/drawing/2014/main" id="{89E7E026-5A01-49A7-BA22-7A0D712D2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623" y="2520122"/>
            <a:ext cx="2438400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574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FE92A3A-7901-4AD7-A201-97D8DDBADC09}"/>
              </a:ext>
            </a:extLst>
          </p:cNvPr>
          <p:cNvSpPr/>
          <p:nvPr/>
        </p:nvSpPr>
        <p:spPr>
          <a:xfrm>
            <a:off x="3" y="0"/>
            <a:ext cx="9144001" cy="6858000"/>
          </a:xfrm>
          <a:prstGeom prst="frame">
            <a:avLst>
              <a:gd name="adj1" fmla="val 142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8B4569-4C6B-45F5-8309-5E0967F401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" y="4525277"/>
            <a:ext cx="2317947" cy="1664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374D14-014C-42DB-8316-43B1527F31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55" y="2654372"/>
            <a:ext cx="2289308" cy="1549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BBF9BB-C6DF-45C1-8799-0CE4CD593E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19" y="648085"/>
            <a:ext cx="2290544" cy="1684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58E645-FE66-4E13-BE06-BDEB790CEDF8}"/>
              </a:ext>
            </a:extLst>
          </p:cNvPr>
          <p:cNvSpPr txBox="1"/>
          <p:nvPr/>
        </p:nvSpPr>
        <p:spPr>
          <a:xfrm>
            <a:off x="3248267" y="275619"/>
            <a:ext cx="3801041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পুকুরের পানি দূষিত হলেঃ</a:t>
            </a:r>
            <a:endParaRPr lang="en-US" sz="3600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D5D025-CDB9-4348-8BED-60FCF05A5601}"/>
              </a:ext>
            </a:extLst>
          </p:cNvPr>
          <p:cNvSpPr txBox="1"/>
          <p:nvPr/>
        </p:nvSpPr>
        <p:spPr>
          <a:xfrm>
            <a:off x="2932464" y="988719"/>
            <a:ext cx="6045158" cy="1283910"/>
          </a:xfrm>
          <a:prstGeom prst="lef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পুকুরে রোগ জীবাণুর প্রাদুর্ভাব দেখা দেয়।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3FB1A4-C50A-4F3B-A15C-7690C4DD0794}"/>
              </a:ext>
            </a:extLst>
          </p:cNvPr>
          <p:cNvSpPr txBox="1"/>
          <p:nvPr/>
        </p:nvSpPr>
        <p:spPr>
          <a:xfrm>
            <a:off x="3019703" y="2809400"/>
            <a:ext cx="5957921" cy="1283910"/>
          </a:xfrm>
          <a:prstGeom prst="lef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পুকুরের মাছ মারা যায়।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AFEA5-9865-4B67-9AD8-DF4BEF18EF51}"/>
              </a:ext>
            </a:extLst>
          </p:cNvPr>
          <p:cNvSpPr txBox="1"/>
          <p:nvPr/>
        </p:nvSpPr>
        <p:spPr>
          <a:xfrm>
            <a:off x="3019703" y="4713701"/>
            <a:ext cx="5957921" cy="1283910"/>
          </a:xfrm>
          <a:prstGeom prst="lef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কৃষক আর্থিকভাবে ক্ষতিগ্রস্ত হয়।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18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B776E58-866E-4031-A137-097097569184}"/>
              </a:ext>
            </a:extLst>
          </p:cNvPr>
          <p:cNvSpPr/>
          <p:nvPr/>
        </p:nvSpPr>
        <p:spPr>
          <a:xfrm>
            <a:off x="3" y="0"/>
            <a:ext cx="9144001" cy="6858000"/>
          </a:xfrm>
          <a:prstGeom prst="frame">
            <a:avLst>
              <a:gd name="adj1" fmla="val 142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1EF295-B3D4-481B-AB1D-60EB48515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3340" y="2278967"/>
            <a:ext cx="2496125" cy="18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58181B-3C8A-4EA1-856B-55B79B704665}"/>
              </a:ext>
            </a:extLst>
          </p:cNvPr>
          <p:cNvSpPr txBox="1"/>
          <p:nvPr/>
        </p:nvSpPr>
        <p:spPr>
          <a:xfrm>
            <a:off x="2136705" y="809386"/>
            <a:ext cx="4870595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দ্রবীভূত অক্সিজেনের অভাব</a:t>
            </a:r>
            <a:endParaRPr lang="en-US" sz="4000" dirty="0">
              <a:ln>
                <a:solidFill>
                  <a:schemeClr val="accent2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899D44-220E-4AA9-A4FB-6BC98AD95FD5}"/>
              </a:ext>
            </a:extLst>
          </p:cNvPr>
          <p:cNvSpPr txBox="1"/>
          <p:nvPr/>
        </p:nvSpPr>
        <p:spPr>
          <a:xfrm>
            <a:off x="1678638" y="4617453"/>
            <a:ext cx="6145635" cy="107721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সকালে বা বিকালে, মেঘলা দিনে সাধারাণত এ সমস্যা দেখা দেয়।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001D3B-6D13-442B-8A82-DCFCBCE0E3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011" y="2278967"/>
            <a:ext cx="2289441" cy="1755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677FBD-0E6B-4E73-9E29-8974C302B3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51" y="2278967"/>
            <a:ext cx="2496127" cy="1755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2437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211</TotalTime>
  <Words>516</Words>
  <Application>Microsoft Office PowerPoint</Application>
  <PresentationFormat>On-screen Show (4:3)</PresentationFormat>
  <Paragraphs>75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21</cp:revision>
  <dcterms:created xsi:type="dcterms:W3CDTF">2019-10-18T10:39:38Z</dcterms:created>
  <dcterms:modified xsi:type="dcterms:W3CDTF">2019-10-19T03:50:03Z</dcterms:modified>
</cp:coreProperties>
</file>