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01" r:id="rId2"/>
    <p:sldId id="303" r:id="rId3"/>
    <p:sldId id="304" r:id="rId4"/>
    <p:sldId id="306" r:id="rId5"/>
    <p:sldId id="308" r:id="rId6"/>
    <p:sldId id="309" r:id="rId7"/>
    <p:sldId id="310" r:id="rId8"/>
    <p:sldId id="312" r:id="rId9"/>
    <p:sldId id="313" r:id="rId10"/>
    <p:sldId id="317" r:id="rId11"/>
    <p:sldId id="320" r:id="rId12"/>
    <p:sldId id="321" r:id="rId13"/>
    <p:sldId id="323" r:id="rId14"/>
    <p:sldId id="335" r:id="rId15"/>
    <p:sldId id="324" r:id="rId16"/>
    <p:sldId id="325" r:id="rId17"/>
    <p:sldId id="327" r:id="rId18"/>
    <p:sldId id="329" r:id="rId19"/>
    <p:sldId id="330" r:id="rId20"/>
    <p:sldId id="331" r:id="rId21"/>
    <p:sldId id="332" r:id="rId22"/>
    <p:sldId id="333" r:id="rId23"/>
    <p:sldId id="334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1D4"/>
    <a:srgbClr val="AA0696"/>
    <a:srgbClr val="902083"/>
    <a:srgbClr val="674769"/>
    <a:srgbClr val="1F0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>
        <p:scale>
          <a:sx n="70" d="100"/>
          <a:sy n="70" d="100"/>
        </p:scale>
        <p:origin x="-13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7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3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9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2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1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0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6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71450" cmpd="tri">
            <a:gradFill>
              <a:gsLst>
                <a:gs pos="8000">
                  <a:srgbClr val="AA0696"/>
                </a:gs>
                <a:gs pos="96000">
                  <a:srgbClr val="AA0696"/>
                </a:gs>
                <a:gs pos="31000">
                  <a:srgbClr val="00B050"/>
                </a:gs>
                <a:gs pos="57000">
                  <a:srgbClr val="BA0066"/>
                </a:gs>
                <a:gs pos="77000">
                  <a:srgbClr val="FFC000"/>
                </a:gs>
              </a:gsLst>
              <a:lin ang="5400000" scaled="0"/>
            </a:gradFill>
          </a:ln>
        </p:spPr>
      </p:pic>
      <p:pic>
        <p:nvPicPr>
          <p:cNvPr id="6" name="Picture 5" descr="Welc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25558"/>
            <a:ext cx="8305800" cy="442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89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53876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ঋ-কার, র, রেফ, ষ এর পরে ‘ণ’ হয়।</a:t>
            </a:r>
            <a:endParaRPr lang="en-US" sz="6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mrinal.jpg"/>
          <p:cNvPicPr>
            <a:picLocks noChangeAspect="1"/>
          </p:cNvPicPr>
          <p:nvPr/>
        </p:nvPicPr>
        <p:blipFill>
          <a:blip r:embed="rId2"/>
          <a:srcRect t="18831"/>
          <a:stretch>
            <a:fillRect/>
          </a:stretch>
        </p:blipFill>
        <p:spPr>
          <a:xfrm>
            <a:off x="144585" y="2133600"/>
            <a:ext cx="2903415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60270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মৃণাল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ear1.jpg"/>
          <p:cNvPicPr>
            <a:picLocks noChangeAspect="1"/>
          </p:cNvPicPr>
          <p:nvPr/>
        </p:nvPicPr>
        <p:blipFill>
          <a:blip r:embed="rId3"/>
          <a:srcRect r="6897" b="3402"/>
          <a:stretch>
            <a:fillRect/>
          </a:stretch>
        </p:blipFill>
        <p:spPr>
          <a:xfrm>
            <a:off x="3200400" y="2133600"/>
            <a:ext cx="2667000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9000" y="60270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কর্ণ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pashan.jpg"/>
          <p:cNvPicPr>
            <a:picLocks noChangeAspect="1"/>
          </p:cNvPicPr>
          <p:nvPr/>
        </p:nvPicPr>
        <p:blipFill>
          <a:blip r:embed="rId4"/>
          <a:srcRect r="37449"/>
          <a:stretch>
            <a:fillRect/>
          </a:stretch>
        </p:blipFill>
        <p:spPr>
          <a:xfrm>
            <a:off x="6051687" y="2133601"/>
            <a:ext cx="2863713" cy="381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00800" y="59436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পাষাণ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616803"/>
            <a:ext cx="853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4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র, ষ এর পরে ‘ণ’ হয়।</a:t>
            </a:r>
            <a:endParaRPr lang="en-US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dsc004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1"/>
            <a:ext cx="4470400" cy="4343400"/>
          </a:xfrm>
          <a:prstGeom prst="rect">
            <a:avLst/>
          </a:prstGeom>
        </p:spPr>
      </p:pic>
      <p:pic>
        <p:nvPicPr>
          <p:cNvPr id="6" name="Picture 5" descr="rop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942" y="1447800"/>
            <a:ext cx="4295658" cy="4391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8746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প্রাঙ্গণ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58746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রোপণ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382000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চাণক্য মাণিক্য গণ       বাণিজ্য লবণ মণ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বেণু বীণা কঙ্কণ কণিকা।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কল্যাণ শোণিত মণি 	স্থাণু গুণ পুণ্য বেণী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ফণী অণু বিপণী গণিকা।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আপণ লাবণ্য বাণী 	নিপুণ ভণিতা পাণি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গৌণ কোণ ভাণ পণ শাণ।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চিক্কণ নিক্কণ তৃণ		কফোণী বণিক গুণ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	গণনা পিণাক পণ্য বাণ।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73559"/>
            <a:ext cx="784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200" b="1" spc="150" dirty="0" smtClean="0">
                <a:ln w="11430"/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spc="150" dirty="0" err="1" smtClean="0">
                <a:ln w="11430"/>
                <a:latin typeface="NikoshBAN" pitchFamily="2" charset="0"/>
                <a:cs typeface="NikoshBAN" pitchFamily="2" charset="0"/>
              </a:rPr>
              <a:t>তো</a:t>
            </a:r>
            <a:r>
              <a:rPr lang="bn-BD" sz="3200" b="1" spc="150" dirty="0" smtClean="0">
                <a:ln w="11430"/>
                <a:latin typeface="NikoshBAN" pitchFamily="2" charset="0"/>
                <a:cs typeface="NikoshBAN" pitchFamily="2" charset="0"/>
              </a:rPr>
              <a:t>গুলো শব্দে স্বভাবতই</a:t>
            </a:r>
            <a:r>
              <a:rPr lang="en-US" sz="32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smtClean="0">
                <a:ln w="11430"/>
                <a:latin typeface="NikoshBAN" pitchFamily="2" charset="0"/>
                <a:cs typeface="NikoshBAN" pitchFamily="2" charset="0"/>
              </a:rPr>
              <a:t>“</a:t>
            </a:r>
            <a:r>
              <a:rPr lang="bn-BD" sz="4400" b="1" spc="150" dirty="0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4400" b="1" spc="150" dirty="0" smtClean="0">
                <a:ln w="11430"/>
                <a:latin typeface="NikoshBAN" pitchFamily="2" charset="0"/>
                <a:cs typeface="NikoshBAN" pitchFamily="2" charset="0"/>
              </a:rPr>
              <a:t>“ </a:t>
            </a:r>
            <a:r>
              <a:rPr lang="bn-BD" sz="3200" b="1" spc="150" dirty="0" smtClean="0">
                <a:ln w="11430"/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BD" sz="3200" b="1" spc="150" dirty="0" smtClean="0">
                <a:ln w="11430"/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spc="1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atin typeface="NikoshBAN"/>
              </a:rPr>
              <a:t> </a:t>
            </a:r>
            <a:endParaRPr lang="en-US" sz="4400" b="1" dirty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8229600" cy="3276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>
                <a:latin typeface="NikoshBAN"/>
              </a:rPr>
              <a:t>আরবি</a:t>
            </a:r>
            <a:r>
              <a:rPr lang="en-US" sz="4400" b="1" dirty="0">
                <a:latin typeface="NikoshBAN"/>
              </a:rPr>
              <a:t>, </a:t>
            </a:r>
            <a:r>
              <a:rPr lang="en-US" sz="4400" b="1" dirty="0" err="1">
                <a:latin typeface="NikoshBAN"/>
              </a:rPr>
              <a:t>ফারসি,ইংরেজি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ইত্যাদি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বিদেশি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শব্দে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কখনো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>
                <a:solidFill>
                  <a:srgbClr val="00B0F0"/>
                </a:solidFill>
                <a:latin typeface="NikoshBAN"/>
              </a:rPr>
              <a:t>“ণ” </a:t>
            </a:r>
            <a:r>
              <a:rPr lang="en-US" sz="4400" b="1" dirty="0" err="1">
                <a:latin typeface="NikoshBAN"/>
              </a:rPr>
              <a:t>হয়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না</a:t>
            </a:r>
            <a:r>
              <a:rPr lang="en-US" sz="4400" b="1" dirty="0">
                <a:latin typeface="NikoshBAN"/>
              </a:rPr>
              <a:t>|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82755" y="571500"/>
            <a:ext cx="33528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একক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228600" y="2590800"/>
            <a:ext cx="8610600" cy="243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বিধানের</a:t>
            </a:r>
            <a:r>
              <a:rPr lang="en-US" sz="36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36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854" y="1762330"/>
            <a:ext cx="86868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4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-ত্ব বিধানের সংজ্ঞা</a:t>
            </a:r>
            <a:r>
              <a:rPr lang="en-US" sz="4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4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 </a:t>
            </a:r>
            <a:r>
              <a:rPr lang="en-US" sz="48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বানানে</a:t>
            </a:r>
            <a:r>
              <a:rPr lang="en-US" sz="4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ষ-</a:t>
            </a:r>
            <a:r>
              <a:rPr lang="en-US" sz="48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নিয়মই</a:t>
            </a:r>
            <a:r>
              <a:rPr lang="en-US" sz="4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ষ-</a:t>
            </a:r>
            <a:r>
              <a:rPr lang="en-US" sz="48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4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4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|</a:t>
            </a:r>
            <a:endParaRPr lang="en-US" sz="4800" b="1" spc="150" dirty="0" smtClean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91600" cy="6712045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pim1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114800" cy="48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112603"/>
            <a:ext cx="1600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983069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‘ঋ-কার’ </a:t>
            </a:r>
            <a:r>
              <a:rPr lang="bn-BD" sz="36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‘ষ’</a:t>
            </a:r>
            <a:endParaRPr lang="en-US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bishonn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28600"/>
            <a:ext cx="4419600" cy="4800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0" y="5112603"/>
            <a:ext cx="20278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বিমর্ষ</a:t>
            </a:r>
            <a:r>
              <a:rPr lang="bn-BD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5906869"/>
            <a:ext cx="38475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‘রেফ’ </a:t>
            </a:r>
            <a:r>
              <a:rPr lang="bn-BD" sz="36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‘ষ’</a:t>
            </a:r>
            <a:endParaRPr lang="en-US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7143" y="270808"/>
            <a:ext cx="8763000" cy="19389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6000" b="1" cap="none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000" b="1" cap="none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ঋ-কার, র, রেফ এর পরে ‘ষ’ হয়।</a:t>
            </a:r>
            <a:endParaRPr lang="en-US" sz="6000" b="1" cap="none" spc="1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ris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23" y="1981200"/>
            <a:ext cx="4114177" cy="3906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59436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ঋষি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81200"/>
            <a:ext cx="4519373" cy="39066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6400" y="60270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 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379274"/>
            <a:ext cx="8763000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5400" b="1" cap="none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b="1" cap="none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ব্যঞ্জনে ‘ট’ ও ‘ঠ’ এর পূর্বে ‘ষ’ হয়।</a:t>
            </a:r>
            <a:endParaRPr lang="en-US" sz="3200" b="1" cap="none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Rasogo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4038600" cy="358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58674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max factor lipstick sex kit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4592114" cy="3581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3600" y="58674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ওষ্ঠ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91600" cy="66294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649069"/>
            <a:ext cx="8686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/>
              </a:rPr>
              <a:t>কোন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নিয়মের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ফেলা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যাবে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না</a:t>
            </a:r>
            <a:r>
              <a:rPr lang="en-US" sz="3600" b="1" dirty="0" smtClean="0">
                <a:latin typeface="NikoshBAN"/>
              </a:rPr>
              <a:t>, </a:t>
            </a:r>
            <a:r>
              <a:rPr lang="en-US" sz="3600" b="1" dirty="0" err="1" smtClean="0">
                <a:latin typeface="NikoshBAN"/>
              </a:rPr>
              <a:t>অথচ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/>
              </a:rPr>
              <a:t>“ষ” </a:t>
            </a:r>
            <a:r>
              <a:rPr lang="en-US" sz="3600" b="1" dirty="0" err="1" smtClean="0">
                <a:latin typeface="NikoshBAN"/>
              </a:rPr>
              <a:t>হয়</a:t>
            </a:r>
            <a:r>
              <a:rPr lang="en-US" sz="3600" b="1" dirty="0" smtClean="0">
                <a:latin typeface="NikoshBAN"/>
              </a:rPr>
              <a:t> |</a:t>
            </a:r>
            <a:endParaRPr lang="en-US" sz="3600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ভা</a:t>
            </a:r>
            <a:r>
              <a:rPr lang="en-US" sz="4800" b="1" dirty="0" err="1" smtClean="0">
                <a:solidFill>
                  <a:srgbClr val="00B050"/>
                </a:solidFill>
                <a:latin typeface="NikoshBAN"/>
              </a:rPr>
              <a:t>ষা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মা</a:t>
            </a:r>
            <a:r>
              <a:rPr lang="en-US" sz="4800" b="1" dirty="0" err="1" smtClean="0">
                <a:solidFill>
                  <a:srgbClr val="00B050"/>
                </a:solidFill>
                <a:latin typeface="NikoshBAN"/>
              </a:rPr>
              <a:t>ষা</a:t>
            </a:r>
            <a:r>
              <a:rPr lang="en-US" sz="48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/>
              </a:rPr>
              <a:t>ষ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ট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আ</a:t>
            </a:r>
            <a:r>
              <a:rPr lang="en-US" sz="4800" b="1" dirty="0" err="1" smtClean="0">
                <a:solidFill>
                  <a:srgbClr val="00B050"/>
                </a:solidFill>
                <a:latin typeface="NikoshBAN"/>
              </a:rPr>
              <a:t>ষা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ঢ়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/>
              </a:rPr>
              <a:t>ষ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ন্ড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কষিত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পাষাণ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ইষু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পাষন্ড</a:t>
            </a:r>
            <a:endParaRPr lang="en-US" sz="4800" b="1" dirty="0" smtClean="0">
              <a:solidFill>
                <a:srgbClr val="7030A0"/>
              </a:solidFill>
              <a:latin typeface="NikoshBAN"/>
            </a:endParaRPr>
          </a:p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কষায়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কাষায়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কাষ্ঠ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কষ্ট</a:t>
            </a:r>
            <a:endParaRPr lang="en-US" sz="4800" b="1" dirty="0" smtClean="0">
              <a:solidFill>
                <a:srgbClr val="7030A0"/>
              </a:solidFill>
              <a:latin typeface="NikoshBAN"/>
            </a:endParaRPr>
          </a:p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আভাষ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বাষ্প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অষ্ট</a:t>
            </a:r>
            <a:endParaRPr lang="en-US" sz="4800" b="1" dirty="0" smtClean="0">
              <a:solidFill>
                <a:srgbClr val="7030A0"/>
              </a:solidFill>
              <a:latin typeface="NikoshBAN"/>
            </a:endParaRPr>
          </a:p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পৌষ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পুষ্প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শষ্প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ভাষ্য</a:t>
            </a:r>
            <a:endParaRPr lang="en-US" sz="4800" b="1" dirty="0" smtClean="0">
              <a:solidFill>
                <a:srgbClr val="7030A0"/>
              </a:solidFill>
              <a:latin typeface="NikoshBAN"/>
            </a:endParaRPr>
          </a:p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ষত্ব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বিধান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করে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না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দাস্য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609600"/>
            <a:ext cx="3215755" cy="1061829"/>
          </a:xfrm>
          <a:prstGeom prst="rect">
            <a:avLst/>
          </a:prstGeom>
          <a:ln w="63500" cmpd="sng">
            <a:gradFill>
              <a:gsLst>
                <a:gs pos="85000">
                  <a:srgbClr val="000082"/>
                </a:gs>
                <a:gs pos="12000">
                  <a:srgbClr val="66008F"/>
                </a:gs>
                <a:gs pos="64999">
                  <a:srgbClr val="BA0066"/>
                </a:gs>
                <a:gs pos="53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9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26" y="2445365"/>
            <a:ext cx="4602707" cy="2923877"/>
          </a:xfrm>
          <a:prstGeom prst="rect">
            <a:avLst/>
          </a:prstGeom>
          <a:ln w="50800" cap="rnd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6000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9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অশেকুর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দ্বি-মূখী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নবাবগঞ্জ,দিনাজপুর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নং-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01729103040</a:t>
            </a:r>
          </a:p>
          <a:p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Email_ashikbiram@gmail.com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2401431"/>
            <a:ext cx="3979460" cy="2554545"/>
          </a:xfrm>
          <a:prstGeom prst="rect">
            <a:avLst/>
          </a:prstGeom>
          <a:ln w="69850">
            <a:gradFill flip="none" rotWithShape="1">
              <a:gsLst>
                <a:gs pos="8100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50000">
                  <a:srgbClr val="FF0000"/>
                </a:gs>
                <a:gs pos="100000">
                  <a:srgbClr val="FF8200"/>
                </a:gs>
              </a:gsLst>
              <a:lin ang="2700000" scaled="0"/>
              <a:tileRect/>
            </a:gra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দ্বিতীয় পত্র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পরিচ্ছেদঃতৃতীয়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800" b="1" dirty="0">
                <a:ln w="50800"/>
                <a:latin typeface="NikoshBAN" pitchFamily="2" charset="0"/>
                <a:cs typeface="NikoshBAN" pitchFamily="2" charset="0"/>
              </a:rPr>
              <a:t>সময়ঃ ৪৫ </a:t>
            </a:r>
            <a:r>
              <a:rPr lang="bn-BD" sz="2800" b="1" dirty="0" smtClean="0">
                <a:ln w="50800"/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481078"/>
            <a:ext cx="8382000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/>
              </a:rPr>
              <a:t>আরবি</a:t>
            </a:r>
            <a:r>
              <a:rPr lang="en-US" sz="6000" b="1" dirty="0" smtClean="0">
                <a:latin typeface="NikoshBAN"/>
              </a:rPr>
              <a:t>, </a:t>
            </a:r>
            <a:r>
              <a:rPr lang="en-US" sz="6000" b="1" dirty="0" err="1" smtClean="0">
                <a:latin typeface="NikoshBAN"/>
              </a:rPr>
              <a:t>ফারসি</a:t>
            </a:r>
            <a:r>
              <a:rPr lang="en-US" sz="6000" b="1" dirty="0" smtClean="0">
                <a:latin typeface="NikoshBAN"/>
              </a:rPr>
              <a:t> , </a:t>
            </a:r>
            <a:r>
              <a:rPr lang="en-US" sz="6000" b="1" dirty="0" err="1" smtClean="0">
                <a:latin typeface="NikoshBAN"/>
              </a:rPr>
              <a:t>ইংরেজি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smtClean="0">
                <a:latin typeface="NikoshBAN"/>
              </a:rPr>
              <a:t>    </a:t>
            </a:r>
            <a:r>
              <a:rPr lang="en-US" sz="6000" b="1" dirty="0" err="1" smtClean="0">
                <a:latin typeface="NikoshBAN"/>
              </a:rPr>
              <a:t>ইত্যাদি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বিদেশি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শব্দে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কখনো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smtClean="0">
                <a:solidFill>
                  <a:srgbClr val="00B050"/>
                </a:solidFill>
                <a:latin typeface="NikoshBAN"/>
              </a:rPr>
              <a:t>“ষ” </a:t>
            </a:r>
            <a:r>
              <a:rPr lang="en-US" sz="6000" b="1" dirty="0" err="1" smtClean="0">
                <a:latin typeface="NikoshBAN"/>
              </a:rPr>
              <a:t>হয়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না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5400" b="1" dirty="0" smtClean="0">
                <a:latin typeface="NikoshBAN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79737"/>
            <a:ext cx="88392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r>
              <a:rPr lang="bn-BD" sz="6000" b="1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248" y="1592239"/>
            <a:ext cx="8686800" cy="1938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ব্যাকরণ, অনুবীক্ষণ, রমণী, কিরণ, বর্ণ ইত্যাদি শব্দে </a:t>
            </a:r>
            <a:r>
              <a:rPr lang="bn-BD" sz="4000" b="1" cap="none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ণ-ত্ব বিধানের কোন নিয়ম প্রয়োগ হয়েছ? </a:t>
            </a:r>
            <a:endParaRPr lang="en-US" sz="3200" b="1" cap="none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896142"/>
            <a:ext cx="8686800" cy="21236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কৃষ্ণ, দৃষ্টি, শ্রেষ্ঠ, মুমূর্ষু, চেষ্টা ইত্যাদি শব্দে   ষ</a:t>
            </a:r>
            <a:r>
              <a:rPr lang="bn-BD" sz="4400" b="1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-ত্ব বিধানের কোন নিয়ম প্রয়োগ হয়েছ? </a:t>
            </a:r>
            <a:endParaRPr lang="en-US" sz="3600" b="1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0" y="440534"/>
            <a:ext cx="47244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u="sng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u="sng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720876"/>
            <a:ext cx="8915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8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</a:t>
            </a:r>
            <a:r>
              <a:rPr lang="bn-BD" sz="48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বিধানের ২টি </a:t>
            </a:r>
            <a:r>
              <a:rPr lang="bn-BD" sz="48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8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8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ষত্ব </a:t>
            </a:r>
            <a:r>
              <a:rPr lang="bn-BD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বিধানের ২টি নিয়ম বল। </a:t>
            </a:r>
            <a:endParaRPr lang="en-US" sz="48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47471"/>
            <a:ext cx="8534400" cy="12003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bn-BD" sz="72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81329"/>
            <a:ext cx="5791200" cy="29906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4343400"/>
            <a:ext cx="86106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উদাহরণসহ </a:t>
            </a:r>
            <a:r>
              <a:rPr lang="bn-BD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ও ষ-ত্ব বিধানের মোট </a:t>
            </a:r>
            <a:r>
              <a:rPr lang="bn-BD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লিখে আনবে। </a:t>
            </a:r>
            <a:endParaRPr lang="en-US" sz="4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288" y="3244334"/>
            <a:ext cx="849142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B050"/>
                </a:solidFill>
                <a:latin typeface="NikoshBAN"/>
              </a:rPr>
              <a:t>ধন্যবাদ</a:t>
            </a:r>
            <a:endParaRPr lang="en-US" sz="19900" b="1" dirty="0">
              <a:solidFill>
                <a:srgbClr val="00B05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113991"/>
              </p:ext>
            </p:extLst>
          </p:nvPr>
        </p:nvGraphicFramePr>
        <p:xfrm>
          <a:off x="4114800" y="2819400"/>
          <a:ext cx="91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Packager Shell Object" showAsIcon="1" r:id="rId3" imgW="914400" imgH="800280" progId="Package">
                  <p:embed/>
                </p:oleObj>
              </mc:Choice>
              <mc:Fallback>
                <p:oleObj name="Packager Shell Object" showAsIcon="1" r:id="rId3" imgW="914400" imgH="80028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19400"/>
                        <a:ext cx="914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304800"/>
            <a:ext cx="4800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এসো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একটি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ভিডিও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দেখি</a:t>
            </a:r>
            <a:r>
              <a:rPr lang="en-US" sz="3200" b="1" dirty="0" smtClean="0"/>
              <a:t>….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830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1929" y="524470"/>
            <a:ext cx="5887871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……..</a:t>
            </a:r>
            <a:r>
              <a:rPr lang="bn-BD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820650"/>
            <a:ext cx="8686800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800" b="1" cap="none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ও ষ-ত্ব বিধান </a:t>
            </a:r>
            <a:endParaRPr lang="en-US" sz="5400" b="1" cap="none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8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55626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8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  <a:r>
              <a:rPr lang="bn-BD" sz="8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310348"/>
            <a:ext cx="8382000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800" b="1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ণ-ত্ব ও ষ-ত্ব বিধানের</a:t>
            </a:r>
            <a:r>
              <a:rPr lang="en-US" sz="4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b="1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4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b="1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bn-BD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উদাহরণসহ ণ-ত্ব ও ষ-ত্ব </a:t>
            </a:r>
          </a:p>
          <a:p>
            <a:r>
              <a:rPr lang="bn-BD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বিধানের আজকের পঠিত </a:t>
            </a:r>
          </a:p>
          <a:p>
            <a:r>
              <a:rPr lang="bn-BD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নিয়মগুলি বলতে পারবে।</a:t>
            </a:r>
            <a:endParaRPr lang="en-US" sz="4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বিধানের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 </a:t>
            </a:r>
            <a:r>
              <a:rPr lang="en-US" sz="4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বানানে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ণ-</a:t>
            </a:r>
            <a:r>
              <a:rPr lang="en-US" sz="4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নিয়মই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ণ-</a:t>
            </a:r>
            <a:r>
              <a:rPr lang="en-US" sz="4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5382"/>
            <a:ext cx="4267200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820271"/>
            <a:ext cx="2514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ঘণ্টা</a:t>
            </a:r>
            <a:endParaRPr lang="en-US" sz="44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922623"/>
            <a:ext cx="3962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আগে ‘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image_37_59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"/>
            <a:ext cx="4424566" cy="46049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2600" y="4876800"/>
            <a:ext cx="27075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ময়ূরকণ্ঠ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5791200"/>
            <a:ext cx="3810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আগে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t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160732"/>
            <a:ext cx="4404360" cy="4457603"/>
          </a:xfrm>
          <a:prstGeom prst="rect">
            <a:avLst/>
          </a:prstGeom>
          <a:ln w="28575">
            <a:solidFill>
              <a:srgbClr val="F511D4"/>
            </a:solidFill>
            <a:prstDash val="solid"/>
          </a:ln>
        </p:spPr>
      </p:pic>
      <p:sp>
        <p:nvSpPr>
          <p:cNvPr id="5" name="Rectangle 4"/>
          <p:cNvSpPr/>
          <p:nvPr/>
        </p:nvSpPr>
        <p:spPr>
          <a:xfrm>
            <a:off x="807720" y="4734509"/>
            <a:ext cx="259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দণ্ড</a:t>
            </a:r>
            <a:r>
              <a:rPr lang="bn-BD" sz="5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" y="5638800"/>
            <a:ext cx="38176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bn-BD" sz="36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আগে ‘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gras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4343400" cy="44659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1200" y="4701906"/>
            <a:ext cx="236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তৃণ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5715000"/>
            <a:ext cx="4191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ঋ-কার’  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36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cap="none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6850" cap="flat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87000">
                  <a:srgbClr val="EE3F17"/>
                </a:gs>
                <a:gs pos="91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6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ব্যঞ্জনে ‘</a:t>
            </a:r>
            <a:r>
              <a:rPr lang="bn-BD" sz="6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6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বর্গের পূর্বে ‘</a:t>
            </a:r>
            <a:r>
              <a:rPr lang="bn-BD" sz="6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6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হয়।</a:t>
            </a:r>
            <a:endParaRPr lang="en-US" sz="66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jata.jpg"/>
          <p:cNvPicPr>
            <a:picLocks noChangeAspect="1"/>
          </p:cNvPicPr>
          <p:nvPr/>
        </p:nvPicPr>
        <p:blipFill>
          <a:blip r:embed="rId2"/>
          <a:srcRect l="7362" r="7975"/>
          <a:stretch>
            <a:fillRect/>
          </a:stretch>
        </p:blipFill>
        <p:spPr>
          <a:xfrm>
            <a:off x="152401" y="2514600"/>
            <a:ext cx="2743200" cy="312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58746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কণ্টক  </a:t>
            </a:r>
            <a:endParaRPr lang="en-US" sz="4000" b="1" cap="none" spc="1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lonthon1.jpg"/>
          <p:cNvPicPr>
            <a:picLocks noChangeAspect="1"/>
          </p:cNvPicPr>
          <p:nvPr/>
        </p:nvPicPr>
        <p:blipFill>
          <a:blip r:embed="rId3"/>
          <a:srcRect b="19273"/>
          <a:stretch>
            <a:fillRect/>
          </a:stretch>
        </p:blipFill>
        <p:spPr>
          <a:xfrm>
            <a:off x="2971800" y="2514600"/>
            <a:ext cx="2743200" cy="312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9000" y="58674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লণ্ঠন</a:t>
            </a:r>
            <a:r>
              <a:rPr lang="bn-BD" sz="48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imxylus_1275929560_1lmc_fire.jpg"/>
          <p:cNvPicPr>
            <a:picLocks noChangeAspect="1"/>
          </p:cNvPicPr>
          <p:nvPr/>
        </p:nvPicPr>
        <p:blipFill>
          <a:blip r:embed="rId4" cstate="print"/>
          <a:srcRect l="5256" r="19407"/>
          <a:stretch>
            <a:fillRect/>
          </a:stretch>
        </p:blipFill>
        <p:spPr>
          <a:xfrm>
            <a:off x="5791200" y="2514600"/>
            <a:ext cx="3276600" cy="3124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43600" y="5722203"/>
            <a:ext cx="2590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অগ্নিকুণ্ড </a:t>
            </a:r>
            <a:endParaRPr lang="en-US" sz="4000" b="1" cap="none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417</Words>
  <Application>Microsoft Office PowerPoint</Application>
  <PresentationFormat>On-screen Show (4:3)</PresentationFormat>
  <Paragraphs>84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shuvo</cp:lastModifiedBy>
  <cp:revision>265</cp:revision>
  <dcterms:created xsi:type="dcterms:W3CDTF">2006-08-16T00:00:00Z</dcterms:created>
  <dcterms:modified xsi:type="dcterms:W3CDTF">2019-10-30T13:13:19Z</dcterms:modified>
</cp:coreProperties>
</file>