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2"/>
  </p:notesMasterIdLst>
  <p:sldIdLst>
    <p:sldId id="302" r:id="rId2"/>
    <p:sldId id="274" r:id="rId3"/>
    <p:sldId id="259" r:id="rId4"/>
    <p:sldId id="260" r:id="rId5"/>
    <p:sldId id="273" r:id="rId6"/>
    <p:sldId id="280" r:id="rId7"/>
    <p:sldId id="278" r:id="rId8"/>
    <p:sldId id="304" r:id="rId9"/>
    <p:sldId id="311" r:id="rId10"/>
    <p:sldId id="307" r:id="rId11"/>
    <p:sldId id="305" r:id="rId12"/>
    <p:sldId id="303" r:id="rId13"/>
    <p:sldId id="312" r:id="rId14"/>
    <p:sldId id="300" r:id="rId15"/>
    <p:sldId id="314" r:id="rId16"/>
    <p:sldId id="313" r:id="rId17"/>
    <p:sldId id="315" r:id="rId18"/>
    <p:sldId id="316" r:id="rId19"/>
    <p:sldId id="271" r:id="rId20"/>
    <p:sldId id="27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4C04"/>
    <a:srgbClr val="F6F6F6"/>
    <a:srgbClr val="C64930"/>
    <a:srgbClr val="5086F2"/>
    <a:srgbClr val="6C99F4"/>
    <a:srgbClr val="1156DF"/>
    <a:srgbClr val="1B49A5"/>
    <a:srgbClr val="2DC391"/>
    <a:srgbClr val="8EFE88"/>
    <a:srgbClr val="956C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88" autoAdjust="0"/>
    <p:restoredTop sz="94660"/>
  </p:normalViewPr>
  <p:slideViewPr>
    <p:cSldViewPr>
      <p:cViewPr>
        <p:scale>
          <a:sx n="60" d="100"/>
          <a:sy n="60" d="100"/>
        </p:scale>
        <p:origin x="1554" y="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1BFA27-4C51-4094-9D01-B6BFEB0F43DA}" type="doc">
      <dgm:prSet loTypeId="urn:microsoft.com/office/officeart/2005/8/layout/radial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1DA4FAB-0D1F-415A-B4CD-CE5A173B6A4A}">
      <dgm:prSet phldrT="[Text]"/>
      <dgm:spPr/>
      <dgm:t>
        <a:bodyPr/>
        <a:lstStyle/>
        <a:p>
          <a:r>
            <a:rPr lang="bn-IN" dirty="0" smtClean="0">
              <a:latin typeface="NikoshBAN" panose="02000000000000000000" pitchFamily="2" charset="0"/>
              <a:cs typeface="NikoshBAN" panose="02000000000000000000" pitchFamily="2" charset="0"/>
            </a:rPr>
            <a:t>প্রাণী টিস্যু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23B15D3-128D-4B2B-9ED0-7C6FCD0DAC1B}" type="parTrans" cxnId="{38062759-8AFA-42B5-9440-3C53DBABAF45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BEC8601-8636-44C4-A9F2-ADDA19A891DC}" type="sibTrans" cxnId="{38062759-8AFA-42B5-9440-3C53DBABAF45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CDD1619-8B0F-4598-9E67-D607DEAE33D8}">
      <dgm:prSet phldrT="[Text]"/>
      <dgm:spPr/>
      <dgm:t>
        <a:bodyPr/>
        <a:lstStyle/>
        <a:p>
          <a:r>
            <a:rPr lang="bn-IN" dirty="0" smtClean="0">
              <a:latin typeface="NikoshBAN" panose="02000000000000000000" pitchFamily="2" charset="0"/>
              <a:cs typeface="NikoshBAN" panose="02000000000000000000" pitchFamily="2" charset="0"/>
            </a:rPr>
            <a:t>আবরণী টিস্যু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B74EE03-5F8F-41AB-8C65-0DA451A3D49B}" type="parTrans" cxnId="{11F703EB-A03F-44E4-8EDF-E475E4BD316F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8F03077-3BAC-4F83-8A8A-04FB4CAE3936}" type="sibTrans" cxnId="{11F703EB-A03F-44E4-8EDF-E475E4BD316F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91AFA5F-FADA-435F-A612-B685896AA5C3}">
      <dgm:prSet phldrT="[Text]"/>
      <dgm:spPr/>
      <dgm:t>
        <a:bodyPr/>
        <a:lstStyle/>
        <a:p>
          <a:r>
            <a:rPr lang="bn-IN" dirty="0" smtClean="0">
              <a:latin typeface="NikoshBAN" panose="02000000000000000000" pitchFamily="2" charset="0"/>
              <a:cs typeface="NikoshBAN" panose="02000000000000000000" pitchFamily="2" charset="0"/>
            </a:rPr>
            <a:t>পেশী টিস্যু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87A8F7E-804C-4DCB-82CC-104A42A1BB48}" type="parTrans" cxnId="{EBC52FC7-1567-41D9-AA3B-1221FE1E52A9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BB92E20-1F4A-452C-9E10-838C6B4A7F20}" type="sibTrans" cxnId="{EBC52FC7-1567-41D9-AA3B-1221FE1E52A9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A757B3C-8325-4884-BC91-5C4B9C9C6CC8}">
      <dgm:prSet phldrT="[Text]"/>
      <dgm:spPr/>
      <dgm:t>
        <a:bodyPr/>
        <a:lstStyle/>
        <a:p>
          <a:r>
            <a:rPr lang="bn-IN" dirty="0" smtClean="0">
              <a:latin typeface="NikoshBAN" panose="02000000000000000000" pitchFamily="2" charset="0"/>
              <a:cs typeface="NikoshBAN" panose="02000000000000000000" pitchFamily="2" charset="0"/>
            </a:rPr>
            <a:t>যোজক টিস্যু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BFDFA51-3DF3-498D-8FF6-09CD43C35316}" type="parTrans" cxnId="{1F425F80-C95E-46CE-B636-6ABB682576E2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2613634-A45F-42AE-BCBB-A828C9DEA4D2}" type="sibTrans" cxnId="{1F425F80-C95E-46CE-B636-6ABB682576E2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52015F2-FAF4-4BCB-B06F-759E61BCF22D}">
      <dgm:prSet phldrT="[Text]"/>
      <dgm:spPr/>
      <dgm:t>
        <a:bodyPr/>
        <a:lstStyle/>
        <a:p>
          <a:r>
            <a:rPr lang="bn-IN" dirty="0" smtClean="0">
              <a:latin typeface="NikoshBAN" panose="02000000000000000000" pitchFamily="2" charset="0"/>
              <a:cs typeface="NikoshBAN" panose="02000000000000000000" pitchFamily="2" charset="0"/>
            </a:rPr>
            <a:t>স্নায়ু টিস্যু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EB39CF6-69D8-4E65-A9C5-CBD82DC778D9}" type="parTrans" cxnId="{4B2546DA-E4E9-4FAA-95A6-A8846207880D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6806AC3-0A84-43BD-8815-706664810ABE}" type="sibTrans" cxnId="{4B2546DA-E4E9-4FAA-95A6-A8846207880D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7F98D7C-BADE-4757-9E3B-5DA0B39CDF0E}" type="pres">
      <dgm:prSet presAssocID="{2F1BFA27-4C51-4094-9D01-B6BFEB0F43D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680FB6C-0D88-48A7-B1C7-EED5E9DF2B1E}" type="pres">
      <dgm:prSet presAssocID="{71DA4FAB-0D1F-415A-B4CD-CE5A173B6A4A}" presName="centerShape" presStyleLbl="node0" presStyleIdx="0" presStyleCnt="1" custScaleX="218307" custScaleY="119384" custLinFactNeighborX="-2938"/>
      <dgm:spPr/>
      <dgm:t>
        <a:bodyPr/>
        <a:lstStyle/>
        <a:p>
          <a:endParaRPr lang="en-US"/>
        </a:p>
      </dgm:t>
    </dgm:pt>
    <dgm:pt modelId="{0D1B1264-80DB-41ED-9F37-C9F215AD61AD}" type="pres">
      <dgm:prSet presAssocID="{CB74EE03-5F8F-41AB-8C65-0DA451A3D49B}" presName="parTrans" presStyleLbl="sibTrans2D1" presStyleIdx="0" presStyleCnt="4"/>
      <dgm:spPr/>
      <dgm:t>
        <a:bodyPr/>
        <a:lstStyle/>
        <a:p>
          <a:endParaRPr lang="en-US"/>
        </a:p>
      </dgm:t>
    </dgm:pt>
    <dgm:pt modelId="{5D1C338D-1E98-4241-A2B2-0521BFAA1E53}" type="pres">
      <dgm:prSet presAssocID="{CB74EE03-5F8F-41AB-8C65-0DA451A3D49B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D0544462-7940-4791-81B9-63EF880D7F9A}" type="pres">
      <dgm:prSet presAssocID="{0CDD1619-8B0F-4598-9E67-D607DEAE33D8}" presName="node" presStyleLbl="node1" presStyleIdx="0" presStyleCnt="4" custScaleX="184744" custRadScaleRad="100173" custRadScaleInc="-74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06040E-E872-4B48-978F-E824B33E210B}" type="pres">
      <dgm:prSet presAssocID="{987A8F7E-804C-4DCB-82CC-104A42A1BB48}" presName="parTrans" presStyleLbl="sibTrans2D1" presStyleIdx="1" presStyleCnt="4"/>
      <dgm:spPr/>
      <dgm:t>
        <a:bodyPr/>
        <a:lstStyle/>
        <a:p>
          <a:endParaRPr lang="en-US"/>
        </a:p>
      </dgm:t>
    </dgm:pt>
    <dgm:pt modelId="{547E3337-CC30-4C51-B32B-64F2FA5D9601}" type="pres">
      <dgm:prSet presAssocID="{987A8F7E-804C-4DCB-82CC-104A42A1BB48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61FD36BB-B833-490F-BB70-3FFEC1DCC794}" type="pres">
      <dgm:prSet presAssocID="{F91AFA5F-FADA-435F-A612-B685896AA5C3}" presName="node" presStyleLbl="node1" presStyleIdx="1" presStyleCnt="4" custScaleX="167127" custRadScaleRad="156309" custRadScaleInc="19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BDB6A4-7D78-4669-A4DE-6CCA263F5818}" type="pres">
      <dgm:prSet presAssocID="{7BFDFA51-3DF3-498D-8FF6-09CD43C35316}" presName="parTrans" presStyleLbl="sibTrans2D1" presStyleIdx="2" presStyleCnt="4"/>
      <dgm:spPr/>
      <dgm:t>
        <a:bodyPr/>
        <a:lstStyle/>
        <a:p>
          <a:endParaRPr lang="en-US"/>
        </a:p>
      </dgm:t>
    </dgm:pt>
    <dgm:pt modelId="{D617ACAF-43A1-467A-B860-3B7F2390E20F}" type="pres">
      <dgm:prSet presAssocID="{7BFDFA51-3DF3-498D-8FF6-09CD43C35316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EE792AAA-8946-4A6B-BE1B-03E4E4FFD701}" type="pres">
      <dgm:prSet presAssocID="{8A757B3C-8325-4884-BC91-5C4B9C9C6CC8}" presName="node" presStyleLbl="node1" presStyleIdx="2" presStyleCnt="4" custScaleX="195932" custRadScaleRad="100173" custRadScaleInc="74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F3FF03-3DCD-4699-8643-3F525800E0F5}" type="pres">
      <dgm:prSet presAssocID="{CEB39CF6-69D8-4E65-A9C5-CBD82DC778D9}" presName="parTrans" presStyleLbl="sibTrans2D1" presStyleIdx="3" presStyleCnt="4"/>
      <dgm:spPr/>
      <dgm:t>
        <a:bodyPr/>
        <a:lstStyle/>
        <a:p>
          <a:endParaRPr lang="en-US"/>
        </a:p>
      </dgm:t>
    </dgm:pt>
    <dgm:pt modelId="{AFE67699-CE38-4E24-BFB9-3CD62C27B816}" type="pres">
      <dgm:prSet presAssocID="{CEB39CF6-69D8-4E65-A9C5-CBD82DC778D9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742B6D08-4B8E-43B7-843D-B9D3A301D0A3}" type="pres">
      <dgm:prSet presAssocID="{752015F2-FAF4-4BCB-B06F-759E61BCF22D}" presName="node" presStyleLbl="node1" presStyleIdx="3" presStyleCnt="4" custScaleX="166807" custRadScaleRad="162745" custRadScaleInc="-19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BD5FA1-DCE7-4AFE-8453-0302BEA2CD72}" type="presOf" srcId="{2F1BFA27-4C51-4094-9D01-B6BFEB0F43DA}" destId="{D7F98D7C-BADE-4757-9E3B-5DA0B39CDF0E}" srcOrd="0" destOrd="0" presId="urn:microsoft.com/office/officeart/2005/8/layout/radial5"/>
    <dgm:cxn modelId="{0F86A5C1-01E9-4A85-A39D-F328EA43BF24}" type="presOf" srcId="{CB74EE03-5F8F-41AB-8C65-0DA451A3D49B}" destId="{5D1C338D-1E98-4241-A2B2-0521BFAA1E53}" srcOrd="1" destOrd="0" presId="urn:microsoft.com/office/officeart/2005/8/layout/radial5"/>
    <dgm:cxn modelId="{1C85BB93-BAD3-4BF9-9A70-8D6FF09C7670}" type="presOf" srcId="{CB74EE03-5F8F-41AB-8C65-0DA451A3D49B}" destId="{0D1B1264-80DB-41ED-9F37-C9F215AD61AD}" srcOrd="0" destOrd="0" presId="urn:microsoft.com/office/officeart/2005/8/layout/radial5"/>
    <dgm:cxn modelId="{4B2546DA-E4E9-4FAA-95A6-A8846207880D}" srcId="{71DA4FAB-0D1F-415A-B4CD-CE5A173B6A4A}" destId="{752015F2-FAF4-4BCB-B06F-759E61BCF22D}" srcOrd="3" destOrd="0" parTransId="{CEB39CF6-69D8-4E65-A9C5-CBD82DC778D9}" sibTransId="{86806AC3-0A84-43BD-8815-706664810ABE}"/>
    <dgm:cxn modelId="{501A84B9-C69A-4D3C-9E53-788031BFBAE4}" type="presOf" srcId="{752015F2-FAF4-4BCB-B06F-759E61BCF22D}" destId="{742B6D08-4B8E-43B7-843D-B9D3A301D0A3}" srcOrd="0" destOrd="0" presId="urn:microsoft.com/office/officeart/2005/8/layout/radial5"/>
    <dgm:cxn modelId="{BB56721A-70B2-47A1-8913-D39442717922}" type="presOf" srcId="{71DA4FAB-0D1F-415A-B4CD-CE5A173B6A4A}" destId="{3680FB6C-0D88-48A7-B1C7-EED5E9DF2B1E}" srcOrd="0" destOrd="0" presId="urn:microsoft.com/office/officeart/2005/8/layout/radial5"/>
    <dgm:cxn modelId="{1782FD06-4581-413A-AAE3-77836B0C2E1D}" type="presOf" srcId="{8A757B3C-8325-4884-BC91-5C4B9C9C6CC8}" destId="{EE792AAA-8946-4A6B-BE1B-03E4E4FFD701}" srcOrd="0" destOrd="0" presId="urn:microsoft.com/office/officeart/2005/8/layout/radial5"/>
    <dgm:cxn modelId="{EBC52FC7-1567-41D9-AA3B-1221FE1E52A9}" srcId="{71DA4FAB-0D1F-415A-B4CD-CE5A173B6A4A}" destId="{F91AFA5F-FADA-435F-A612-B685896AA5C3}" srcOrd="1" destOrd="0" parTransId="{987A8F7E-804C-4DCB-82CC-104A42A1BB48}" sibTransId="{FBB92E20-1F4A-452C-9E10-838C6B4A7F20}"/>
    <dgm:cxn modelId="{C76B2E02-3A0B-4342-BA79-59AB34CA9291}" type="presOf" srcId="{F91AFA5F-FADA-435F-A612-B685896AA5C3}" destId="{61FD36BB-B833-490F-BB70-3FFEC1DCC794}" srcOrd="0" destOrd="0" presId="urn:microsoft.com/office/officeart/2005/8/layout/radial5"/>
    <dgm:cxn modelId="{B9D7F290-8038-4D1B-A066-1010B39E68A0}" type="presOf" srcId="{CEB39CF6-69D8-4E65-A9C5-CBD82DC778D9}" destId="{AFE67699-CE38-4E24-BFB9-3CD62C27B816}" srcOrd="1" destOrd="0" presId="urn:microsoft.com/office/officeart/2005/8/layout/radial5"/>
    <dgm:cxn modelId="{89B2787B-1760-474C-86B3-9B2E830D4272}" type="presOf" srcId="{987A8F7E-804C-4DCB-82CC-104A42A1BB48}" destId="{6E06040E-E872-4B48-978F-E824B33E210B}" srcOrd="0" destOrd="0" presId="urn:microsoft.com/office/officeart/2005/8/layout/radial5"/>
    <dgm:cxn modelId="{11F703EB-A03F-44E4-8EDF-E475E4BD316F}" srcId="{71DA4FAB-0D1F-415A-B4CD-CE5A173B6A4A}" destId="{0CDD1619-8B0F-4598-9E67-D607DEAE33D8}" srcOrd="0" destOrd="0" parTransId="{CB74EE03-5F8F-41AB-8C65-0DA451A3D49B}" sibTransId="{28F03077-3BAC-4F83-8A8A-04FB4CAE3936}"/>
    <dgm:cxn modelId="{D824CEC4-418E-4500-9D38-EDCBDB105A5A}" type="presOf" srcId="{7BFDFA51-3DF3-498D-8FF6-09CD43C35316}" destId="{D617ACAF-43A1-467A-B860-3B7F2390E20F}" srcOrd="1" destOrd="0" presId="urn:microsoft.com/office/officeart/2005/8/layout/radial5"/>
    <dgm:cxn modelId="{1F425F80-C95E-46CE-B636-6ABB682576E2}" srcId="{71DA4FAB-0D1F-415A-B4CD-CE5A173B6A4A}" destId="{8A757B3C-8325-4884-BC91-5C4B9C9C6CC8}" srcOrd="2" destOrd="0" parTransId="{7BFDFA51-3DF3-498D-8FF6-09CD43C35316}" sibTransId="{22613634-A45F-42AE-BCBB-A828C9DEA4D2}"/>
    <dgm:cxn modelId="{ACFC3940-5453-4589-AEC4-30BB0FC582C6}" type="presOf" srcId="{987A8F7E-804C-4DCB-82CC-104A42A1BB48}" destId="{547E3337-CC30-4C51-B32B-64F2FA5D9601}" srcOrd="1" destOrd="0" presId="urn:microsoft.com/office/officeart/2005/8/layout/radial5"/>
    <dgm:cxn modelId="{28614F0E-A146-4579-BB02-784D552E301B}" type="presOf" srcId="{CEB39CF6-69D8-4E65-A9C5-CBD82DC778D9}" destId="{27F3FF03-3DCD-4699-8643-3F525800E0F5}" srcOrd="0" destOrd="0" presId="urn:microsoft.com/office/officeart/2005/8/layout/radial5"/>
    <dgm:cxn modelId="{36F4277E-D9E8-4292-9E59-499796CEF9AC}" type="presOf" srcId="{0CDD1619-8B0F-4598-9E67-D607DEAE33D8}" destId="{D0544462-7940-4791-81B9-63EF880D7F9A}" srcOrd="0" destOrd="0" presId="urn:microsoft.com/office/officeart/2005/8/layout/radial5"/>
    <dgm:cxn modelId="{ABE1A67A-927B-4D82-A2A3-6446C5197FBA}" type="presOf" srcId="{7BFDFA51-3DF3-498D-8FF6-09CD43C35316}" destId="{66BDB6A4-7D78-4669-A4DE-6CCA263F5818}" srcOrd="0" destOrd="0" presId="urn:microsoft.com/office/officeart/2005/8/layout/radial5"/>
    <dgm:cxn modelId="{38062759-8AFA-42B5-9440-3C53DBABAF45}" srcId="{2F1BFA27-4C51-4094-9D01-B6BFEB0F43DA}" destId="{71DA4FAB-0D1F-415A-B4CD-CE5A173B6A4A}" srcOrd="0" destOrd="0" parTransId="{723B15D3-128D-4B2B-9ED0-7C6FCD0DAC1B}" sibTransId="{2BEC8601-8636-44C4-A9F2-ADDA19A891DC}"/>
    <dgm:cxn modelId="{99B3EAAF-56A1-459A-BAD8-FBC76A9F7E8D}" type="presParOf" srcId="{D7F98D7C-BADE-4757-9E3B-5DA0B39CDF0E}" destId="{3680FB6C-0D88-48A7-B1C7-EED5E9DF2B1E}" srcOrd="0" destOrd="0" presId="urn:microsoft.com/office/officeart/2005/8/layout/radial5"/>
    <dgm:cxn modelId="{1B97B132-5D19-4ED7-9312-A76097BBCD13}" type="presParOf" srcId="{D7F98D7C-BADE-4757-9E3B-5DA0B39CDF0E}" destId="{0D1B1264-80DB-41ED-9F37-C9F215AD61AD}" srcOrd="1" destOrd="0" presId="urn:microsoft.com/office/officeart/2005/8/layout/radial5"/>
    <dgm:cxn modelId="{25829F86-3D6C-4A4C-A9FA-99548875EC06}" type="presParOf" srcId="{0D1B1264-80DB-41ED-9F37-C9F215AD61AD}" destId="{5D1C338D-1E98-4241-A2B2-0521BFAA1E53}" srcOrd="0" destOrd="0" presId="urn:microsoft.com/office/officeart/2005/8/layout/radial5"/>
    <dgm:cxn modelId="{8D8B7917-9EF4-48C7-912A-CC9F3F91D6E3}" type="presParOf" srcId="{D7F98D7C-BADE-4757-9E3B-5DA0B39CDF0E}" destId="{D0544462-7940-4791-81B9-63EF880D7F9A}" srcOrd="2" destOrd="0" presId="urn:microsoft.com/office/officeart/2005/8/layout/radial5"/>
    <dgm:cxn modelId="{FCFCBC73-1A24-44AD-A0A7-1CD5B197E6EF}" type="presParOf" srcId="{D7F98D7C-BADE-4757-9E3B-5DA0B39CDF0E}" destId="{6E06040E-E872-4B48-978F-E824B33E210B}" srcOrd="3" destOrd="0" presId="urn:microsoft.com/office/officeart/2005/8/layout/radial5"/>
    <dgm:cxn modelId="{92B624E2-4E70-4D20-8297-895D848C1BA9}" type="presParOf" srcId="{6E06040E-E872-4B48-978F-E824B33E210B}" destId="{547E3337-CC30-4C51-B32B-64F2FA5D9601}" srcOrd="0" destOrd="0" presId="urn:microsoft.com/office/officeart/2005/8/layout/radial5"/>
    <dgm:cxn modelId="{1065D5C8-82CA-4EBD-8DF0-346CEFB8B757}" type="presParOf" srcId="{D7F98D7C-BADE-4757-9E3B-5DA0B39CDF0E}" destId="{61FD36BB-B833-490F-BB70-3FFEC1DCC794}" srcOrd="4" destOrd="0" presId="urn:microsoft.com/office/officeart/2005/8/layout/radial5"/>
    <dgm:cxn modelId="{067A78AC-863F-49A7-91A6-4B24AFBCE710}" type="presParOf" srcId="{D7F98D7C-BADE-4757-9E3B-5DA0B39CDF0E}" destId="{66BDB6A4-7D78-4669-A4DE-6CCA263F5818}" srcOrd="5" destOrd="0" presId="urn:microsoft.com/office/officeart/2005/8/layout/radial5"/>
    <dgm:cxn modelId="{F3FA2459-EEF7-4171-A15F-5500C677543E}" type="presParOf" srcId="{66BDB6A4-7D78-4669-A4DE-6CCA263F5818}" destId="{D617ACAF-43A1-467A-B860-3B7F2390E20F}" srcOrd="0" destOrd="0" presId="urn:microsoft.com/office/officeart/2005/8/layout/radial5"/>
    <dgm:cxn modelId="{A3A48AB7-98C5-41DC-A366-048AA5DB0AEF}" type="presParOf" srcId="{D7F98D7C-BADE-4757-9E3B-5DA0B39CDF0E}" destId="{EE792AAA-8946-4A6B-BE1B-03E4E4FFD701}" srcOrd="6" destOrd="0" presId="urn:microsoft.com/office/officeart/2005/8/layout/radial5"/>
    <dgm:cxn modelId="{555FC19F-9BEE-4D62-B0DD-4453225A96A6}" type="presParOf" srcId="{D7F98D7C-BADE-4757-9E3B-5DA0B39CDF0E}" destId="{27F3FF03-3DCD-4699-8643-3F525800E0F5}" srcOrd="7" destOrd="0" presId="urn:microsoft.com/office/officeart/2005/8/layout/radial5"/>
    <dgm:cxn modelId="{152C8FA0-A5F2-484A-8B60-51DD4BE3A3B7}" type="presParOf" srcId="{27F3FF03-3DCD-4699-8643-3F525800E0F5}" destId="{AFE67699-CE38-4E24-BFB9-3CD62C27B816}" srcOrd="0" destOrd="0" presId="urn:microsoft.com/office/officeart/2005/8/layout/radial5"/>
    <dgm:cxn modelId="{88D3EF9A-11DC-4FF5-8EC5-80328D630962}" type="presParOf" srcId="{D7F98D7C-BADE-4757-9E3B-5DA0B39CDF0E}" destId="{742B6D08-4B8E-43B7-843D-B9D3A301D0A3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1BFA27-4C51-4094-9D01-B6BFEB0F43DA}" type="doc">
      <dgm:prSet loTypeId="urn:microsoft.com/office/officeart/2005/8/layout/orgChart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1DA4FAB-0D1F-415A-B4CD-CE5A173B6A4A}">
      <dgm:prSet phldrT="[Text]"/>
      <dgm:spPr/>
      <dgm:t>
        <a:bodyPr/>
        <a:lstStyle/>
        <a:p>
          <a:r>
            <a:rPr lang="bn-IN" dirty="0" smtClean="0">
              <a:latin typeface="NikoshBAN" panose="02000000000000000000" pitchFamily="2" charset="0"/>
              <a:cs typeface="NikoshBAN" panose="02000000000000000000" pitchFamily="2" charset="0"/>
            </a:rPr>
            <a:t>পেশি টিস্যু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23B15D3-128D-4B2B-9ED0-7C6FCD0DAC1B}" type="parTrans" cxnId="{38062759-8AFA-42B5-9440-3C53DBABAF45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BEC8601-8636-44C4-A9F2-ADDA19A891DC}" type="sibTrans" cxnId="{38062759-8AFA-42B5-9440-3C53DBABAF45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CDD1619-8B0F-4598-9E67-D607DEAE33D8}">
      <dgm:prSet phldrT="[Text]" custT="1"/>
      <dgm:spPr/>
      <dgm:t>
        <a:bodyPr/>
        <a:lstStyle/>
        <a:p>
          <a:r>
            <a:rPr lang="bn-IN" sz="4000" dirty="0" smtClean="0">
              <a:latin typeface="NikoshBAN" panose="02000000000000000000" pitchFamily="2" charset="0"/>
              <a:cs typeface="NikoshBAN" panose="02000000000000000000" pitchFamily="2" charset="0"/>
            </a:rPr>
            <a:t>ঐচ্ছিক পেশি</a:t>
          </a:r>
          <a:endParaRPr lang="en-US" sz="40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B74EE03-5F8F-41AB-8C65-0DA451A3D49B}" type="parTrans" cxnId="{11F703EB-A03F-44E4-8EDF-E475E4BD316F}">
      <dgm:prSet/>
      <dgm:spPr>
        <a:ln w="38100">
          <a:headEnd type="none" w="med" len="med"/>
          <a:tailEnd type="triangle" w="med" len="med"/>
        </a:ln>
      </dgm:spPr>
      <dgm:t>
        <a:bodyPr/>
        <a:lstStyle/>
        <a:p>
          <a:endParaRPr lang="en-US">
            <a:ln w="38100">
              <a:solidFill>
                <a:schemeClr val="tx1"/>
              </a:solidFill>
            </a:ln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8F03077-3BAC-4F83-8A8A-04FB4CAE3936}" type="sibTrans" cxnId="{11F703EB-A03F-44E4-8EDF-E475E4BD316F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91AFA5F-FADA-435F-A612-B685896AA5C3}">
      <dgm:prSet phldrT="[Text]" custT="1"/>
      <dgm:spPr/>
      <dgm:t>
        <a:bodyPr/>
        <a:lstStyle/>
        <a:p>
          <a:r>
            <a:rPr lang="bn-IN" sz="4000" dirty="0" smtClean="0">
              <a:latin typeface="NikoshBAN" panose="02000000000000000000" pitchFamily="2" charset="0"/>
              <a:cs typeface="NikoshBAN" panose="02000000000000000000" pitchFamily="2" charset="0"/>
            </a:rPr>
            <a:t>অনৈচ্ছিক পেশি</a:t>
          </a:r>
          <a:endParaRPr lang="en-US" sz="40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87A8F7E-804C-4DCB-82CC-104A42A1BB48}" type="parTrans" cxnId="{EBC52FC7-1567-41D9-AA3B-1221FE1E52A9}">
      <dgm:prSet/>
      <dgm:spPr>
        <a:ln w="38100">
          <a:headEnd type="none" w="med" len="med"/>
          <a:tailEnd type="triangle" w="med" len="med"/>
        </a:ln>
      </dgm:spPr>
      <dgm:t>
        <a:bodyPr/>
        <a:lstStyle/>
        <a:p>
          <a:endParaRPr lang="en-US">
            <a:ln w="38100">
              <a:solidFill>
                <a:schemeClr val="tx1"/>
              </a:solidFill>
            </a:ln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BB92E20-1F4A-452C-9E10-838C6B4A7F20}" type="sibTrans" cxnId="{EBC52FC7-1567-41D9-AA3B-1221FE1E52A9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72B5B58-E23E-4BD6-948F-A3BF8071ACED}" type="pres">
      <dgm:prSet presAssocID="{2F1BFA27-4C51-4094-9D01-B6BFEB0F43D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F736E72-7091-4BE4-B7D1-5FA317673238}" type="pres">
      <dgm:prSet presAssocID="{71DA4FAB-0D1F-415A-B4CD-CE5A173B6A4A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29D3AEA0-8E2E-4518-8A20-87D8AFD055AF}" type="pres">
      <dgm:prSet presAssocID="{71DA4FAB-0D1F-415A-B4CD-CE5A173B6A4A}" presName="rootComposite1" presStyleCnt="0"/>
      <dgm:spPr/>
      <dgm:t>
        <a:bodyPr/>
        <a:lstStyle/>
        <a:p>
          <a:endParaRPr lang="en-US"/>
        </a:p>
      </dgm:t>
    </dgm:pt>
    <dgm:pt modelId="{C3463897-68B4-429A-9287-DDF70FA4EFE5}" type="pres">
      <dgm:prSet presAssocID="{71DA4FAB-0D1F-415A-B4CD-CE5A173B6A4A}" presName="rootText1" presStyleLbl="node0" presStyleIdx="0" presStyleCnt="1" custScaleX="73440" custScaleY="6658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C8674D5-2CD0-49ED-B521-F9AF903F9A45}" type="pres">
      <dgm:prSet presAssocID="{71DA4FAB-0D1F-415A-B4CD-CE5A173B6A4A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C88256A-8BE0-4B1E-8457-20B0711AE913}" type="pres">
      <dgm:prSet presAssocID="{71DA4FAB-0D1F-415A-B4CD-CE5A173B6A4A}" presName="hierChild2" presStyleCnt="0"/>
      <dgm:spPr/>
      <dgm:t>
        <a:bodyPr/>
        <a:lstStyle/>
        <a:p>
          <a:endParaRPr lang="en-US"/>
        </a:p>
      </dgm:t>
    </dgm:pt>
    <dgm:pt modelId="{30890FCA-5D22-4B7B-9610-2EB33433CBC4}" type="pres">
      <dgm:prSet presAssocID="{CB74EE03-5F8F-41AB-8C65-0DA451A3D49B}" presName="Name37" presStyleLbl="parChTrans1D2" presStyleIdx="0" presStyleCnt="2"/>
      <dgm:spPr/>
      <dgm:t>
        <a:bodyPr/>
        <a:lstStyle/>
        <a:p>
          <a:endParaRPr lang="en-US"/>
        </a:p>
      </dgm:t>
    </dgm:pt>
    <dgm:pt modelId="{E71F1031-1FF6-4B3D-8C4A-0F34BA6B59C0}" type="pres">
      <dgm:prSet presAssocID="{0CDD1619-8B0F-4598-9E67-D607DEAE33D8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9A8FEBE5-A84D-4699-9A25-7A14805B71FF}" type="pres">
      <dgm:prSet presAssocID="{0CDD1619-8B0F-4598-9E67-D607DEAE33D8}" presName="rootComposite" presStyleCnt="0"/>
      <dgm:spPr/>
      <dgm:t>
        <a:bodyPr/>
        <a:lstStyle/>
        <a:p>
          <a:endParaRPr lang="en-US"/>
        </a:p>
      </dgm:t>
    </dgm:pt>
    <dgm:pt modelId="{86B9805A-2EF2-473B-8D52-26E3839B2DF3}" type="pres">
      <dgm:prSet presAssocID="{0CDD1619-8B0F-4598-9E67-D607DEAE33D8}" presName="rootText" presStyleLbl="node2" presStyleIdx="0" presStyleCnt="2" custScaleX="70908" custScaleY="518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9F39009-B9F3-42BF-9CA2-8431ADF99D56}" type="pres">
      <dgm:prSet presAssocID="{0CDD1619-8B0F-4598-9E67-D607DEAE33D8}" presName="rootConnector" presStyleLbl="node2" presStyleIdx="0" presStyleCnt="2"/>
      <dgm:spPr/>
      <dgm:t>
        <a:bodyPr/>
        <a:lstStyle/>
        <a:p>
          <a:endParaRPr lang="en-US"/>
        </a:p>
      </dgm:t>
    </dgm:pt>
    <dgm:pt modelId="{D219049F-2C34-4B95-BBB7-C8EEAD86E402}" type="pres">
      <dgm:prSet presAssocID="{0CDD1619-8B0F-4598-9E67-D607DEAE33D8}" presName="hierChild4" presStyleCnt="0"/>
      <dgm:spPr/>
      <dgm:t>
        <a:bodyPr/>
        <a:lstStyle/>
        <a:p>
          <a:endParaRPr lang="en-US"/>
        </a:p>
      </dgm:t>
    </dgm:pt>
    <dgm:pt modelId="{409B5727-6702-4C57-ABF0-1058F58E4C8C}" type="pres">
      <dgm:prSet presAssocID="{0CDD1619-8B0F-4598-9E67-D607DEAE33D8}" presName="hierChild5" presStyleCnt="0"/>
      <dgm:spPr/>
      <dgm:t>
        <a:bodyPr/>
        <a:lstStyle/>
        <a:p>
          <a:endParaRPr lang="en-US"/>
        </a:p>
      </dgm:t>
    </dgm:pt>
    <dgm:pt modelId="{B8EA3638-86CB-4AB0-AC60-8D952C0FF595}" type="pres">
      <dgm:prSet presAssocID="{987A8F7E-804C-4DCB-82CC-104A42A1BB48}" presName="Name37" presStyleLbl="parChTrans1D2" presStyleIdx="1" presStyleCnt="2"/>
      <dgm:spPr/>
      <dgm:t>
        <a:bodyPr/>
        <a:lstStyle/>
        <a:p>
          <a:endParaRPr lang="en-US"/>
        </a:p>
      </dgm:t>
    </dgm:pt>
    <dgm:pt modelId="{96579BCD-ED1F-4993-B5F2-62B181D6CBDB}" type="pres">
      <dgm:prSet presAssocID="{F91AFA5F-FADA-435F-A612-B685896AA5C3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80592E8B-2587-4887-9F60-3097401C16FE}" type="pres">
      <dgm:prSet presAssocID="{F91AFA5F-FADA-435F-A612-B685896AA5C3}" presName="rootComposite" presStyleCnt="0"/>
      <dgm:spPr/>
      <dgm:t>
        <a:bodyPr/>
        <a:lstStyle/>
        <a:p>
          <a:endParaRPr lang="en-US"/>
        </a:p>
      </dgm:t>
    </dgm:pt>
    <dgm:pt modelId="{D3468C08-C4B9-432D-8043-4F35019603C3}" type="pres">
      <dgm:prSet presAssocID="{F91AFA5F-FADA-435F-A612-B685896AA5C3}" presName="rootText" presStyleLbl="node2" presStyleIdx="1" presStyleCnt="2" custScaleX="68948" custScaleY="518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A72903-F2FC-4FF6-AC0D-32186A641FD5}" type="pres">
      <dgm:prSet presAssocID="{F91AFA5F-FADA-435F-A612-B685896AA5C3}" presName="rootConnector" presStyleLbl="node2" presStyleIdx="1" presStyleCnt="2"/>
      <dgm:spPr/>
      <dgm:t>
        <a:bodyPr/>
        <a:lstStyle/>
        <a:p>
          <a:endParaRPr lang="en-US"/>
        </a:p>
      </dgm:t>
    </dgm:pt>
    <dgm:pt modelId="{EF169C50-018F-4AD3-A4A0-8DA38721FE82}" type="pres">
      <dgm:prSet presAssocID="{F91AFA5F-FADA-435F-A612-B685896AA5C3}" presName="hierChild4" presStyleCnt="0"/>
      <dgm:spPr/>
      <dgm:t>
        <a:bodyPr/>
        <a:lstStyle/>
        <a:p>
          <a:endParaRPr lang="en-US"/>
        </a:p>
      </dgm:t>
    </dgm:pt>
    <dgm:pt modelId="{AAF70B7D-EF35-4801-8392-A74DC82957DE}" type="pres">
      <dgm:prSet presAssocID="{F91AFA5F-FADA-435F-A612-B685896AA5C3}" presName="hierChild5" presStyleCnt="0"/>
      <dgm:spPr/>
      <dgm:t>
        <a:bodyPr/>
        <a:lstStyle/>
        <a:p>
          <a:endParaRPr lang="en-US"/>
        </a:p>
      </dgm:t>
    </dgm:pt>
    <dgm:pt modelId="{C2118D96-725D-4E31-A6C6-ACC19A28BC57}" type="pres">
      <dgm:prSet presAssocID="{71DA4FAB-0D1F-415A-B4CD-CE5A173B6A4A}" presName="hierChild3" presStyleCnt="0"/>
      <dgm:spPr/>
      <dgm:t>
        <a:bodyPr/>
        <a:lstStyle/>
        <a:p>
          <a:endParaRPr lang="en-US"/>
        </a:p>
      </dgm:t>
    </dgm:pt>
  </dgm:ptLst>
  <dgm:cxnLst>
    <dgm:cxn modelId="{6C958DA3-9C2B-4A3E-A9FE-7253E8E1C370}" type="presOf" srcId="{F91AFA5F-FADA-435F-A612-B685896AA5C3}" destId="{D3468C08-C4B9-432D-8043-4F35019603C3}" srcOrd="0" destOrd="0" presId="urn:microsoft.com/office/officeart/2005/8/layout/orgChart1"/>
    <dgm:cxn modelId="{0C4411CC-A413-4CC9-86E6-CF917FCEE49E}" type="presOf" srcId="{71DA4FAB-0D1F-415A-B4CD-CE5A173B6A4A}" destId="{BC8674D5-2CD0-49ED-B521-F9AF903F9A45}" srcOrd="1" destOrd="0" presId="urn:microsoft.com/office/officeart/2005/8/layout/orgChart1"/>
    <dgm:cxn modelId="{EBC52FC7-1567-41D9-AA3B-1221FE1E52A9}" srcId="{71DA4FAB-0D1F-415A-B4CD-CE5A173B6A4A}" destId="{F91AFA5F-FADA-435F-A612-B685896AA5C3}" srcOrd="1" destOrd="0" parTransId="{987A8F7E-804C-4DCB-82CC-104A42A1BB48}" sibTransId="{FBB92E20-1F4A-452C-9E10-838C6B4A7F20}"/>
    <dgm:cxn modelId="{8F2ADA7F-8DC2-4E0D-8CEA-6AAD42BA6E1C}" type="presOf" srcId="{987A8F7E-804C-4DCB-82CC-104A42A1BB48}" destId="{B8EA3638-86CB-4AB0-AC60-8D952C0FF595}" srcOrd="0" destOrd="0" presId="urn:microsoft.com/office/officeart/2005/8/layout/orgChart1"/>
    <dgm:cxn modelId="{11F703EB-A03F-44E4-8EDF-E475E4BD316F}" srcId="{71DA4FAB-0D1F-415A-B4CD-CE5A173B6A4A}" destId="{0CDD1619-8B0F-4598-9E67-D607DEAE33D8}" srcOrd="0" destOrd="0" parTransId="{CB74EE03-5F8F-41AB-8C65-0DA451A3D49B}" sibTransId="{28F03077-3BAC-4F83-8A8A-04FB4CAE3936}"/>
    <dgm:cxn modelId="{6063A6EE-370E-4A26-B6E2-C320928B0CCF}" type="presOf" srcId="{2F1BFA27-4C51-4094-9D01-B6BFEB0F43DA}" destId="{472B5B58-E23E-4BD6-948F-A3BF8071ACED}" srcOrd="0" destOrd="0" presId="urn:microsoft.com/office/officeart/2005/8/layout/orgChart1"/>
    <dgm:cxn modelId="{38062759-8AFA-42B5-9440-3C53DBABAF45}" srcId="{2F1BFA27-4C51-4094-9D01-B6BFEB0F43DA}" destId="{71DA4FAB-0D1F-415A-B4CD-CE5A173B6A4A}" srcOrd="0" destOrd="0" parTransId="{723B15D3-128D-4B2B-9ED0-7C6FCD0DAC1B}" sibTransId="{2BEC8601-8636-44C4-A9F2-ADDA19A891DC}"/>
    <dgm:cxn modelId="{C521C45B-AE06-48BB-AD53-336002D1A385}" type="presOf" srcId="{CB74EE03-5F8F-41AB-8C65-0DA451A3D49B}" destId="{30890FCA-5D22-4B7B-9610-2EB33433CBC4}" srcOrd="0" destOrd="0" presId="urn:microsoft.com/office/officeart/2005/8/layout/orgChart1"/>
    <dgm:cxn modelId="{25BF4BB0-D7CE-460F-B15B-7232481A7824}" type="presOf" srcId="{71DA4FAB-0D1F-415A-B4CD-CE5A173B6A4A}" destId="{C3463897-68B4-429A-9287-DDF70FA4EFE5}" srcOrd="0" destOrd="0" presId="urn:microsoft.com/office/officeart/2005/8/layout/orgChart1"/>
    <dgm:cxn modelId="{DBE83AC1-24EE-42AE-AF8F-A4CF958CC7E0}" type="presOf" srcId="{0CDD1619-8B0F-4598-9E67-D607DEAE33D8}" destId="{86B9805A-2EF2-473B-8D52-26E3839B2DF3}" srcOrd="0" destOrd="0" presId="urn:microsoft.com/office/officeart/2005/8/layout/orgChart1"/>
    <dgm:cxn modelId="{520C7FFD-0021-49B6-B4DF-4EF96BFDA37A}" type="presOf" srcId="{0CDD1619-8B0F-4598-9E67-D607DEAE33D8}" destId="{89F39009-B9F3-42BF-9CA2-8431ADF99D56}" srcOrd="1" destOrd="0" presId="urn:microsoft.com/office/officeart/2005/8/layout/orgChart1"/>
    <dgm:cxn modelId="{5D39A775-020E-451E-9D74-713CFAC80B9B}" type="presOf" srcId="{F91AFA5F-FADA-435F-A612-B685896AA5C3}" destId="{01A72903-F2FC-4FF6-AC0D-32186A641FD5}" srcOrd="1" destOrd="0" presId="urn:microsoft.com/office/officeart/2005/8/layout/orgChart1"/>
    <dgm:cxn modelId="{DC6B6E68-7EFB-4A54-B192-F7D96B819F90}" type="presParOf" srcId="{472B5B58-E23E-4BD6-948F-A3BF8071ACED}" destId="{BF736E72-7091-4BE4-B7D1-5FA317673238}" srcOrd="0" destOrd="0" presId="urn:microsoft.com/office/officeart/2005/8/layout/orgChart1"/>
    <dgm:cxn modelId="{350E5E43-6A04-49B7-8E40-3675661F9E64}" type="presParOf" srcId="{BF736E72-7091-4BE4-B7D1-5FA317673238}" destId="{29D3AEA0-8E2E-4518-8A20-87D8AFD055AF}" srcOrd="0" destOrd="0" presId="urn:microsoft.com/office/officeart/2005/8/layout/orgChart1"/>
    <dgm:cxn modelId="{D2A85D22-5575-450B-BDC7-7CA05489EC8C}" type="presParOf" srcId="{29D3AEA0-8E2E-4518-8A20-87D8AFD055AF}" destId="{C3463897-68B4-429A-9287-DDF70FA4EFE5}" srcOrd="0" destOrd="0" presId="urn:microsoft.com/office/officeart/2005/8/layout/orgChart1"/>
    <dgm:cxn modelId="{AB5E540B-38D1-44BE-852F-3415C93E7900}" type="presParOf" srcId="{29D3AEA0-8E2E-4518-8A20-87D8AFD055AF}" destId="{BC8674D5-2CD0-49ED-B521-F9AF903F9A45}" srcOrd="1" destOrd="0" presId="urn:microsoft.com/office/officeart/2005/8/layout/orgChart1"/>
    <dgm:cxn modelId="{3C0EEDBC-E074-48E4-BBCE-BD491B250922}" type="presParOf" srcId="{BF736E72-7091-4BE4-B7D1-5FA317673238}" destId="{EC88256A-8BE0-4B1E-8457-20B0711AE913}" srcOrd="1" destOrd="0" presId="urn:microsoft.com/office/officeart/2005/8/layout/orgChart1"/>
    <dgm:cxn modelId="{E64C0E2C-87C8-46B4-990F-A882BA169858}" type="presParOf" srcId="{EC88256A-8BE0-4B1E-8457-20B0711AE913}" destId="{30890FCA-5D22-4B7B-9610-2EB33433CBC4}" srcOrd="0" destOrd="0" presId="urn:microsoft.com/office/officeart/2005/8/layout/orgChart1"/>
    <dgm:cxn modelId="{EBF6918B-09A2-4574-A55F-FEEDCF486EB2}" type="presParOf" srcId="{EC88256A-8BE0-4B1E-8457-20B0711AE913}" destId="{E71F1031-1FF6-4B3D-8C4A-0F34BA6B59C0}" srcOrd="1" destOrd="0" presId="urn:microsoft.com/office/officeart/2005/8/layout/orgChart1"/>
    <dgm:cxn modelId="{486D63E8-5A3A-4774-8A89-4CF4DA9466AD}" type="presParOf" srcId="{E71F1031-1FF6-4B3D-8C4A-0F34BA6B59C0}" destId="{9A8FEBE5-A84D-4699-9A25-7A14805B71FF}" srcOrd="0" destOrd="0" presId="urn:microsoft.com/office/officeart/2005/8/layout/orgChart1"/>
    <dgm:cxn modelId="{666FFE2A-784B-4057-AC43-A73B92773D4C}" type="presParOf" srcId="{9A8FEBE5-A84D-4699-9A25-7A14805B71FF}" destId="{86B9805A-2EF2-473B-8D52-26E3839B2DF3}" srcOrd="0" destOrd="0" presId="urn:microsoft.com/office/officeart/2005/8/layout/orgChart1"/>
    <dgm:cxn modelId="{F41F0CD4-6D3C-4125-9C03-52231A51BA15}" type="presParOf" srcId="{9A8FEBE5-A84D-4699-9A25-7A14805B71FF}" destId="{89F39009-B9F3-42BF-9CA2-8431ADF99D56}" srcOrd="1" destOrd="0" presId="urn:microsoft.com/office/officeart/2005/8/layout/orgChart1"/>
    <dgm:cxn modelId="{279B1F49-9F49-4318-90A5-4E4ABD5E4A2C}" type="presParOf" srcId="{E71F1031-1FF6-4B3D-8C4A-0F34BA6B59C0}" destId="{D219049F-2C34-4B95-BBB7-C8EEAD86E402}" srcOrd="1" destOrd="0" presId="urn:microsoft.com/office/officeart/2005/8/layout/orgChart1"/>
    <dgm:cxn modelId="{354310B7-CD4D-41E3-9B08-A7830DA9FEAD}" type="presParOf" srcId="{E71F1031-1FF6-4B3D-8C4A-0F34BA6B59C0}" destId="{409B5727-6702-4C57-ABF0-1058F58E4C8C}" srcOrd="2" destOrd="0" presId="urn:microsoft.com/office/officeart/2005/8/layout/orgChart1"/>
    <dgm:cxn modelId="{6DA9ACFD-F9A1-493B-9AA4-0B3156F6657A}" type="presParOf" srcId="{EC88256A-8BE0-4B1E-8457-20B0711AE913}" destId="{B8EA3638-86CB-4AB0-AC60-8D952C0FF595}" srcOrd="2" destOrd="0" presId="urn:microsoft.com/office/officeart/2005/8/layout/orgChart1"/>
    <dgm:cxn modelId="{7FE394E5-3D4C-47AC-A509-7CD27D01B094}" type="presParOf" srcId="{EC88256A-8BE0-4B1E-8457-20B0711AE913}" destId="{96579BCD-ED1F-4993-B5F2-62B181D6CBDB}" srcOrd="3" destOrd="0" presId="urn:microsoft.com/office/officeart/2005/8/layout/orgChart1"/>
    <dgm:cxn modelId="{B5E862AE-840F-43A8-BD92-BEE9C72CA6FC}" type="presParOf" srcId="{96579BCD-ED1F-4993-B5F2-62B181D6CBDB}" destId="{80592E8B-2587-4887-9F60-3097401C16FE}" srcOrd="0" destOrd="0" presId="urn:microsoft.com/office/officeart/2005/8/layout/orgChart1"/>
    <dgm:cxn modelId="{8AD87EF8-C2C7-4728-B5E4-6E650F8B1860}" type="presParOf" srcId="{80592E8B-2587-4887-9F60-3097401C16FE}" destId="{D3468C08-C4B9-432D-8043-4F35019603C3}" srcOrd="0" destOrd="0" presId="urn:microsoft.com/office/officeart/2005/8/layout/orgChart1"/>
    <dgm:cxn modelId="{0B854763-0E80-4C8E-A73A-FB9EC3EE03CB}" type="presParOf" srcId="{80592E8B-2587-4887-9F60-3097401C16FE}" destId="{01A72903-F2FC-4FF6-AC0D-32186A641FD5}" srcOrd="1" destOrd="0" presId="urn:microsoft.com/office/officeart/2005/8/layout/orgChart1"/>
    <dgm:cxn modelId="{52D9CE4D-81F4-4B15-BE91-575D0A834463}" type="presParOf" srcId="{96579BCD-ED1F-4993-B5F2-62B181D6CBDB}" destId="{EF169C50-018F-4AD3-A4A0-8DA38721FE82}" srcOrd="1" destOrd="0" presId="urn:microsoft.com/office/officeart/2005/8/layout/orgChart1"/>
    <dgm:cxn modelId="{2BB4E96A-EFC2-4B58-A3F8-6EA7C2BA7454}" type="presParOf" srcId="{96579BCD-ED1F-4993-B5F2-62B181D6CBDB}" destId="{AAF70B7D-EF35-4801-8392-A74DC82957DE}" srcOrd="2" destOrd="0" presId="urn:microsoft.com/office/officeart/2005/8/layout/orgChart1"/>
    <dgm:cxn modelId="{976BAF78-7ACB-4B58-8425-866A6D5189BB}" type="presParOf" srcId="{BF736E72-7091-4BE4-B7D1-5FA317673238}" destId="{C2118D96-725D-4E31-A6C6-ACC19A28BC5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80FB6C-0D88-48A7-B1C7-EED5E9DF2B1E}">
      <dsp:nvSpPr>
        <dsp:cNvPr id="0" name=""/>
        <dsp:cNvSpPr/>
      </dsp:nvSpPr>
      <dsp:spPr>
        <a:xfrm>
          <a:off x="2666629" y="1777394"/>
          <a:ext cx="2974804" cy="16268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51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প্রাণী টিস্যু</a:t>
          </a:r>
          <a:endParaRPr lang="en-US" sz="51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102279" y="2015635"/>
        <a:ext cx="2103504" cy="1150328"/>
      </dsp:txXfrm>
    </dsp:sp>
    <dsp:sp modelId="{0D1B1264-80DB-41ED-9F37-C9F215AD61AD}">
      <dsp:nvSpPr>
        <dsp:cNvPr id="0" name=""/>
        <dsp:cNvSpPr/>
      </dsp:nvSpPr>
      <dsp:spPr>
        <a:xfrm rot="16200025">
          <a:off x="4044684" y="1345601"/>
          <a:ext cx="218708" cy="463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077490" y="1471068"/>
        <a:ext cx="153096" cy="277985"/>
      </dsp:txXfrm>
    </dsp:sp>
    <dsp:sp modelId="{D0544462-7940-4791-81B9-63EF880D7F9A}">
      <dsp:nvSpPr>
        <dsp:cNvPr id="0" name=""/>
        <dsp:cNvSpPr/>
      </dsp:nvSpPr>
      <dsp:spPr>
        <a:xfrm>
          <a:off x="2895319" y="2066"/>
          <a:ext cx="2517451" cy="136267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আবরণী টিস্যু</a:t>
          </a:r>
          <a:endParaRPr lang="en-US" sz="32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263991" y="201624"/>
        <a:ext cx="1780107" cy="963554"/>
      </dsp:txXfrm>
    </dsp:sp>
    <dsp:sp modelId="{6E06040E-E872-4B48-978F-E824B33E210B}">
      <dsp:nvSpPr>
        <dsp:cNvPr id="0" name=""/>
        <dsp:cNvSpPr/>
      </dsp:nvSpPr>
      <dsp:spPr>
        <a:xfrm rot="51601">
          <a:off x="5743809" y="2384872"/>
          <a:ext cx="248044" cy="463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743813" y="2476975"/>
        <a:ext cx="173631" cy="277985"/>
      </dsp:txXfrm>
    </dsp:sp>
    <dsp:sp modelId="{61FD36BB-B833-490F-BB70-3FFEC1DCC794}">
      <dsp:nvSpPr>
        <dsp:cNvPr id="0" name=""/>
        <dsp:cNvSpPr/>
      </dsp:nvSpPr>
      <dsp:spPr>
        <a:xfrm>
          <a:off x="6108471" y="1955896"/>
          <a:ext cx="2277389" cy="136267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পেশী টিস্যু</a:t>
          </a:r>
          <a:endParaRPr lang="en-US" sz="32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441987" y="2155454"/>
        <a:ext cx="1610357" cy="963554"/>
      </dsp:txXfrm>
    </dsp:sp>
    <dsp:sp modelId="{66BDB6A4-7D78-4669-A4DE-6CCA263F5818}">
      <dsp:nvSpPr>
        <dsp:cNvPr id="0" name=""/>
        <dsp:cNvSpPr/>
      </dsp:nvSpPr>
      <dsp:spPr>
        <a:xfrm rot="5399975">
          <a:off x="4044684" y="3372690"/>
          <a:ext cx="218708" cy="463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077490" y="3432545"/>
        <a:ext cx="153096" cy="277985"/>
      </dsp:txXfrm>
    </dsp:sp>
    <dsp:sp modelId="{EE792AAA-8946-4A6B-BE1B-03E4E4FFD701}">
      <dsp:nvSpPr>
        <dsp:cNvPr id="0" name=""/>
        <dsp:cNvSpPr/>
      </dsp:nvSpPr>
      <dsp:spPr>
        <a:xfrm>
          <a:off x="2819091" y="3816863"/>
          <a:ext cx="2669906" cy="136267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যোজক টিস্যু</a:t>
          </a:r>
          <a:endParaRPr lang="en-US" sz="32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210090" y="4016421"/>
        <a:ext cx="1887908" cy="963554"/>
      </dsp:txXfrm>
    </dsp:sp>
    <dsp:sp modelId="{27F3FF03-3DCD-4699-8643-3F525800E0F5}">
      <dsp:nvSpPr>
        <dsp:cNvPr id="0" name=""/>
        <dsp:cNvSpPr/>
      </dsp:nvSpPr>
      <dsp:spPr>
        <a:xfrm rot="10746638">
          <a:off x="2390604" y="2385003"/>
          <a:ext cx="195495" cy="463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2449248" y="2477209"/>
        <a:ext cx="136847" cy="277985"/>
      </dsp:txXfrm>
    </dsp:sp>
    <dsp:sp modelId="{742B6D08-4B8E-43B7-843D-B9D3A301D0A3}">
      <dsp:nvSpPr>
        <dsp:cNvPr id="0" name=""/>
        <dsp:cNvSpPr/>
      </dsp:nvSpPr>
      <dsp:spPr>
        <a:xfrm>
          <a:off x="25764" y="1955907"/>
          <a:ext cx="2273029" cy="136267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স্নায়ু টিস্যু</a:t>
          </a:r>
          <a:endParaRPr lang="en-US" sz="32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58641" y="2155465"/>
        <a:ext cx="1607275" cy="9635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EA3638-86CB-4AB0-AC60-8D952C0FF595}">
      <dsp:nvSpPr>
        <dsp:cNvPr id="0" name=""/>
        <dsp:cNvSpPr/>
      </dsp:nvSpPr>
      <dsp:spPr>
        <a:xfrm>
          <a:off x="3924300" y="2042376"/>
          <a:ext cx="2241007" cy="10240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2046"/>
              </a:lnTo>
              <a:lnTo>
                <a:pt x="2241007" y="512046"/>
              </a:lnTo>
              <a:lnTo>
                <a:pt x="2241007" y="1024092"/>
              </a:lnTo>
            </a:path>
          </a:pathLst>
        </a:custGeom>
        <a:noFill/>
        <a:ln w="38100" cap="rnd" cmpd="sng" algn="ctr">
          <a:solidFill>
            <a:scrgbClr r="0" g="0" b="0">
              <a:hueMod val="94000"/>
            </a:scrgbClr>
          </a:solidFill>
          <a:prstDash val="solid"/>
          <a:headEnd type="none" w="med" len="med"/>
          <a:tailEnd type="triangl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890FCA-5D22-4B7B-9610-2EB33433CBC4}">
      <dsp:nvSpPr>
        <dsp:cNvPr id="0" name=""/>
        <dsp:cNvSpPr/>
      </dsp:nvSpPr>
      <dsp:spPr>
        <a:xfrm>
          <a:off x="1731083" y="2042376"/>
          <a:ext cx="2193216" cy="1024092"/>
        </a:xfrm>
        <a:custGeom>
          <a:avLst/>
          <a:gdLst/>
          <a:ahLst/>
          <a:cxnLst/>
          <a:rect l="0" t="0" r="0" b="0"/>
          <a:pathLst>
            <a:path>
              <a:moveTo>
                <a:pt x="2193216" y="0"/>
              </a:moveTo>
              <a:lnTo>
                <a:pt x="2193216" y="512046"/>
              </a:lnTo>
              <a:lnTo>
                <a:pt x="0" y="512046"/>
              </a:lnTo>
              <a:lnTo>
                <a:pt x="0" y="1024092"/>
              </a:lnTo>
            </a:path>
          </a:pathLst>
        </a:custGeom>
        <a:noFill/>
        <a:ln w="38100" cap="rnd" cmpd="sng" algn="ctr">
          <a:solidFill>
            <a:scrgbClr r="0" g="0" b="0">
              <a:hueMod val="94000"/>
            </a:scrgbClr>
          </a:solidFill>
          <a:prstDash val="solid"/>
          <a:headEnd type="none" w="med" len="med"/>
          <a:tailEnd type="triangl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463897-68B4-429A-9287-DDF70FA4EFE5}">
      <dsp:nvSpPr>
        <dsp:cNvPr id="0" name=""/>
        <dsp:cNvSpPr/>
      </dsp:nvSpPr>
      <dsp:spPr>
        <a:xfrm>
          <a:off x="2133600" y="418823"/>
          <a:ext cx="3581398" cy="162355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65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পেশি টিস্যু</a:t>
          </a:r>
          <a:endParaRPr lang="en-US" sz="65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133600" y="418823"/>
        <a:ext cx="3581398" cy="1623552"/>
      </dsp:txXfrm>
    </dsp:sp>
    <dsp:sp modelId="{86B9805A-2EF2-473B-8D52-26E3839B2DF3}">
      <dsp:nvSpPr>
        <dsp:cNvPr id="0" name=""/>
        <dsp:cNvSpPr/>
      </dsp:nvSpPr>
      <dsp:spPr>
        <a:xfrm>
          <a:off x="2121" y="3066469"/>
          <a:ext cx="3457922" cy="126416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4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ঐচ্ছিক পেশি</a:t>
          </a:r>
          <a:endParaRPr lang="en-US" sz="40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121" y="3066469"/>
        <a:ext cx="3457922" cy="1264169"/>
      </dsp:txXfrm>
    </dsp:sp>
    <dsp:sp modelId="{D3468C08-C4B9-432D-8043-4F35019603C3}">
      <dsp:nvSpPr>
        <dsp:cNvPr id="0" name=""/>
        <dsp:cNvSpPr/>
      </dsp:nvSpPr>
      <dsp:spPr>
        <a:xfrm>
          <a:off x="4484137" y="3066469"/>
          <a:ext cx="3362340" cy="126416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4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অনৈচ্ছিক পেশি</a:t>
          </a:r>
          <a:endParaRPr lang="en-US" sz="40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484137" y="3066469"/>
        <a:ext cx="3362340" cy="12641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B1404-475E-4A4B-88BB-DDDF876E50D4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BC6DAA-B58E-4340-9630-1536173A0B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692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BC6DAA-B58E-4340-9630-1536173A0BE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882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938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146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606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4105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6359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9863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6342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2842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81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375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512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898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08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574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68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219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225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">
              <a:schemeClr val="bg2">
                <a:tint val="97000"/>
                <a:hueMod val="92000"/>
                <a:satMod val="169000"/>
                <a:lumMod val="164000"/>
              </a:schemeClr>
            </a:gs>
            <a:gs pos="94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2626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296"/>
            <a:ext cx="9144000" cy="69062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4386352"/>
            <a:ext cx="7696200" cy="1862048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IN" sz="11500" dirty="0" smtClean="0">
                <a:ln w="0">
                  <a:solidFill>
                    <a:schemeClr val="accent2"/>
                  </a:solidFill>
                </a:ln>
                <a:effectLst>
                  <a:glow rad="101600">
                    <a:schemeClr val="bg2">
                      <a:alpha val="6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সবাইকে স্বাগতম</a:t>
            </a:r>
            <a:endParaRPr lang="en-US" sz="11500" dirty="0">
              <a:ln w="0">
                <a:solidFill>
                  <a:schemeClr val="accent2"/>
                </a:solidFill>
              </a:ln>
              <a:effectLst>
                <a:glow rad="101600">
                  <a:schemeClr val="bg2">
                    <a:alpha val="6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563" y="25758"/>
            <a:ext cx="9067800" cy="6781800"/>
          </a:xfrm>
          <a:prstGeom prst="rect">
            <a:avLst/>
          </a:prstGeom>
          <a:noFill/>
          <a:ln w="76200"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4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71700" y="250983"/>
            <a:ext cx="480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800" b="1" u="sng" dirty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নিচের ছবি</a:t>
            </a:r>
            <a:r>
              <a:rPr lang="bn-IN" sz="4800" b="1" u="sng" dirty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টি</a:t>
            </a:r>
            <a:r>
              <a:rPr lang="bn-BD" sz="4800" b="1" u="sng" dirty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 লক্ষ্য </a:t>
            </a:r>
            <a:r>
              <a:rPr lang="bn-BD" sz="4800" b="1" u="sng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কর </a:t>
            </a:r>
            <a:endParaRPr lang="en-US" sz="4800" u="sng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r="4167" b="13695"/>
          <a:stretch/>
        </p:blipFill>
        <p:spPr>
          <a:xfrm>
            <a:off x="381000" y="1317171"/>
            <a:ext cx="8382000" cy="43216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37563" y="25758"/>
            <a:ext cx="9067800" cy="6781800"/>
          </a:xfrm>
          <a:prstGeom prst="rect">
            <a:avLst/>
          </a:prstGeom>
          <a:noFill/>
          <a:ln w="76200"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29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0976" y="5555159"/>
            <a:ext cx="8065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IN" sz="44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বরণী টিস্যুর বৈশিষ্ট্য সমূহ সংক্ষেপে লিখ?</a:t>
            </a:r>
            <a:endParaRPr lang="en-US" sz="44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95601" y="76200"/>
            <a:ext cx="342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u="sng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5400" u="sng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62000" y="951963"/>
            <a:ext cx="7543801" cy="4564559"/>
            <a:chOff x="1358224" y="1074241"/>
            <a:chExt cx="6219623" cy="357395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9" t="9091" r="1064" b="66815"/>
            <a:stretch/>
          </p:blipFill>
          <p:spPr>
            <a:xfrm>
              <a:off x="1358224" y="1074241"/>
              <a:ext cx="6219623" cy="1211759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9" t="45307" r="1064" b="7724"/>
            <a:stretch/>
          </p:blipFill>
          <p:spPr>
            <a:xfrm>
              <a:off x="1358224" y="2286000"/>
              <a:ext cx="6219623" cy="2362200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37563" y="25758"/>
            <a:ext cx="9067800" cy="6781800"/>
          </a:xfrm>
          <a:prstGeom prst="rect">
            <a:avLst/>
          </a:prstGeom>
          <a:noFill/>
          <a:ln w="76200"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19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191000" y="906029"/>
            <a:ext cx="4800600" cy="2182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 টিস্যু দেহের খোলা অংশ ঢেকে রাখে এবং দেহের ভিতরের আবরণ তৈরি করে তাকে আবরণী টিস্যু বলে। আমাদের ত্বকের বাইরের আবরণ, মুখগহবরের ভিতরের আবরণ আবরণী টিস্যু দিয়ে গঠিত। দেহের ভিতরের গ্রন্থিগুলোও এ টিস্যু দিয়ে তৈরি।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76600" y="0"/>
            <a:ext cx="27190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800" u="sng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আবরণী টিস্যু </a:t>
            </a:r>
            <a:endParaRPr lang="en-US" sz="4800" u="sng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7046" y="3259566"/>
            <a:ext cx="31261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u="sng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আবরণী টিস্যুর বৈশিষ্ট্যঃ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63972" y="3766754"/>
            <a:ext cx="7719231" cy="458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টিস্যু এক বা একাধিক স্তরে সাজানো থাকে।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57532" y="4147754"/>
            <a:ext cx="7566831" cy="458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কোষগুলো একটি পাতলা ভিত্তি পর্দার উপর সাজানো থাকে।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96169" y="4528754"/>
            <a:ext cx="6195232" cy="458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ধরনের টিস্যুতে আন্তঃকোষীয় ধাত্র থাকে না।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685800" y="3818129"/>
            <a:ext cx="407695" cy="253425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685800" y="4201525"/>
            <a:ext cx="407695" cy="253425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662189" y="4592075"/>
            <a:ext cx="407695" cy="253425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87045" y="4970869"/>
            <a:ext cx="28151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u="sng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আবরণী টিস্যুর </a:t>
            </a:r>
            <a:r>
              <a:rPr lang="bn-IN" sz="3200" u="sng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কাজঃ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90600" y="5543046"/>
            <a:ext cx="8001000" cy="458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টিস্যু দেহের ভিতর ও বাইরের অংগগুলোকে আঘাত থেকে রক্ষা করে।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8" t="2570" r="5032" b="16778"/>
          <a:stretch/>
        </p:blipFill>
        <p:spPr>
          <a:xfrm>
            <a:off x="184597" y="874352"/>
            <a:ext cx="3999512" cy="2210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Right Arrow 16"/>
          <p:cNvSpPr/>
          <p:nvPr/>
        </p:nvSpPr>
        <p:spPr>
          <a:xfrm>
            <a:off x="506705" y="5573143"/>
            <a:ext cx="407695" cy="253425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08355" y="5954331"/>
            <a:ext cx="66116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পাকস্থলি ও অন্ত্রের আবরণী টিস্যু পাচক রস ক্ষরণ 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হজমে সহায়তা করে।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506705" y="5972028"/>
            <a:ext cx="407695" cy="253425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7563" y="25758"/>
            <a:ext cx="9067800" cy="6781800"/>
          </a:xfrm>
          <a:prstGeom prst="rect">
            <a:avLst/>
          </a:prstGeom>
          <a:noFill/>
          <a:ln w="76200"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89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5" grpId="0"/>
      <p:bldP spid="7" grpId="0"/>
      <p:bldP spid="8" grpId="0"/>
      <p:bldP spid="9" grpId="0"/>
      <p:bldP spid="10" grpId="0" animBg="1"/>
      <p:bldP spid="13" grpId="0" animBg="1"/>
      <p:bldP spid="14" grpId="0" animBg="1"/>
      <p:bldP spid="15" grpId="0"/>
      <p:bldP spid="16" grpId="0"/>
      <p:bldP spid="17" grpId="0" animBg="1"/>
      <p:bldP spid="19" grpId="0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09800" y="250983"/>
            <a:ext cx="533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800" b="1" u="sng" dirty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নিচের </a:t>
            </a:r>
            <a:r>
              <a:rPr lang="bn-IN" sz="4800" b="1" u="sng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চিত্রগুলো</a:t>
            </a:r>
            <a:r>
              <a:rPr lang="bn-BD" sz="4800" b="1" u="sng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bn-BD" sz="4800" b="1" u="sng" dirty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লক্ষ্য </a:t>
            </a:r>
            <a:r>
              <a:rPr lang="bn-BD" sz="4800" b="1" u="sng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কর </a:t>
            </a:r>
            <a:endParaRPr lang="en-US" sz="4800" u="sng" dirty="0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66353" y="1600200"/>
            <a:ext cx="4343400" cy="4357092"/>
            <a:chOff x="152400" y="1600200"/>
            <a:chExt cx="4419600" cy="4357092"/>
          </a:xfrm>
        </p:grpSpPr>
        <p:grpSp>
          <p:nvGrpSpPr>
            <p:cNvPr id="4" name="Group 3"/>
            <p:cNvGrpSpPr/>
            <p:nvPr/>
          </p:nvGrpSpPr>
          <p:grpSpPr>
            <a:xfrm>
              <a:off x="176533" y="1600200"/>
              <a:ext cx="4395467" cy="4357092"/>
              <a:chOff x="202291" y="1828800"/>
              <a:chExt cx="4522109" cy="4357092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202291" y="1828800"/>
                <a:ext cx="4522109" cy="3799726"/>
                <a:chOff x="126091" y="1828800"/>
                <a:chExt cx="4522109" cy="3799726"/>
              </a:xfrm>
            </p:grpSpPr>
            <p:pic>
              <p:nvPicPr>
                <p:cNvPr id="9" name="Picture 8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5656" t="43684" r="40159" b="8620"/>
                <a:stretch/>
              </p:blipFill>
              <p:spPr>
                <a:xfrm>
                  <a:off x="126091" y="1828800"/>
                  <a:ext cx="2432929" cy="3799726"/>
                </a:xfrm>
                <a:prstGeom prst="rect">
                  <a:avLst/>
                </a:prstGeom>
              </p:spPr>
            </p:pic>
            <p:pic>
              <p:nvPicPr>
                <p:cNvPr id="12" name="Picture 11"/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9305" t="9944" b="9355"/>
                <a:stretch/>
              </p:blipFill>
              <p:spPr>
                <a:xfrm>
                  <a:off x="2612029" y="1828800"/>
                  <a:ext cx="2036171" cy="3799726"/>
                </a:xfrm>
                <a:prstGeom prst="rect">
                  <a:avLst/>
                </a:prstGeom>
              </p:spPr>
            </p:pic>
          </p:grpSp>
          <p:sp>
            <p:nvSpPr>
              <p:cNvPr id="2" name="TextBox 1"/>
              <p:cNvSpPr txBox="1"/>
              <p:nvPr/>
            </p:nvSpPr>
            <p:spPr>
              <a:xfrm>
                <a:off x="1902163" y="5662672"/>
                <a:ext cx="14160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IN" sz="2800" dirty="0" smtClean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চিত্র-১</a:t>
                </a:r>
                <a:endParaRPr lang="en-US" sz="28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6" name="Rectangle 5"/>
            <p:cNvSpPr/>
            <p:nvPr/>
          </p:nvSpPr>
          <p:spPr>
            <a:xfrm>
              <a:off x="152400" y="1600200"/>
              <a:ext cx="4419600" cy="3820993"/>
            </a:xfrm>
            <a:prstGeom prst="rect">
              <a:avLst/>
            </a:prstGeom>
            <a:noFill/>
            <a:ln w="2857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622442" y="1600200"/>
            <a:ext cx="4369168" cy="4333220"/>
            <a:chOff x="4648200" y="1600200"/>
            <a:chExt cx="4470044" cy="4333220"/>
          </a:xfrm>
        </p:grpSpPr>
        <p:grpSp>
          <p:nvGrpSpPr>
            <p:cNvPr id="5" name="Group 4"/>
            <p:cNvGrpSpPr/>
            <p:nvPr/>
          </p:nvGrpSpPr>
          <p:grpSpPr>
            <a:xfrm>
              <a:off x="4662151" y="1600200"/>
              <a:ext cx="4456093" cy="4333220"/>
              <a:chOff x="4800600" y="1828800"/>
              <a:chExt cx="4339413" cy="4333220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4800600" y="1828800"/>
                <a:ext cx="4339413" cy="3799726"/>
                <a:chOff x="5029200" y="1808408"/>
                <a:chExt cx="4023819" cy="3601792"/>
              </a:xfrm>
            </p:grpSpPr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9222" t="40350" r="10328" b="7704"/>
                <a:stretch/>
              </p:blipFill>
              <p:spPr>
                <a:xfrm>
                  <a:off x="7008217" y="1808408"/>
                  <a:ext cx="2044802" cy="3601792"/>
                </a:xfrm>
                <a:prstGeom prst="rect">
                  <a:avLst/>
                </a:prstGeom>
              </p:spPr>
            </p:pic>
            <p:pic>
              <p:nvPicPr>
                <p:cNvPr id="11" name="Picture 10"/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9944" r="69346" b="9355"/>
                <a:stretch/>
              </p:blipFill>
              <p:spPr>
                <a:xfrm>
                  <a:off x="5029200" y="1808408"/>
                  <a:ext cx="1920869" cy="3601792"/>
                </a:xfrm>
                <a:prstGeom prst="rect">
                  <a:avLst/>
                </a:prstGeom>
              </p:spPr>
            </p:pic>
          </p:grpSp>
          <p:sp>
            <p:nvSpPr>
              <p:cNvPr id="15" name="TextBox 14"/>
              <p:cNvSpPr txBox="1"/>
              <p:nvPr/>
            </p:nvSpPr>
            <p:spPr>
              <a:xfrm>
                <a:off x="6179201" y="5638800"/>
                <a:ext cx="14160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IN" sz="2800" dirty="0" smtClean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চিত্র-২</a:t>
                </a:r>
                <a:endParaRPr lang="en-US" sz="28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16" name="Rectangle 15"/>
            <p:cNvSpPr/>
            <p:nvPr/>
          </p:nvSpPr>
          <p:spPr>
            <a:xfrm>
              <a:off x="4648200" y="1600200"/>
              <a:ext cx="4470044" cy="3820993"/>
            </a:xfrm>
            <a:prstGeom prst="rect">
              <a:avLst/>
            </a:prstGeom>
            <a:noFill/>
            <a:ln w="2857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37563" y="25758"/>
            <a:ext cx="9067800" cy="6781800"/>
          </a:xfrm>
          <a:prstGeom prst="rect">
            <a:avLst/>
          </a:prstGeom>
          <a:noFill/>
          <a:ln w="76200"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8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2880" y="228600"/>
            <a:ext cx="38782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u="sng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6600" u="sng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89178" y="3124200"/>
            <a:ext cx="796564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5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বিভিন্ন </a:t>
            </a:r>
            <a:r>
              <a:rPr lang="bn-IN" sz="5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প্রকার পেশি </a:t>
            </a:r>
            <a:r>
              <a:rPr lang="bn-IN" sz="5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টিস্যুর বর্ণনা দাও।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563" y="38637"/>
            <a:ext cx="9067800" cy="6781800"/>
          </a:xfrm>
          <a:prstGeom prst="rect">
            <a:avLst/>
          </a:prstGeom>
          <a:noFill/>
          <a:ln w="76200"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342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27024" y="152400"/>
            <a:ext cx="4735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u="sng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পেশি টিস্যুর প্রকারভেদ</a:t>
            </a:r>
            <a:endParaRPr lang="en-US" sz="4800" u="sng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912625386"/>
              </p:ext>
            </p:extLst>
          </p:nvPr>
        </p:nvGraphicFramePr>
        <p:xfrm>
          <a:off x="762000" y="984470"/>
          <a:ext cx="7848600" cy="4749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37563" y="38637"/>
            <a:ext cx="9067800" cy="6781800"/>
          </a:xfrm>
          <a:prstGeom prst="rect">
            <a:avLst/>
          </a:prstGeom>
          <a:noFill/>
          <a:ln w="76200"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331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3463897-68B4-429A-9287-DDF70FA4EF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">
                                            <p:graphicEl>
                                              <a:dgm id="{C3463897-68B4-429A-9287-DDF70FA4EF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0890FCA-5D22-4B7B-9610-2EB33433CB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6">
                                            <p:graphicEl>
                                              <a:dgm id="{30890FCA-5D22-4B7B-9610-2EB33433CB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6B9805A-2EF2-473B-8D52-26E3839B2D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6">
                                            <p:graphicEl>
                                              <a:dgm id="{86B9805A-2EF2-473B-8D52-26E3839B2D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8EA3638-86CB-4AB0-AC60-8D952C0FF5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6">
                                            <p:graphicEl>
                                              <a:dgm id="{B8EA3638-86CB-4AB0-AC60-8D952C0FF5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3468C08-C4B9-432D-8043-4F35019603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6">
                                            <p:graphicEl>
                                              <a:dgm id="{D3468C08-C4B9-432D-8043-4F35019603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6" grpId="0">
        <p:bldSub>
          <a:bldDgm bld="lvlAtOnc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99814" y="736242"/>
            <a:ext cx="5463185" cy="183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 পেশি আমরা ইচ্ছামতো সংকুচিত ও প্রসারিত করে দেহে বিভিন্ন অঙ্গ সঞ্চালন করতে পারি, তাকে ঐচ্ছিক পেশি বলে। এ পেশি হাড়ের সাথে লেগে থেকে আমাদের অঙ্গ নড়াচড়া করতে সাহায্য করে।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130314"/>
            <a:ext cx="21467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u="sng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ঐচ্ছিক পেশি</a:t>
            </a:r>
            <a:endParaRPr lang="en-US" sz="4000" u="sng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26" t="52978" b="13859"/>
          <a:stretch/>
        </p:blipFill>
        <p:spPr>
          <a:xfrm>
            <a:off x="328015" y="762000"/>
            <a:ext cx="2872385" cy="17077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TextBox 16"/>
          <p:cNvSpPr txBox="1"/>
          <p:nvPr/>
        </p:nvSpPr>
        <p:spPr>
          <a:xfrm>
            <a:off x="267237" y="3086637"/>
            <a:ext cx="507745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 পেশি আমাদের ইচ্ছামতো সংকুচিত ও প্রসারিত হয় না, তাকে ঐচ্ছিক পেশি বলে। এ ধরনের পেশির উপর আমাদের নিয়ন্ত্রন নেই। অন্ত্রের পেশি অনৈচ্ছিক পেশি।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76" b="55397"/>
          <a:stretch/>
        </p:blipFill>
        <p:spPr>
          <a:xfrm>
            <a:off x="5523963" y="2731395"/>
            <a:ext cx="3286220" cy="19277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Rectangle 19"/>
          <p:cNvSpPr/>
          <p:nvPr/>
        </p:nvSpPr>
        <p:spPr>
          <a:xfrm>
            <a:off x="152400" y="2489916"/>
            <a:ext cx="25202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u="sng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অনৈচ্ছিক পেশি</a:t>
            </a:r>
            <a:endParaRPr lang="en-US" sz="4000" u="sng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91437" y="5045738"/>
            <a:ext cx="5371564" cy="1148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হৃৎপেশি এক বিশেষ ধরনের অনৈচ্ছিক পেশি যা নিজ ছন্দে পর্যায়ক্রমে সংকুচিত ও স্বাভাবিক হয়ে দেহে রক্ত সঞ্চালন করে।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3" t="57630" r="71279" b="10683"/>
          <a:stretch/>
        </p:blipFill>
        <p:spPr>
          <a:xfrm>
            <a:off x="280116" y="4772245"/>
            <a:ext cx="2971800" cy="18571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Rectangle 9"/>
          <p:cNvSpPr/>
          <p:nvPr/>
        </p:nvSpPr>
        <p:spPr>
          <a:xfrm>
            <a:off x="37563" y="38637"/>
            <a:ext cx="9067800" cy="6781800"/>
          </a:xfrm>
          <a:prstGeom prst="rect">
            <a:avLst/>
          </a:prstGeom>
          <a:noFill/>
          <a:ln w="76200"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3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17" grpId="0"/>
      <p:bldP spid="20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79707" y="0"/>
            <a:ext cx="20441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u="sng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পেশির কাজ</a:t>
            </a:r>
            <a:endParaRPr lang="en-US" sz="4000" u="sng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9" t="41826" r="10119" b="6985"/>
          <a:stretch/>
        </p:blipFill>
        <p:spPr>
          <a:xfrm>
            <a:off x="685800" y="661967"/>
            <a:ext cx="7945698" cy="3804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TextBox 18"/>
          <p:cNvSpPr txBox="1"/>
          <p:nvPr/>
        </p:nvSpPr>
        <p:spPr>
          <a:xfrm>
            <a:off x="1371601" y="4572000"/>
            <a:ext cx="7467599" cy="510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bn-IN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দেহের আকৃতি দান করে ও অস্থি সঞ্চালনে সহায়তা করে।</a:t>
            </a:r>
            <a:endParaRPr lang="en-US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47800" y="5051691"/>
            <a:ext cx="6423831" cy="510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bn-IN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নড়াচড়া ও চলাচলে সাহায্য করে।</a:t>
            </a:r>
            <a:endParaRPr lang="en-US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22041" y="5585091"/>
            <a:ext cx="6449589" cy="510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bn-IN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দেহের ভিতরের অংগগুলোকে রক্ষা করে।</a:t>
            </a:r>
            <a:endParaRPr lang="en-US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838200" y="4556599"/>
            <a:ext cx="560095" cy="409280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3" name="Right Arrow 22"/>
          <p:cNvSpPr/>
          <p:nvPr/>
        </p:nvSpPr>
        <p:spPr>
          <a:xfrm>
            <a:off x="838200" y="5045754"/>
            <a:ext cx="560095" cy="414888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838200" y="5564082"/>
            <a:ext cx="560095" cy="392397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47800" y="6066913"/>
            <a:ext cx="6423830" cy="510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bn-IN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হৃৎপেশি দেহে রক্ত সঞ্চালনে সহায়তা করে।</a:t>
            </a:r>
            <a:endParaRPr lang="en-US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Right Arrow 25"/>
          <p:cNvSpPr/>
          <p:nvPr/>
        </p:nvSpPr>
        <p:spPr>
          <a:xfrm>
            <a:off x="838200" y="6058783"/>
            <a:ext cx="544354" cy="367775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7563" y="38637"/>
            <a:ext cx="9067800" cy="6781800"/>
          </a:xfrm>
          <a:prstGeom prst="rect">
            <a:avLst/>
          </a:prstGeom>
          <a:noFill/>
          <a:ln w="76200"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88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  <p:bldP spid="20" grpId="0"/>
      <p:bldP spid="21" grpId="0"/>
      <p:bldP spid="22" grpId="0" animBg="1"/>
      <p:bldP spid="23" grpId="0" animBg="1"/>
      <p:bldP spid="24" grpId="0" animBg="1"/>
      <p:bldP spid="25" grpId="0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7200" y="3872247"/>
            <a:ext cx="63542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BD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IN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 টিস্যুতে আন্তঃকোষীয় ধাত্র থাকে না</a:t>
            </a:r>
            <a:r>
              <a:rPr lang="bn-BD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762000" y="4260346"/>
            <a:ext cx="7954469" cy="551377"/>
            <a:chOff x="458273" y="3030790"/>
            <a:chExt cx="6327963" cy="551377"/>
          </a:xfrm>
        </p:grpSpPr>
        <p:sp>
          <p:nvSpPr>
            <p:cNvPr id="8" name="Rectangle 7"/>
            <p:cNvSpPr/>
            <p:nvPr/>
          </p:nvSpPr>
          <p:spPr>
            <a:xfrm>
              <a:off x="2034364" y="3035235"/>
              <a:ext cx="156502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(</a:t>
              </a:r>
              <a:r>
                <a:rPr lang="bn-IN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খ</a:t>
              </a:r>
              <a:r>
                <a:rPr lang="bn-BD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r>
                <a:rPr lang="bn-IN" sz="28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স্নায়ু টিস্যু</a:t>
              </a:r>
              <a:endParaRPr lang="en-US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58273" y="3058947"/>
              <a:ext cx="182928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(ক) </a:t>
              </a:r>
              <a:r>
                <a:rPr lang="bn-IN" sz="28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পেশি </a:t>
              </a:r>
              <a:r>
                <a:rPr lang="bn-IN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টিস্যু</a:t>
              </a:r>
              <a:endParaRPr lang="en-US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163060" y="3030790"/>
              <a:ext cx="162317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28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(ঘ) </a:t>
              </a:r>
              <a:r>
                <a:rPr lang="bn-IN" sz="28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যোজক </a:t>
              </a:r>
              <a:r>
                <a:rPr lang="bn-IN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টিস্যু</a:t>
              </a:r>
              <a:endParaRPr lang="en-US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4648200" y="4266855"/>
            <a:ext cx="2097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BD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আবরণী 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টিস্যু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51515" y="6801440"/>
            <a:ext cx="1743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53053" y="6821269"/>
            <a:ext cx="35954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bn-BD" sz="3600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19200" y="1892121"/>
            <a:ext cx="67055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200" u="sng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চিত্রগুলো লক্ষ্য কর এবং </a:t>
            </a:r>
            <a:r>
              <a:rPr lang="bn-IN" sz="3200" u="sng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 ও ৫ </a:t>
            </a:r>
            <a:r>
              <a:rPr lang="bn-IN" sz="3200" u="sng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নং প্রশ্নের উত্তর দাও</a:t>
            </a:r>
            <a:endParaRPr lang="bn-BD" sz="3200" u="sng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57200" y="4697568"/>
            <a:ext cx="3205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IN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bn-BD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IN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অনৈচ্ছিক </a:t>
            </a:r>
            <a:r>
              <a:rPr lang="bn-IN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পেশি-</a:t>
            </a:r>
            <a:endParaRPr lang="bn-BD" sz="3200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62000" y="5135083"/>
            <a:ext cx="23715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bn-BD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হৃৎপেশি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200400" y="5167788"/>
            <a:ext cx="2695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ii</a:t>
            </a:r>
            <a:r>
              <a:rPr lang="bn-BD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বাহুর পেশি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695726" y="5148413"/>
            <a:ext cx="2762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iii</a:t>
            </a:r>
            <a:r>
              <a:rPr lang="bn-BD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অন্ত্রের পেশি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35735" y="5586210"/>
            <a:ext cx="24260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কোনটি সঠিক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BD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819400" y="5899827"/>
            <a:ext cx="19835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(খ)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bn-BD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 </a:t>
            </a:r>
            <a:r>
              <a:rPr lang="en-US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iii</a:t>
            </a:r>
            <a:r>
              <a:rPr lang="bn-BD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762000" y="5866326"/>
            <a:ext cx="8017069" cy="596784"/>
            <a:chOff x="810189" y="5711091"/>
            <a:chExt cx="8495573" cy="596784"/>
          </a:xfrm>
        </p:grpSpPr>
        <p:sp>
          <p:nvSpPr>
            <p:cNvPr id="23" name="Rectangle 22"/>
            <p:cNvSpPr/>
            <p:nvPr/>
          </p:nvSpPr>
          <p:spPr>
            <a:xfrm>
              <a:off x="810189" y="5784655"/>
              <a:ext cx="307430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(ক)  </a:t>
              </a:r>
              <a:r>
                <a:rPr lang="en-US" sz="2800" dirty="0" err="1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i</a:t>
              </a:r>
              <a:r>
                <a:rPr lang="bn-BD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28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ও  </a:t>
              </a:r>
              <a:r>
                <a:rPr lang="en-US" sz="28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ii</a:t>
              </a:r>
              <a:r>
                <a:rPr lang="bn-BD" sz="28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932130" y="5730409"/>
              <a:ext cx="193416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(গ) </a:t>
              </a:r>
              <a:r>
                <a:rPr lang="en-US" sz="28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ii</a:t>
              </a:r>
              <a:r>
                <a:rPr lang="bn-BD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iii</a:t>
              </a:r>
              <a:r>
                <a:rPr lang="bn-BD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876505" y="5711091"/>
              <a:ext cx="2429257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(ঘ) </a:t>
              </a:r>
              <a:r>
                <a:rPr lang="en-US" sz="2800" dirty="0" err="1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i</a:t>
              </a:r>
              <a:r>
                <a:rPr lang="bn-BD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,  </a:t>
              </a:r>
              <a:r>
                <a:rPr lang="en-US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ii</a:t>
              </a:r>
              <a:r>
                <a:rPr lang="bn-BD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ও  </a:t>
              </a:r>
              <a:r>
                <a:rPr lang="en-US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iii</a:t>
              </a:r>
              <a:r>
                <a:rPr lang="bn-BD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5896012" y="228600"/>
            <a:ext cx="2943188" cy="584775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bn-IN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ধন্যবাদ,</a:t>
            </a:r>
            <a:r>
              <a:rPr lang="bn-BD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সঠিক</a:t>
            </a:r>
            <a:r>
              <a:rPr lang="bn-IN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হয়েছে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277012" y="252596"/>
            <a:ext cx="2250269" cy="584775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আবার চেষ্টা কর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86177" y="745348"/>
            <a:ext cx="586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প্রাণী টিস্যু কয় ধরনের হয়ে থাকে?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86177" y="1126348"/>
            <a:ext cx="82006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কোন টিস্যুতে কোষগুলো পাতলা 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ভিত্তি পর্দার 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 সাজানো থাকে?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200400" y="0"/>
            <a:ext cx="26392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u="sng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মূল্যায়ণ</a:t>
            </a:r>
            <a:endParaRPr lang="en-US" sz="4800" u="sng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86177" y="1499729"/>
            <a:ext cx="5062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অন্ত্রের পেশি কোন ধরনের পেশি?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33400" y="2441946"/>
            <a:ext cx="3886200" cy="1361755"/>
            <a:chOff x="533400" y="2658742"/>
            <a:chExt cx="3886200" cy="116771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7" t="44187" r="3669" b="29343"/>
            <a:stretch/>
          </p:blipFill>
          <p:spPr>
            <a:xfrm>
              <a:off x="533400" y="2658742"/>
              <a:ext cx="3886200" cy="116771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5" name="Rectangle 4"/>
            <p:cNvSpPr/>
            <p:nvPr/>
          </p:nvSpPr>
          <p:spPr>
            <a:xfrm>
              <a:off x="2971800" y="3457572"/>
              <a:ext cx="1066800" cy="1524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687995" y="2428936"/>
            <a:ext cx="3903363" cy="1361754"/>
            <a:chOff x="4724400" y="2658742"/>
            <a:chExt cx="3903363" cy="1167712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02" t="71320" r="2537" b="6621"/>
            <a:stretch/>
          </p:blipFill>
          <p:spPr>
            <a:xfrm>
              <a:off x="4724400" y="2658742"/>
              <a:ext cx="3903363" cy="116771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47" name="Rectangle 46"/>
            <p:cNvSpPr/>
            <p:nvPr/>
          </p:nvSpPr>
          <p:spPr>
            <a:xfrm>
              <a:off x="7050584" y="3595686"/>
              <a:ext cx="1179016" cy="1524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33" name="Rectangle 32"/>
          <p:cNvSpPr/>
          <p:nvPr/>
        </p:nvSpPr>
        <p:spPr>
          <a:xfrm>
            <a:off x="37563" y="38637"/>
            <a:ext cx="9067800" cy="6781800"/>
          </a:xfrm>
          <a:prstGeom prst="rect">
            <a:avLst/>
          </a:prstGeom>
          <a:noFill/>
          <a:ln w="76200"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67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7" grpId="0"/>
      <p:bldP spid="18" grpId="0"/>
      <p:bldP spid="19" grpId="0"/>
      <p:bldP spid="20" grpId="0"/>
      <p:bldP spid="21" grpId="0"/>
      <p:bldP spid="22" grpId="0"/>
      <p:bldP spid="26" grpId="0"/>
      <p:bldP spid="28" grpId="0"/>
      <p:bldP spid="28" grpId="1"/>
      <p:bldP spid="29" grpId="0"/>
      <p:bldP spid="29" grpId="1"/>
      <p:bldP spid="42" grpId="0"/>
      <p:bldP spid="43" grpId="0"/>
      <p:bldP spid="44" grpId="0"/>
      <p:bldP spid="4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76200"/>
            <a:ext cx="4267200" cy="1143000"/>
          </a:xfrm>
        </p:spPr>
        <p:txBody>
          <a:bodyPr>
            <a:noAutofit/>
          </a:bodyPr>
          <a:lstStyle/>
          <a:p>
            <a:pPr algn="ctr"/>
            <a:r>
              <a:rPr lang="bn-BD" sz="72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sz="720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4572000"/>
            <a:ext cx="7801428" cy="83820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sz="4800" noProof="0" dirty="0" smtClean="0">
                <a:solidFill>
                  <a:schemeClr val="bg1"/>
                </a:solidFill>
                <a:latin typeface="NikoshBAN" pitchFamily="2" charset="0"/>
                <a:ea typeface="+mj-ea"/>
                <a:cs typeface="NikoshBAN" pitchFamily="2" charset="0"/>
              </a:rPr>
              <a:t>আবরণী টিস্যু ও পেশি টিস্যুর তুলনা কর।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4" t="8889" r="10062" b="465"/>
          <a:stretch/>
        </p:blipFill>
        <p:spPr>
          <a:xfrm>
            <a:off x="381000" y="1165538"/>
            <a:ext cx="4114800" cy="33302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760" b="16218"/>
          <a:stretch/>
        </p:blipFill>
        <p:spPr>
          <a:xfrm>
            <a:off x="4724400" y="1165538"/>
            <a:ext cx="4114800" cy="3352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563" y="38637"/>
            <a:ext cx="9067800" cy="6781800"/>
          </a:xfrm>
          <a:prstGeom prst="rect">
            <a:avLst/>
          </a:prstGeom>
          <a:noFill/>
          <a:ln w="76200"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87172" y="3429000"/>
            <a:ext cx="39762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 ইমাম জাফর সাদেক</a:t>
            </a:r>
          </a:p>
          <a:p>
            <a:r>
              <a:rPr lang="bn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</a:t>
            </a:r>
            <a:r>
              <a:rPr lang="en-US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মোগলবাসা দ্বি-মুখী উচ্চ বিদ্যালয়</a:t>
            </a:r>
          </a:p>
          <a:p>
            <a:r>
              <a:rPr lang="bn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কুড়িগ্রাম সদর, কুড়িগ্রাম</a:t>
            </a:r>
          </a:p>
          <a:p>
            <a:r>
              <a:rPr lang="bn-BD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 ফোনঃ </a:t>
            </a:r>
            <a:r>
              <a:rPr lang="en-US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01716-752707</a:t>
            </a:r>
            <a:endParaRPr lang="bn-BD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ijsadeque@gmail.com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43741" y="483105"/>
            <a:ext cx="25340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u="sng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u="sng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6522" y="2590800"/>
            <a:ext cx="41142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n w="0"/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bn-IN" sz="3200" dirty="0" smtClean="0">
                <a:ln w="0"/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সপ্ত</a:t>
            </a:r>
            <a:r>
              <a:rPr lang="bn-BD" sz="3200" dirty="0" smtClean="0">
                <a:ln w="0"/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bn-IN" sz="3200" dirty="0">
              <a:ln w="0"/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>
                <a:ln w="0"/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 বিজ্ঞান</a:t>
            </a:r>
            <a:endParaRPr lang="bn-IN" sz="3200" dirty="0">
              <a:ln w="0"/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>
                <a:ln w="0"/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bn-IN" sz="3200" dirty="0">
                <a:ln w="0"/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n w="0"/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</a:p>
          <a:p>
            <a:r>
              <a:rPr lang="bn-IN" sz="3200" dirty="0" smtClean="0">
                <a:ln w="0"/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উদ্ভিদ ও প্রাণীর কোষীয় সংগঠন</a:t>
            </a:r>
          </a:p>
          <a:p>
            <a:r>
              <a:rPr lang="bn-IN" sz="3200" dirty="0" smtClean="0">
                <a:ln w="0"/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৪৫ মিনিট</a:t>
            </a:r>
            <a:endParaRPr lang="bn-IN" sz="3200" dirty="0">
              <a:ln w="0"/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8833" y="1487129"/>
            <a:ext cx="1620521" cy="18688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11" name="Straight Connector 10"/>
          <p:cNvCxnSpPr/>
          <p:nvPr/>
        </p:nvCxnSpPr>
        <p:spPr>
          <a:xfrm>
            <a:off x="4572000" y="2099423"/>
            <a:ext cx="0" cy="3928056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7563" y="38637"/>
            <a:ext cx="9067800" cy="6781800"/>
          </a:xfrm>
          <a:prstGeom prst="rect">
            <a:avLst/>
          </a:prstGeom>
          <a:noFill/>
          <a:ln w="76200"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53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73" b="1227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912" y="2743200"/>
            <a:ext cx="7936176" cy="1524000"/>
          </a:xfr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ctr"/>
            <a:r>
              <a:rPr lang="bn-BD" sz="11500" b="1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সবাইকে ধন্যবাদ</a:t>
            </a:r>
            <a:endParaRPr lang="en-US" sz="9600" b="1" dirty="0">
              <a:ln w="13462">
                <a:solidFill>
                  <a:schemeClr val="bg1"/>
                </a:solidFill>
                <a:prstDash val="solid"/>
              </a:ln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563" y="25758"/>
            <a:ext cx="9067800" cy="6781800"/>
          </a:xfrm>
          <a:prstGeom prst="rect">
            <a:avLst/>
          </a:prstGeom>
          <a:noFill/>
          <a:ln w="76200"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6370" y="619942"/>
            <a:ext cx="5446460" cy="751658"/>
          </a:xfrm>
        </p:spPr>
        <p:txBody>
          <a:bodyPr>
            <a:normAutofit fontScale="90000"/>
          </a:bodyPr>
          <a:lstStyle/>
          <a:p>
            <a:pPr algn="ctr"/>
            <a:r>
              <a:rPr lang="bn-BD" sz="4800" b="1" u="sng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নিচের </a:t>
            </a:r>
            <a:r>
              <a:rPr lang="bn-IN" sz="4800" b="1" u="sng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প্রশ্নগুলোর উত্তর দাও</a:t>
            </a:r>
            <a:r>
              <a:rPr lang="bn-BD" sz="4800" b="1" u="sng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 </a:t>
            </a:r>
            <a:endParaRPr lang="en-US" sz="4800" b="1" u="sng" dirty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304800" y="18592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609600" y="3266257"/>
            <a:ext cx="7467600" cy="10977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IN" sz="36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২। অনেকগুলো কোষ দলগতভাবে একই কাজ করলে তখন তাদেরকে কী বলে?</a:t>
            </a:r>
            <a:endParaRPr lang="en-US" sz="3600" dirty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609599" y="2514600"/>
            <a:ext cx="7391401" cy="751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IN" sz="36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১। জীবদেহের গঠন ও কাজের একককে কী বলে?</a:t>
            </a:r>
            <a:endParaRPr lang="en-US" sz="3600" dirty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563" y="25758"/>
            <a:ext cx="9067800" cy="6781800"/>
          </a:xfrm>
          <a:prstGeom prst="rect">
            <a:avLst/>
          </a:prstGeom>
          <a:noFill/>
          <a:ln w="76200"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4372" y="2819400"/>
            <a:ext cx="81062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প্রাণী টিস্যুর বৈশিষ্ট্য ও কাজ</a:t>
            </a:r>
            <a:endParaRPr lang="en-US" sz="7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563" y="25758"/>
            <a:ext cx="9067800" cy="6781800"/>
          </a:xfrm>
          <a:prstGeom prst="rect">
            <a:avLst/>
          </a:prstGeom>
          <a:noFill/>
          <a:ln w="76200"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2024" y="495280"/>
            <a:ext cx="3505200" cy="990600"/>
          </a:xfrm>
        </p:spPr>
        <p:txBody>
          <a:bodyPr>
            <a:noAutofit/>
          </a:bodyPr>
          <a:lstStyle/>
          <a:p>
            <a:pPr marL="1143000" indent="-1143000" algn="ctr"/>
            <a:r>
              <a:rPr lang="bn-BD" sz="6000" u="sng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2400" u="sng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2666960"/>
            <a:ext cx="8001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1। প্রাণী টিস্যু</a:t>
            </a:r>
            <a:r>
              <a:rPr lang="bn-BD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কী তা বলতে পারব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ে</a:t>
            </a:r>
            <a:r>
              <a:rPr lang="bn-BD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প্রাণী </a:t>
            </a:r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টিস্যুর প্রকারভেদ ব্যাখ্যা কর</a:t>
            </a:r>
            <a:r>
              <a:rPr lang="bn-BD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তে পারবে।</a:t>
            </a:r>
          </a:p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৩। আবরণী টিস্যুর বৈশিষ্ট্য ও কাজ বর্ণনা </a:t>
            </a:r>
            <a:r>
              <a:rPr lang="bn-BD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করতে পারবে।</a:t>
            </a:r>
            <a:endParaRPr lang="bn-IN" sz="36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৪। বিভিন্ন প্রকার পেশি টিস্যু বিশ্লেষণ করতে পারবে</a:t>
            </a:r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90098" y="1905000"/>
            <a:ext cx="4874448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bn-IN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শিক্ষার্থীরাঃ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563" y="25758"/>
            <a:ext cx="9067800" cy="6781800"/>
          </a:xfrm>
          <a:prstGeom prst="rect">
            <a:avLst/>
          </a:prstGeom>
          <a:noFill/>
          <a:ln w="76200"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2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7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2209800" y="228600"/>
            <a:ext cx="480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800" b="1" u="sng" dirty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নিচের ছবি</a:t>
            </a:r>
            <a:r>
              <a:rPr lang="bn-IN" sz="4800" b="1" u="sng" dirty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টি</a:t>
            </a:r>
            <a:r>
              <a:rPr lang="bn-BD" sz="4800" b="1" u="sng" dirty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 লক্ষ্য </a:t>
            </a:r>
            <a:r>
              <a:rPr lang="bn-BD" sz="4800" b="1" u="sng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কর </a:t>
            </a:r>
            <a:endParaRPr lang="en-US" sz="4800" u="sng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295400"/>
            <a:ext cx="8001000" cy="5081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37563" y="25758"/>
            <a:ext cx="9067800" cy="6781800"/>
          </a:xfrm>
          <a:prstGeom prst="rect">
            <a:avLst/>
          </a:prstGeom>
          <a:noFill/>
          <a:ln w="76200"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72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73376" y="2777503"/>
            <a:ext cx="7608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প্রাণী টিস্যু কী সংক্ষেপে লিখ?</a:t>
            </a:r>
            <a:endParaRPr lang="en-US" sz="6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9290" y="712202"/>
            <a:ext cx="38782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600" u="sng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6600" u="sng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563" y="25758"/>
            <a:ext cx="9067800" cy="6781800"/>
          </a:xfrm>
          <a:prstGeom prst="rect">
            <a:avLst/>
          </a:prstGeom>
          <a:noFill/>
          <a:ln w="76200"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166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5174713"/>
            <a:ext cx="807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বহুকোষী প্রাণীতে অনেকগুলো কোষ যখন কোন নির্দিষ্ট কাজ করে তখন ঐ কোষগুলোকে একত্রে প্রাণী টিস্যু বলে।</a:t>
            </a:r>
            <a:endParaRPr lang="en-US" sz="3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71800" y="76200"/>
            <a:ext cx="32626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u="sng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প্রাণী টিস্যু</a:t>
            </a:r>
            <a:endParaRPr lang="en-US" sz="5400" u="sng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888642"/>
            <a:ext cx="8114690" cy="4191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37563" y="25758"/>
            <a:ext cx="9067800" cy="6781800"/>
          </a:xfrm>
          <a:prstGeom prst="rect">
            <a:avLst/>
          </a:prstGeom>
          <a:noFill/>
          <a:ln w="76200"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80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27024" y="152400"/>
            <a:ext cx="4278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u="sng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প্রাণী টিস্যুর প্রকারভেদ</a:t>
            </a:r>
            <a:endParaRPr lang="en-US" sz="4800" u="sng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17407364"/>
              </p:ext>
            </p:extLst>
          </p:nvPr>
        </p:nvGraphicFramePr>
        <p:xfrm>
          <a:off x="330558" y="1244263"/>
          <a:ext cx="8534399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37563" y="25758"/>
            <a:ext cx="9067800" cy="6781800"/>
          </a:xfrm>
          <a:prstGeom prst="rect">
            <a:avLst/>
          </a:prstGeom>
          <a:noFill/>
          <a:ln w="76200"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81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680FB6C-0D88-48A7-B1C7-EED5E9DF2B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graphicEl>
                                              <a:dgm id="{3680FB6C-0D88-48A7-B1C7-EED5E9DF2B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D1B1264-80DB-41ED-9F37-C9F215AD61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graphicEl>
                                              <a:dgm id="{0D1B1264-80DB-41ED-9F37-C9F215AD61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0544462-7940-4791-81B9-63EF880D7F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>
                                            <p:graphicEl>
                                              <a:dgm id="{D0544462-7940-4791-81B9-63EF880D7F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E06040E-E872-4B48-978F-E824B33E21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graphicEl>
                                              <a:dgm id="{6E06040E-E872-4B48-978F-E824B33E21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1FD36BB-B833-490F-BB70-3FFEC1DCC7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graphicEl>
                                              <a:dgm id="{61FD36BB-B833-490F-BB70-3FFEC1DCC7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6BDB6A4-7D78-4669-A4DE-6CCA263F58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graphicEl>
                                              <a:dgm id="{66BDB6A4-7D78-4669-A4DE-6CCA263F58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E792AAA-8946-4A6B-BE1B-03E4E4FFD7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>
                                            <p:graphicEl>
                                              <a:dgm id="{EE792AAA-8946-4A6B-BE1B-03E4E4FFD7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F3FF03-3DCD-4699-8643-3F525800E0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>
                                            <p:graphicEl>
                                              <a:dgm id="{27F3FF03-3DCD-4699-8643-3F525800E0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2B6D08-4B8E-43B7-843D-B9D3A301D0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>
                                            <p:graphicEl>
                                              <a:dgm id="{742B6D08-4B8E-43B7-843D-B9D3A301D0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6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2763</TotalTime>
  <Words>543</Words>
  <Application>Microsoft Office PowerPoint</Application>
  <PresentationFormat>On-screen Show (4:3)</PresentationFormat>
  <Paragraphs>89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Calibri</vt:lpstr>
      <vt:lpstr>Century Gothic</vt:lpstr>
      <vt:lpstr>NikoshBAN</vt:lpstr>
      <vt:lpstr>NikoshLightBAN</vt:lpstr>
      <vt:lpstr>Wingdings 2</vt:lpstr>
      <vt:lpstr>Wingdings 3</vt:lpstr>
      <vt:lpstr>Slice</vt:lpstr>
      <vt:lpstr>PowerPoint Presentation</vt:lpstr>
      <vt:lpstr>PowerPoint Presentation</vt:lpstr>
      <vt:lpstr>নিচের প্রশ্নগুলোর উত্তর দাও </vt:lpstr>
      <vt:lpstr>PowerPoint Presentation</vt:lpstr>
      <vt:lpstr>শিখন ফল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বাড়ীর কাজ</vt:lpstr>
      <vt:lpstr>সবাইকে ধন্যবাদ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Md. Imam Jafar Sadeque</cp:lastModifiedBy>
  <cp:revision>750</cp:revision>
  <dcterms:created xsi:type="dcterms:W3CDTF">2006-08-16T00:00:00Z</dcterms:created>
  <dcterms:modified xsi:type="dcterms:W3CDTF">2019-06-29T17:10:53Z</dcterms:modified>
</cp:coreProperties>
</file>