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302" r:id="rId2"/>
    <p:sldId id="274" r:id="rId3"/>
    <p:sldId id="259" r:id="rId4"/>
    <p:sldId id="260" r:id="rId5"/>
    <p:sldId id="273" r:id="rId6"/>
    <p:sldId id="280" r:id="rId7"/>
    <p:sldId id="278" r:id="rId8"/>
    <p:sldId id="304" r:id="rId9"/>
    <p:sldId id="307" r:id="rId10"/>
    <p:sldId id="305" r:id="rId11"/>
    <p:sldId id="306" r:id="rId12"/>
    <p:sldId id="303" r:id="rId13"/>
    <p:sldId id="308" r:id="rId14"/>
    <p:sldId id="300" r:id="rId15"/>
    <p:sldId id="310" r:id="rId16"/>
    <p:sldId id="276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4930"/>
    <a:srgbClr val="EC4C04"/>
    <a:srgbClr val="5086F2"/>
    <a:srgbClr val="6C99F4"/>
    <a:srgbClr val="1156DF"/>
    <a:srgbClr val="1B49A5"/>
    <a:srgbClr val="2DC391"/>
    <a:srgbClr val="8EFE88"/>
    <a:srgbClr val="956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8239D-AC77-4AC2-B686-2EA0EE5FA98C}" type="doc">
      <dgm:prSet loTypeId="urn:microsoft.com/office/officeart/2005/8/layout/hierarchy6" loCatId="hierarchy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A6DC6B9-4361-42F1-91C3-1322734B58F4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7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7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938046-627B-4BAE-98B3-26E096CE92DB}" type="parTrans" cxnId="{F176C0F4-7F7B-4A20-8A12-4235F8F78929}">
      <dgm:prSet/>
      <dgm:spPr/>
      <dgm:t>
        <a:bodyPr/>
        <a:lstStyle/>
        <a:p>
          <a:endParaRPr lang="en-US"/>
        </a:p>
      </dgm:t>
    </dgm:pt>
    <dgm:pt modelId="{32E13232-5504-407F-9BC0-0DD9EC15CEB1}" type="sibTrans" cxnId="{F176C0F4-7F7B-4A20-8A12-4235F8F78929}">
      <dgm:prSet/>
      <dgm:spPr/>
      <dgm:t>
        <a:bodyPr/>
        <a:lstStyle/>
        <a:p>
          <a:endParaRPr lang="en-US"/>
        </a:p>
      </dgm:t>
    </dgm:pt>
    <dgm:pt modelId="{2F17AE9D-8123-4485-B023-9D60134232F3}">
      <dgm:prSet phldrT="[Text]" custT="1"/>
      <dgm:spPr/>
      <dgm:t>
        <a:bodyPr/>
        <a:lstStyle/>
        <a:p>
          <a:r>
            <a:rPr lang="bn-IN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ভাজক টিস্যু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DF87D7-A8DA-4BA2-A435-D09607FF4AF6}" type="parTrans" cxnId="{80799956-0FFF-41DC-AA24-1A60D362D93C}">
      <dgm:prSet/>
      <dgm:spPr/>
      <dgm:t>
        <a:bodyPr/>
        <a:lstStyle/>
        <a:p>
          <a:endParaRPr lang="en-US"/>
        </a:p>
      </dgm:t>
    </dgm:pt>
    <dgm:pt modelId="{F4DD9A58-5006-45CC-8798-A427E0A2D69E}" type="sibTrans" cxnId="{80799956-0FFF-41DC-AA24-1A60D362D93C}">
      <dgm:prSet/>
      <dgm:spPr/>
      <dgm:t>
        <a:bodyPr/>
        <a:lstStyle/>
        <a:p>
          <a:endParaRPr lang="en-US"/>
        </a:p>
      </dgm:t>
    </dgm:pt>
    <dgm:pt modelId="{F99CAD31-272A-4B67-AED7-C8B3D56F9388}">
      <dgm:prSet phldrT="[Text]" custT="1"/>
      <dgm:spPr/>
      <dgm:t>
        <a:bodyPr/>
        <a:lstStyle/>
        <a:p>
          <a:r>
            <a:rPr lang="bn-IN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স্থায়ী টিস্যু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DDCA2F-584A-4F51-884A-F1C8A51227AF}" type="parTrans" cxnId="{F91819BC-9020-44B7-B1DF-A86A3177F33E}">
      <dgm:prSet/>
      <dgm:spPr/>
      <dgm:t>
        <a:bodyPr/>
        <a:lstStyle/>
        <a:p>
          <a:endParaRPr lang="en-US"/>
        </a:p>
      </dgm:t>
    </dgm:pt>
    <dgm:pt modelId="{0CA06BAC-6A42-41C2-A5B8-AD2D21B2309F}" type="sibTrans" cxnId="{F91819BC-9020-44B7-B1DF-A86A3177F33E}">
      <dgm:prSet/>
      <dgm:spPr/>
      <dgm:t>
        <a:bodyPr/>
        <a:lstStyle/>
        <a:p>
          <a:endParaRPr lang="en-US"/>
        </a:p>
      </dgm:t>
    </dgm:pt>
    <dgm:pt modelId="{ECAA80A0-6546-4AC3-B92D-91DAB6FF8A3C}" type="pres">
      <dgm:prSet presAssocID="{B3C8239D-AC77-4AC2-B686-2EA0EE5FA98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43256B-D7E5-4DB1-BEC5-031B8EBD838F}" type="pres">
      <dgm:prSet presAssocID="{B3C8239D-AC77-4AC2-B686-2EA0EE5FA98C}" presName="hierFlow" presStyleCnt="0"/>
      <dgm:spPr/>
    </dgm:pt>
    <dgm:pt modelId="{63AC81B1-FE15-499F-870C-12FCD3676FC7}" type="pres">
      <dgm:prSet presAssocID="{B3C8239D-AC77-4AC2-B686-2EA0EE5FA98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210E5CA-5458-4F09-810F-48E8CBCDBE30}" type="pres">
      <dgm:prSet presAssocID="{1A6DC6B9-4361-42F1-91C3-1322734B58F4}" presName="Name14" presStyleCnt="0"/>
      <dgm:spPr/>
    </dgm:pt>
    <dgm:pt modelId="{49D35CD7-D580-437E-9467-D7CC136B00BC}" type="pres">
      <dgm:prSet presAssocID="{1A6DC6B9-4361-42F1-91C3-1322734B58F4}" presName="level1Shape" presStyleLbl="node0" presStyleIdx="0" presStyleCnt="1" custScaleY="63083" custLinFactNeighborX="-1197" custLinFactNeighborY="-165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A221BA-DAA7-4C5E-88AD-C8F163305D5A}" type="pres">
      <dgm:prSet presAssocID="{1A6DC6B9-4361-42F1-91C3-1322734B58F4}" presName="hierChild2" presStyleCnt="0"/>
      <dgm:spPr/>
    </dgm:pt>
    <dgm:pt modelId="{A05F5741-CAF3-459F-8308-5CCC2C0CC29C}" type="pres">
      <dgm:prSet presAssocID="{F8DF87D7-A8DA-4BA2-A435-D09607FF4AF6}" presName="Name19" presStyleLbl="parChTrans1D2" presStyleIdx="0" presStyleCnt="2"/>
      <dgm:spPr/>
      <dgm:t>
        <a:bodyPr/>
        <a:lstStyle/>
        <a:p>
          <a:endParaRPr lang="en-US"/>
        </a:p>
      </dgm:t>
    </dgm:pt>
    <dgm:pt modelId="{C6974051-F0AB-4BC5-BE24-460BB98AB033}" type="pres">
      <dgm:prSet presAssocID="{2F17AE9D-8123-4485-B023-9D60134232F3}" presName="Name21" presStyleCnt="0"/>
      <dgm:spPr/>
    </dgm:pt>
    <dgm:pt modelId="{1160FD5F-09CE-474B-A972-760271F0AD27}" type="pres">
      <dgm:prSet presAssocID="{2F17AE9D-8123-4485-B023-9D60134232F3}" presName="level2Shape" presStyleLbl="node2" presStyleIdx="0" presStyleCnt="2" custScaleY="49871" custLinFactNeighborY="12155"/>
      <dgm:spPr/>
      <dgm:t>
        <a:bodyPr/>
        <a:lstStyle/>
        <a:p>
          <a:endParaRPr lang="en-US"/>
        </a:p>
      </dgm:t>
    </dgm:pt>
    <dgm:pt modelId="{5616C4B4-91BD-4806-904A-032BD86F0D6A}" type="pres">
      <dgm:prSet presAssocID="{2F17AE9D-8123-4485-B023-9D60134232F3}" presName="hierChild3" presStyleCnt="0"/>
      <dgm:spPr/>
    </dgm:pt>
    <dgm:pt modelId="{FAEA0B23-3E59-4FF6-B3BE-126EF662A1B0}" type="pres">
      <dgm:prSet presAssocID="{78DDCA2F-584A-4F51-884A-F1C8A51227AF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4E16750-1FFD-4F08-9CF3-93EC826A5387}" type="pres">
      <dgm:prSet presAssocID="{F99CAD31-272A-4B67-AED7-C8B3D56F9388}" presName="Name21" presStyleCnt="0"/>
      <dgm:spPr/>
    </dgm:pt>
    <dgm:pt modelId="{9DA3C591-03B9-4B7E-9B17-5AE9AA33E704}" type="pres">
      <dgm:prSet presAssocID="{F99CAD31-272A-4B67-AED7-C8B3D56F9388}" presName="level2Shape" presStyleLbl="node2" presStyleIdx="1" presStyleCnt="2" custScaleY="49871" custLinFactNeighborY="12155"/>
      <dgm:spPr/>
      <dgm:t>
        <a:bodyPr/>
        <a:lstStyle/>
        <a:p>
          <a:endParaRPr lang="en-US"/>
        </a:p>
      </dgm:t>
    </dgm:pt>
    <dgm:pt modelId="{E4911436-918E-4B9B-BD98-B3AC8390A74F}" type="pres">
      <dgm:prSet presAssocID="{F99CAD31-272A-4B67-AED7-C8B3D56F9388}" presName="hierChild3" presStyleCnt="0"/>
      <dgm:spPr/>
    </dgm:pt>
    <dgm:pt modelId="{1A588201-5AAD-4B07-AEDC-AD91D1C71EB6}" type="pres">
      <dgm:prSet presAssocID="{B3C8239D-AC77-4AC2-B686-2EA0EE5FA98C}" presName="bgShapesFlow" presStyleCnt="0"/>
      <dgm:spPr/>
    </dgm:pt>
  </dgm:ptLst>
  <dgm:cxnLst>
    <dgm:cxn modelId="{F91819BC-9020-44B7-B1DF-A86A3177F33E}" srcId="{1A6DC6B9-4361-42F1-91C3-1322734B58F4}" destId="{F99CAD31-272A-4B67-AED7-C8B3D56F9388}" srcOrd="1" destOrd="0" parTransId="{78DDCA2F-584A-4F51-884A-F1C8A51227AF}" sibTransId="{0CA06BAC-6A42-41C2-A5B8-AD2D21B2309F}"/>
    <dgm:cxn modelId="{B7C8D163-5304-455F-A548-C1676626D53A}" type="presOf" srcId="{B3C8239D-AC77-4AC2-B686-2EA0EE5FA98C}" destId="{ECAA80A0-6546-4AC3-B92D-91DAB6FF8A3C}" srcOrd="0" destOrd="0" presId="urn:microsoft.com/office/officeart/2005/8/layout/hierarchy6"/>
    <dgm:cxn modelId="{3B72E2B4-F075-4306-BF25-2112C73C8379}" type="presOf" srcId="{F8DF87D7-A8DA-4BA2-A435-D09607FF4AF6}" destId="{A05F5741-CAF3-459F-8308-5CCC2C0CC29C}" srcOrd="0" destOrd="0" presId="urn:microsoft.com/office/officeart/2005/8/layout/hierarchy6"/>
    <dgm:cxn modelId="{86B06ACF-49D2-4863-A599-7495B4D98F42}" type="presOf" srcId="{F99CAD31-272A-4B67-AED7-C8B3D56F9388}" destId="{9DA3C591-03B9-4B7E-9B17-5AE9AA33E704}" srcOrd="0" destOrd="0" presId="urn:microsoft.com/office/officeart/2005/8/layout/hierarchy6"/>
    <dgm:cxn modelId="{80799956-0FFF-41DC-AA24-1A60D362D93C}" srcId="{1A6DC6B9-4361-42F1-91C3-1322734B58F4}" destId="{2F17AE9D-8123-4485-B023-9D60134232F3}" srcOrd="0" destOrd="0" parTransId="{F8DF87D7-A8DA-4BA2-A435-D09607FF4AF6}" sibTransId="{F4DD9A58-5006-45CC-8798-A427E0A2D69E}"/>
    <dgm:cxn modelId="{C705A141-08ED-474E-A3E0-2B80C3B0FAB6}" type="presOf" srcId="{2F17AE9D-8123-4485-B023-9D60134232F3}" destId="{1160FD5F-09CE-474B-A972-760271F0AD27}" srcOrd="0" destOrd="0" presId="urn:microsoft.com/office/officeart/2005/8/layout/hierarchy6"/>
    <dgm:cxn modelId="{0BEB778A-543D-4BD7-A6C6-AD72D4EC8642}" type="presOf" srcId="{1A6DC6B9-4361-42F1-91C3-1322734B58F4}" destId="{49D35CD7-D580-437E-9467-D7CC136B00BC}" srcOrd="0" destOrd="0" presId="urn:microsoft.com/office/officeart/2005/8/layout/hierarchy6"/>
    <dgm:cxn modelId="{978F1598-816D-4F79-86C5-AE89CA2A8FA8}" type="presOf" srcId="{78DDCA2F-584A-4F51-884A-F1C8A51227AF}" destId="{FAEA0B23-3E59-4FF6-B3BE-126EF662A1B0}" srcOrd="0" destOrd="0" presId="urn:microsoft.com/office/officeart/2005/8/layout/hierarchy6"/>
    <dgm:cxn modelId="{F176C0F4-7F7B-4A20-8A12-4235F8F78929}" srcId="{B3C8239D-AC77-4AC2-B686-2EA0EE5FA98C}" destId="{1A6DC6B9-4361-42F1-91C3-1322734B58F4}" srcOrd="0" destOrd="0" parTransId="{1F938046-627B-4BAE-98B3-26E096CE92DB}" sibTransId="{32E13232-5504-407F-9BC0-0DD9EC15CEB1}"/>
    <dgm:cxn modelId="{3B790CFF-EBFF-4CB1-9A7A-4C4EF74764BD}" type="presParOf" srcId="{ECAA80A0-6546-4AC3-B92D-91DAB6FF8A3C}" destId="{E343256B-D7E5-4DB1-BEC5-031B8EBD838F}" srcOrd="0" destOrd="0" presId="urn:microsoft.com/office/officeart/2005/8/layout/hierarchy6"/>
    <dgm:cxn modelId="{73F744C0-5AAC-448A-8BD9-34A6EBB42178}" type="presParOf" srcId="{E343256B-D7E5-4DB1-BEC5-031B8EBD838F}" destId="{63AC81B1-FE15-499F-870C-12FCD3676FC7}" srcOrd="0" destOrd="0" presId="urn:microsoft.com/office/officeart/2005/8/layout/hierarchy6"/>
    <dgm:cxn modelId="{96A162D7-6D9C-4B3D-AAB3-36068235C5AD}" type="presParOf" srcId="{63AC81B1-FE15-499F-870C-12FCD3676FC7}" destId="{4210E5CA-5458-4F09-810F-48E8CBCDBE30}" srcOrd="0" destOrd="0" presId="urn:microsoft.com/office/officeart/2005/8/layout/hierarchy6"/>
    <dgm:cxn modelId="{8B78F58D-BE8C-4556-BC1E-EA10177C88E9}" type="presParOf" srcId="{4210E5CA-5458-4F09-810F-48E8CBCDBE30}" destId="{49D35CD7-D580-437E-9467-D7CC136B00BC}" srcOrd="0" destOrd="0" presId="urn:microsoft.com/office/officeart/2005/8/layout/hierarchy6"/>
    <dgm:cxn modelId="{92BBC8AF-EB19-4FE0-A89D-0C4A46BBC395}" type="presParOf" srcId="{4210E5CA-5458-4F09-810F-48E8CBCDBE30}" destId="{63A221BA-DAA7-4C5E-88AD-C8F163305D5A}" srcOrd="1" destOrd="0" presId="urn:microsoft.com/office/officeart/2005/8/layout/hierarchy6"/>
    <dgm:cxn modelId="{85FF100E-4AA0-4A9F-A3DB-05BF67370E5D}" type="presParOf" srcId="{63A221BA-DAA7-4C5E-88AD-C8F163305D5A}" destId="{A05F5741-CAF3-459F-8308-5CCC2C0CC29C}" srcOrd="0" destOrd="0" presId="urn:microsoft.com/office/officeart/2005/8/layout/hierarchy6"/>
    <dgm:cxn modelId="{03553ADB-2A83-47F0-A641-79C433A6DCA2}" type="presParOf" srcId="{63A221BA-DAA7-4C5E-88AD-C8F163305D5A}" destId="{C6974051-F0AB-4BC5-BE24-460BB98AB033}" srcOrd="1" destOrd="0" presId="urn:microsoft.com/office/officeart/2005/8/layout/hierarchy6"/>
    <dgm:cxn modelId="{94783F76-3DF8-4DBF-B74A-C8FBA6A45C30}" type="presParOf" srcId="{C6974051-F0AB-4BC5-BE24-460BB98AB033}" destId="{1160FD5F-09CE-474B-A972-760271F0AD27}" srcOrd="0" destOrd="0" presId="urn:microsoft.com/office/officeart/2005/8/layout/hierarchy6"/>
    <dgm:cxn modelId="{FC05B02B-A2D5-447E-A3DF-C4CFB11A6C5A}" type="presParOf" srcId="{C6974051-F0AB-4BC5-BE24-460BB98AB033}" destId="{5616C4B4-91BD-4806-904A-032BD86F0D6A}" srcOrd="1" destOrd="0" presId="urn:microsoft.com/office/officeart/2005/8/layout/hierarchy6"/>
    <dgm:cxn modelId="{11811AAF-03D1-4EAA-82DF-C8132DDD92E8}" type="presParOf" srcId="{63A221BA-DAA7-4C5E-88AD-C8F163305D5A}" destId="{FAEA0B23-3E59-4FF6-B3BE-126EF662A1B0}" srcOrd="2" destOrd="0" presId="urn:microsoft.com/office/officeart/2005/8/layout/hierarchy6"/>
    <dgm:cxn modelId="{A3F41AAB-8C86-414F-BACE-233821826582}" type="presParOf" srcId="{63A221BA-DAA7-4C5E-88AD-C8F163305D5A}" destId="{C4E16750-1FFD-4F08-9CF3-93EC826A5387}" srcOrd="3" destOrd="0" presId="urn:microsoft.com/office/officeart/2005/8/layout/hierarchy6"/>
    <dgm:cxn modelId="{F3DE359B-DC90-424F-B10B-CC70354B35A8}" type="presParOf" srcId="{C4E16750-1FFD-4F08-9CF3-93EC826A5387}" destId="{9DA3C591-03B9-4B7E-9B17-5AE9AA33E704}" srcOrd="0" destOrd="0" presId="urn:microsoft.com/office/officeart/2005/8/layout/hierarchy6"/>
    <dgm:cxn modelId="{CAFD3DB4-B06E-48B8-A2A6-306D432FC4DF}" type="presParOf" srcId="{C4E16750-1FFD-4F08-9CF3-93EC826A5387}" destId="{E4911436-918E-4B9B-BD98-B3AC8390A74F}" srcOrd="1" destOrd="0" presId="urn:microsoft.com/office/officeart/2005/8/layout/hierarchy6"/>
    <dgm:cxn modelId="{06609E24-6E0B-4D2E-AD7E-F44527BD2819}" type="presParOf" srcId="{ECAA80A0-6546-4AC3-B92D-91DAB6FF8A3C}" destId="{1A588201-5AAD-4B07-AEDC-AD91D1C71EB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35CD7-D580-437E-9467-D7CC136B00BC}">
      <dsp:nvSpPr>
        <dsp:cNvPr id="0" name=""/>
        <dsp:cNvSpPr/>
      </dsp:nvSpPr>
      <dsp:spPr>
        <a:xfrm>
          <a:off x="2209808" y="126996"/>
          <a:ext cx="3460439" cy="145529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7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7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2432" y="169620"/>
        <a:ext cx="3375191" cy="1370051"/>
      </dsp:txXfrm>
    </dsp:sp>
    <dsp:sp modelId="{A05F5741-CAF3-459F-8308-5CCC2C0CC29C}">
      <dsp:nvSpPr>
        <dsp:cNvPr id="0" name=""/>
        <dsp:cNvSpPr/>
      </dsp:nvSpPr>
      <dsp:spPr>
        <a:xfrm>
          <a:off x="1732164" y="1582296"/>
          <a:ext cx="2207864" cy="1585204"/>
        </a:xfrm>
        <a:custGeom>
          <a:avLst/>
          <a:gdLst/>
          <a:ahLst/>
          <a:cxnLst/>
          <a:rect l="0" t="0" r="0" b="0"/>
          <a:pathLst>
            <a:path>
              <a:moveTo>
                <a:pt x="2207864" y="0"/>
              </a:moveTo>
              <a:lnTo>
                <a:pt x="2207864" y="792602"/>
              </a:lnTo>
              <a:lnTo>
                <a:pt x="0" y="792602"/>
              </a:lnTo>
              <a:lnTo>
                <a:pt x="0" y="1585204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0FD5F-09CE-474B-A972-760271F0AD27}">
      <dsp:nvSpPr>
        <dsp:cNvPr id="0" name=""/>
        <dsp:cNvSpPr/>
      </dsp:nvSpPr>
      <dsp:spPr>
        <a:xfrm>
          <a:off x="1944" y="3167500"/>
          <a:ext cx="3460439" cy="1150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ভাজক টিস্যু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41" y="3201197"/>
        <a:ext cx="3393045" cy="1083110"/>
      </dsp:txXfrm>
    </dsp:sp>
    <dsp:sp modelId="{FAEA0B23-3E59-4FF6-B3BE-126EF662A1B0}">
      <dsp:nvSpPr>
        <dsp:cNvPr id="0" name=""/>
        <dsp:cNvSpPr/>
      </dsp:nvSpPr>
      <dsp:spPr>
        <a:xfrm>
          <a:off x="3940028" y="1582296"/>
          <a:ext cx="2290707" cy="1585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602"/>
              </a:lnTo>
              <a:lnTo>
                <a:pt x="2290707" y="792602"/>
              </a:lnTo>
              <a:lnTo>
                <a:pt x="2290707" y="1585204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3C591-03B9-4B7E-9B17-5AE9AA33E704}">
      <dsp:nvSpPr>
        <dsp:cNvPr id="0" name=""/>
        <dsp:cNvSpPr/>
      </dsp:nvSpPr>
      <dsp:spPr>
        <a:xfrm>
          <a:off x="4500515" y="3167500"/>
          <a:ext cx="3460439" cy="1150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স্থায়ী টিস্যু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4212" y="3201197"/>
        <a:ext cx="3393045" cy="1083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B1404-475E-4A4B-88BB-DDDF876E50D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C6DAA-B58E-4340-9630-1536173A0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9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C6DAA-B58E-4340-9630-1536173A0B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8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8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2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3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1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8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7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7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06" y="-1"/>
            <a:ext cx="9080680" cy="6780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1158" y="4825790"/>
            <a:ext cx="6503831" cy="156966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n w="0">
                  <a:solidFill>
                    <a:schemeClr val="accent2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9600" dirty="0">
              <a:ln w="0">
                <a:solidFill>
                  <a:schemeClr val="accent2"/>
                </a:solidFill>
              </a:ln>
              <a:effectLst>
                <a:glow rad="101600">
                  <a:schemeClr val="bg2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74" y="75126"/>
            <a:ext cx="8991600" cy="6705600"/>
          </a:xfrm>
          <a:prstGeom prst="rect">
            <a:avLst/>
          </a:prstGeom>
          <a:noFill/>
          <a:ln w="857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11794" y="3607186"/>
            <a:ext cx="1457079" cy="142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0764 L -0.07569 -0.175 C -0.09444 -0.21111 -0.12743 -0.25833 -0.1651 -0.30139 C -0.20764 -0.35069 -0.24409 -0.38519 -0.27396 -0.40579 L -0.41111 -0.50278 " pathEditMode="relative" rAng="1866000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0"/>
            <a:ext cx="91639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776" y="2777503"/>
            <a:ext cx="8065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 প্রকারভেদ সংক্ষেপে লিখ?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9290" y="712202"/>
            <a:ext cx="3878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0"/>
            <a:ext cx="916394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" y="304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 ক্ষমতা অনুযায়ী টিস্যুর প্রকারভেদ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0598983"/>
              </p:ext>
            </p:extLst>
          </p:nvPr>
        </p:nvGraphicFramePr>
        <p:xfrm>
          <a:off x="609600" y="1397000"/>
          <a:ext cx="79629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64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D35CD7-D580-437E-9467-D7CC136B0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9D35CD7-D580-437E-9467-D7CC136B0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5F5741-CAF3-459F-8308-5CCC2C0CC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A05F5741-CAF3-459F-8308-5CCC2C0CC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60FD5F-09CE-474B-A972-760271F0A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1160FD5F-09CE-474B-A972-760271F0A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EA0B23-3E59-4FF6-B3BE-126EF662A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FAEA0B23-3E59-4FF6-B3BE-126EF662A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A3C591-03B9-4B7E-9B17-5AE9AA33E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9DA3C591-03B9-4B7E-9B17-5AE9AA33E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0"/>
            <a:ext cx="916394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999" y="4468968"/>
            <a:ext cx="838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দেহের যেসকল টিস্যুর কোষের বিভাজন ক্ষমতা রয়েছে সেগুলোকে ভাজক টিস্যু বলা হয়। ভাজক টিস্যু উদ্ভিদের বর্ধনশীল অংগে অবস্থান করে। বিশেষত কান্ড ও মূলের অগ্রভাগে অবস্থান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914400"/>
            <a:ext cx="8077200" cy="350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9187" y="214438"/>
            <a:ext cx="23102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ভাজক </a:t>
            </a:r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 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32238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0"/>
            <a:ext cx="916394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999" y="4887889"/>
            <a:ext cx="8382000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ভাজক টিস্যু থেকে উৎপন্ন বিভাজন ক্ষমতাহীন নির্দিষ্ট আকৃতিযুক্ত পরিণত টিস্যুকে স্থায়ী টিস্যু বলে। উদ্ভিদের প্রায় সর্বত্রই এই টিস্যু দেখা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9187" y="152400"/>
            <a:ext cx="20152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 টিস্যু </a:t>
            </a:r>
            <a:endParaRPr lang="en-US" sz="44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1" r="2211" b="4662"/>
          <a:stretch/>
        </p:blipFill>
        <p:spPr>
          <a:xfrm>
            <a:off x="428914" y="838201"/>
            <a:ext cx="8308328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0"/>
            <a:ext cx="9163945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71285" y="2370120"/>
            <a:ext cx="7801428" cy="17446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noProof="0" dirty="0" smtClean="0">
                <a:latin typeface="NikoshBAN" pitchFamily="2" charset="0"/>
                <a:ea typeface="+mj-ea"/>
                <a:cs typeface="NikoshBAN" pitchFamily="2" charset="0"/>
              </a:rPr>
              <a:t>ভাজক টিস্যু ও স্থায়ী টিস্যুর কাজের তুলনা কর।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2880" y="228600"/>
            <a:ext cx="3878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42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0"/>
            <a:ext cx="9163945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7274" y="3635096"/>
            <a:ext cx="2590800" cy="609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400" u="sng" noProof="0" dirty="0" smtClean="0">
                <a:latin typeface="NikoshBAN" pitchFamily="2" charset="0"/>
                <a:ea typeface="+mj-ea"/>
                <a:cs typeface="NikoshBAN" pitchFamily="2" charset="0"/>
              </a:rPr>
              <a:t>স্থায়ী টিস্যুঃ</a:t>
            </a:r>
          </a:p>
        </p:txBody>
      </p:sp>
      <p:sp>
        <p:nvSpPr>
          <p:cNvPr id="2" name="Rectangle 1"/>
          <p:cNvSpPr/>
          <p:nvPr/>
        </p:nvSpPr>
        <p:spPr>
          <a:xfrm>
            <a:off x="287046" y="457200"/>
            <a:ext cx="24064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u="sng" dirty="0">
                <a:latin typeface="NikoshBAN" pitchFamily="2" charset="0"/>
                <a:cs typeface="NikoshBAN" pitchFamily="2" charset="0"/>
              </a:rPr>
              <a:t>ভাজক </a:t>
            </a:r>
            <a:r>
              <a:rPr lang="bn-IN" sz="4400" u="sng" dirty="0" smtClean="0">
                <a:latin typeface="NikoshBAN" pitchFamily="2" charset="0"/>
                <a:cs typeface="NikoshBAN" pitchFamily="2" charset="0"/>
              </a:rPr>
              <a:t>টিস্যুঃ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96169" y="1340001"/>
            <a:ext cx="771923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ক্রমাগত বিভাজনের ফলে নতুন নতুন কোষ ও টিস্যু সৃষ্টি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6169" y="2015613"/>
            <a:ext cx="642383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উদ্ভিদের দৈর্ঘ্য ও প্রস্থের বৃদ্ধি ঘটায়।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6169" y="2590800"/>
            <a:ext cx="54864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ভাজক টিস্যুর উৎপত্তি ঘটায়।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58800" y="1293695"/>
            <a:ext cx="560095" cy="4910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33400" y="1934612"/>
            <a:ext cx="560095" cy="4910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533400" y="2556912"/>
            <a:ext cx="560095" cy="4910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711200" y="4341695"/>
            <a:ext cx="560095" cy="4910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685800" y="4995312"/>
            <a:ext cx="560095" cy="4910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62343" y="4376566"/>
            <a:ext cx="465745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প্রস্তুত ও পরিবহন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62344" y="5064878"/>
            <a:ext cx="532022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গঠন ও উদ্ভিদকে দৃঢ়তা প্রদান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85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20" grpId="0"/>
      <p:bldP spid="21" grpId="0"/>
      <p:bldP spid="22" grpId="0"/>
      <p:bldP spid="24" grpId="0" animBg="1"/>
      <p:bldP spid="33" grpId="0" animBg="1"/>
      <p:bldP spid="34" grpId="0" animBg="1"/>
      <p:bldP spid="35" grpId="0" animBg="1"/>
      <p:bldP spid="36" grpId="0" animBg="1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5" y="0"/>
            <a:ext cx="916394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0321" y="9626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ভাজক টিস্যু কাকে বলে?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9325" y="1419825"/>
            <a:ext cx="5186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 টিস্যু খাদ্য প্রস্তুত করে?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1515" y="6801440"/>
            <a:ext cx="17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53053" y="6821269"/>
            <a:ext cx="359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22511" y="152400"/>
            <a:ext cx="2639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19325" y="1942503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উদ্ভিদের বর্ধণশীল অংগে থাকে কোন টিস্যু?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19324" y="4994430"/>
            <a:ext cx="57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চিত্রের টিস্যুটি কোন ধরনের টিস্যু?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0" t="23447" b="19165"/>
          <a:stretch/>
        </p:blipFill>
        <p:spPr>
          <a:xfrm>
            <a:off x="2971800" y="2971799"/>
            <a:ext cx="3200400" cy="2020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9324" y="5501883"/>
            <a:ext cx="57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এধরনের টিস্যুর দুইটি বৈশিষ্ট্য বল।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8104" y="2465181"/>
            <a:ext cx="698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 এবং ৪ ও ৫ নং প্রশ্নের উত্তর দাওঃ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4" grpId="0"/>
      <p:bldP spid="37" grpId="0"/>
      <p:bldP spid="38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0"/>
            <a:ext cx="916394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267200" cy="1143000"/>
          </a:xfrm>
        </p:spPr>
        <p:txBody>
          <a:bodyPr>
            <a:noAutofit/>
          </a:bodyPr>
          <a:lstStyle/>
          <a:p>
            <a:pPr algn="ctr"/>
            <a:r>
              <a:rPr lang="bn-BD" sz="7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00400"/>
            <a:ext cx="8839200" cy="1676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উদ্ভিদের জীবনে ভাজক টিস্যু ও স্থায়ী টিস্যুর গুরুত্ব মূল্যায়ণ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231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62426"/>
            <a:ext cx="8991600" cy="6705600"/>
          </a:xfrm>
          <a:prstGeom prst="rect">
            <a:avLst/>
          </a:prstGeom>
          <a:noFill/>
          <a:ln w="857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86" y="4343400"/>
            <a:ext cx="7936176" cy="1524000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bn-BD" sz="11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0"/>
            <a:ext cx="916394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7172" y="3429000"/>
            <a:ext cx="3976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ইমাম জাফর সাদেক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মোগলবাসা দ্বি-মুখী উচ্চ বিদ্যালয়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ফোনঃ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01716-752707</a:t>
            </a:r>
            <a:endParaRPr lang="bn-BD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ijsadeque@gmail.com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3741" y="483105"/>
            <a:ext cx="2534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522" y="2590800"/>
            <a:ext cx="4114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  <a:endParaRPr lang="bn-IN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কোষীয় সংগঠন</a:t>
            </a:r>
          </a:p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bn-IN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833" y="1487129"/>
            <a:ext cx="1620521" cy="18688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4572000" y="2099423"/>
            <a:ext cx="0" cy="3928056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95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0"/>
            <a:ext cx="916394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370" y="388572"/>
            <a:ext cx="5446460" cy="751658"/>
          </a:xfrm>
        </p:spPr>
        <p:txBody>
          <a:bodyPr>
            <a:normAutofit/>
          </a:bodyPr>
          <a:lstStyle/>
          <a:p>
            <a:pPr algn="ctr"/>
            <a:r>
              <a:rPr lang="bn-BD" sz="4800" b="1" u="sng" dirty="0" smtClean="0">
                <a:latin typeface="NikoshLightBAN" pitchFamily="2" charset="0"/>
                <a:cs typeface="NikoshLightBAN" pitchFamily="2" charset="0"/>
              </a:rPr>
              <a:t>নিচের </a:t>
            </a:r>
            <a:r>
              <a:rPr lang="bn-IN" sz="4800" b="1" u="sng" dirty="0" smtClean="0">
                <a:latin typeface="NikoshLightBAN" pitchFamily="2" charset="0"/>
                <a:cs typeface="NikoshLightBAN" pitchFamily="2" charset="0"/>
              </a:rPr>
              <a:t>প্রশ্নগুলোর উত্তর দাও</a:t>
            </a:r>
            <a:r>
              <a:rPr lang="bn-BD" sz="4800" b="1" u="sng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en-US" sz="4800" b="1" u="sng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4800" y="18592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09600" y="2961457"/>
            <a:ext cx="7467600" cy="1097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LightBAN" pitchFamily="2" charset="0"/>
                <a:cs typeface="NikoshLightBAN" pitchFamily="2" charset="0"/>
              </a:rPr>
              <a:t>২। অনেকগুলো কোষ দলগতভাবে একই কাজ করলে তখন তাদেরকে কী বলে?</a:t>
            </a:r>
            <a:endParaRPr lang="en-US" sz="36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09599" y="2209800"/>
            <a:ext cx="7391401" cy="751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LightBAN" pitchFamily="2" charset="0"/>
                <a:cs typeface="NikoshLightBAN" pitchFamily="2" charset="0"/>
              </a:rPr>
              <a:t>১। জীবদেহের গঠন ও কাজের একককে কী বলে?</a:t>
            </a:r>
            <a:endParaRPr lang="en-US" sz="36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0"/>
            <a:ext cx="916394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4372" y="2819400"/>
            <a:ext cx="8106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টিস্যুর বৈশিষ্ট্য ও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0"/>
            <a:ext cx="916394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2024" y="495280"/>
            <a:ext cx="3505200" cy="990600"/>
          </a:xfrm>
        </p:spPr>
        <p:txBody>
          <a:bodyPr>
            <a:noAutofit/>
          </a:bodyPr>
          <a:lstStyle/>
          <a:p>
            <a:pPr marL="1143000" indent="-1143000" algn="ctr"/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6696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1। টিস্যু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কী তা বলতে 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টিস্যুর প্রকারভেদ ব্যাখ্যা কর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তে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ভাজক টিস্যুর বৈশিষ্ট্য ও কাজ বর্ণনা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ভাজক টিস্যু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ও স্থায়ী টিস্যুর তুলনা করতে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0098" y="1828800"/>
            <a:ext cx="487444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0"/>
            <a:ext cx="9163945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171700" y="250983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u="sng" dirty="0">
                <a:latin typeface="NikoshLightBAN" pitchFamily="2" charset="0"/>
                <a:cs typeface="NikoshLightBAN" pitchFamily="2" charset="0"/>
              </a:rPr>
              <a:t>নিচের ছবি</a:t>
            </a:r>
            <a:r>
              <a:rPr lang="bn-IN" sz="4800" b="1" u="sng" dirty="0">
                <a:latin typeface="NikoshLightBAN" pitchFamily="2" charset="0"/>
                <a:cs typeface="NikoshLightBAN" pitchFamily="2" charset="0"/>
              </a:rPr>
              <a:t>টি</a:t>
            </a:r>
            <a:r>
              <a:rPr lang="bn-BD" sz="4800" b="1" u="sng" dirty="0">
                <a:latin typeface="NikoshLightBAN" pitchFamily="2" charset="0"/>
                <a:cs typeface="NikoshLightBAN" pitchFamily="2" charset="0"/>
              </a:rPr>
              <a:t> লক্ষ্য </a:t>
            </a:r>
            <a:r>
              <a:rPr lang="bn-BD" sz="4800" b="1" u="sng" dirty="0" smtClean="0">
                <a:latin typeface="NikoshLightBAN" pitchFamily="2" charset="0"/>
                <a:cs typeface="NikoshLightBAN" pitchFamily="2" charset="0"/>
              </a:rPr>
              <a:t>কর </a:t>
            </a:r>
            <a:endParaRPr lang="en-US" sz="48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1256763"/>
            <a:ext cx="7620000" cy="4600575"/>
            <a:chOff x="762000" y="1256763"/>
            <a:chExt cx="7620000" cy="46005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1256763"/>
              <a:ext cx="7620000" cy="460057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191000" y="5410200"/>
              <a:ext cx="2362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17430" y="1676400"/>
              <a:ext cx="1065726" cy="8006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07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0"/>
            <a:ext cx="91639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3611" y="2777503"/>
            <a:ext cx="6948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 বা কলা কাকে বলে?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9290" y="712202"/>
            <a:ext cx="3878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6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0"/>
            <a:ext cx="91639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693855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উৎপত্তির দিক থেকে একই রকম কতগুলো কোষ আয়তনে বা আকৃতিতে অভিন্ন বা ভিন্ন হওয়া সত্ত্বেও যদি দলগতভাবে অবস্থান করে একই ধরনের কাজ করে তখন সেই দলবদ্ধ কোষগুলোকে টিস্যু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0" b="2988"/>
          <a:stretch/>
        </p:blipFill>
        <p:spPr>
          <a:xfrm>
            <a:off x="429119" y="1118316"/>
            <a:ext cx="8333882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228600"/>
            <a:ext cx="326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 বা কলা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6" y="0"/>
            <a:ext cx="916394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371600"/>
            <a:ext cx="8353496" cy="38862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748830" y="232202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u="sng" dirty="0">
                <a:latin typeface="NikoshLightBAN" pitchFamily="2" charset="0"/>
                <a:cs typeface="NikoshLightBAN" pitchFamily="2" charset="0"/>
              </a:rPr>
              <a:t>নিচের </a:t>
            </a:r>
            <a:r>
              <a:rPr lang="bn-BD" sz="4800" b="1" u="sng" dirty="0" smtClean="0">
                <a:latin typeface="NikoshLightBAN" pitchFamily="2" charset="0"/>
                <a:cs typeface="NikoshLightBAN" pitchFamily="2" charset="0"/>
              </a:rPr>
              <a:t>ছবি</a:t>
            </a:r>
            <a:r>
              <a:rPr lang="bn-IN" sz="4800" b="1" u="sng" dirty="0" smtClean="0">
                <a:latin typeface="NikoshLightBAN" pitchFamily="2" charset="0"/>
                <a:cs typeface="NikoshLightBAN" pitchFamily="2" charset="0"/>
              </a:rPr>
              <a:t> দুইটি</a:t>
            </a:r>
            <a:r>
              <a:rPr lang="bn-BD" sz="4800" b="1" u="sng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800" b="1" u="sng" dirty="0">
                <a:latin typeface="NikoshLightBAN" pitchFamily="2" charset="0"/>
                <a:cs typeface="NikoshLightBAN" pitchFamily="2" charset="0"/>
              </a:rPr>
              <a:t>লক্ষ্য </a:t>
            </a:r>
            <a:r>
              <a:rPr lang="bn-BD" sz="4800" b="1" u="sng" dirty="0" smtClean="0">
                <a:latin typeface="NikoshLightBAN" pitchFamily="2" charset="0"/>
                <a:cs typeface="NikoshLightBAN" pitchFamily="2" charset="0"/>
              </a:rPr>
              <a:t>কর </a:t>
            </a:r>
            <a:endParaRPr 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4018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2463</TotalTime>
  <Words>348</Words>
  <Application>Microsoft Office PowerPoint</Application>
  <PresentationFormat>On-screen Show (4:3)</PresentationFormat>
  <Paragraphs>59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NikoshLightBAN</vt:lpstr>
      <vt:lpstr>Vrinda</vt:lpstr>
      <vt:lpstr>Wingdings 2</vt:lpstr>
      <vt:lpstr>Office Theme</vt:lpstr>
      <vt:lpstr>PowerPoint Presentation</vt:lpstr>
      <vt:lpstr>PowerPoint Presentation</vt:lpstr>
      <vt:lpstr>নিচের প্রশ্নগুলোর উত্তর দাও </vt:lpstr>
      <vt:lpstr> 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সবাইকে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570</cp:revision>
  <dcterms:created xsi:type="dcterms:W3CDTF">2006-08-16T00:00:00Z</dcterms:created>
  <dcterms:modified xsi:type="dcterms:W3CDTF">2019-10-23T10:11:11Z</dcterms:modified>
</cp:coreProperties>
</file>