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57" r:id="rId3"/>
    <p:sldId id="286" r:id="rId4"/>
    <p:sldId id="262" r:id="rId5"/>
    <p:sldId id="271" r:id="rId6"/>
    <p:sldId id="261" r:id="rId7"/>
    <p:sldId id="260" r:id="rId8"/>
    <p:sldId id="258" r:id="rId9"/>
    <p:sldId id="266" r:id="rId10"/>
    <p:sldId id="285" r:id="rId11"/>
    <p:sldId id="259" r:id="rId12"/>
    <p:sldId id="284" r:id="rId13"/>
    <p:sldId id="287" r:id="rId14"/>
    <p:sldId id="283" r:id="rId15"/>
    <p:sldId id="263" r:id="rId16"/>
    <p:sldId id="269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CC33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69" autoAdjust="0"/>
  </p:normalViewPr>
  <p:slideViewPr>
    <p:cSldViewPr>
      <p:cViewPr varScale="1">
        <p:scale>
          <a:sx n="75" d="100"/>
          <a:sy n="75" d="100"/>
        </p:scale>
        <p:origin x="12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D1DE1-A7CB-4285-82E4-B5057FE1D0C3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2EEE1-D5FB-4B97-855D-B141873F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6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স্লাইড দেখিয়ে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পাঠ শিরোনাম বের করতে সময় সর্বোচ্চ ৩ মি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।প্রশ্ন –চিত্রের কান্ড দুটি কী একইরকম ? উঃ না । পেয়াজ রূপান্তরিত কান্ড ।বিশেষ ক্ষেত্রে শিক্ষক শিক্ষার্থীদের সহায়তা করতে পারেন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09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উপস্থাপন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সর্বোচ্চ ২০ মি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-২৫মি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।স্লাইড দেখিয়ে প্রশ্নোত্তরের মাধ্যমে পাঠে অগ্রসর হতে হবে ।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প্রয়োজনে বাস্তব নমূনা দেখাবেন এবং কান্ডের বিভিন্ন অংশ সনাক্তকরণে শিক্ষক শিক্ষার্থীদের সহায়তা করবেন ।   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98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বাস্তব নমুনা  এনে দেখাতে পারেন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10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চিত্রের পাশাপাশি বাস্তব নমুনা দেখাবেন </a:t>
            </a:r>
            <a:r>
              <a:rPr lang="bn-BD" baseline="0">
                <a:latin typeface="NikoshBAN" pitchFamily="2" charset="0"/>
                <a:cs typeface="NikoshBAN" pitchFamily="2" charset="0"/>
              </a:rPr>
              <a:t>। এ স্লাইডে ভিডিওটি শিক্ষার্থীরা দেখে কান্ডগুলো সনাক্ত করবে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8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baseline="0" dirty="0">
                <a:latin typeface="NikoshBAN" pitchFamily="2" charset="0"/>
                <a:cs typeface="NikoshBAN" pitchFamily="2" charset="0"/>
              </a:rPr>
              <a:t>শিক্ষার্থীদের কাজ করার সর্বমোট সময় ৩ মি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।কাজ শেষে উপস্থাপন ১০ মি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।প্রত্যেক দলের দলনেতা ব্ল্যাকবোর্ডে তাদের নির্ধারিত কাজের প্রধান প্রধান অংশ বোর্ডে লিখবে । </a:t>
            </a:r>
            <a:r>
              <a:rPr lang="bn-BD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56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/>
              <a:t>শিক্ষক</a:t>
            </a:r>
            <a:r>
              <a:rPr lang="bn-BD" baseline="0" dirty="0"/>
              <a:t> প্রয়োজনবোধে আরো ছোট ছোট প্রশ্ন করতে পারেন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01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বাড়ির কাজটি খাতায় তুলে নিবে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2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943F9-BCD9-4060-8C74-0172CDDFD608}" type="datetime1">
              <a:rPr lang="ru-RU" smtClean="0"/>
              <a:t>16.07.2019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3679DA-F274-481B-B46E-5236A66B51F5}" type="datetime1">
              <a:rPr lang="ru-RU" smtClean="0"/>
              <a:t>16.07.2019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133397-D177-43C6-A976-7905EF7A3769}" type="datetime1">
              <a:rPr lang="ru-RU" smtClean="0"/>
              <a:t>16.07.2019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DACDA3-AA62-405A-B717-3F12C09E099C}" type="datetime1">
              <a:rPr lang="ru-RU" smtClean="0"/>
              <a:t>16.07.2019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9FCFB8-B97C-45BD-A23F-3161D9BDED09}" type="datetime1">
              <a:rPr lang="ru-RU" smtClean="0"/>
              <a:t>16.07.2019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A4EE17-460C-4813-B73B-0926E37F523F}" type="datetime1">
              <a:rPr lang="ru-RU" smtClean="0"/>
              <a:t>16.07.2019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36D02-5893-43FE-B63A-A98DC3EF86E4}" type="datetime1">
              <a:rPr lang="ru-RU" smtClean="0"/>
              <a:t>16.07.2019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3867F7-8B9B-4B25-A5F2-7FBB2589826E}" type="datetime1">
              <a:rPr lang="ru-RU" smtClean="0"/>
              <a:t>16.07.2019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27B575-DEDF-4BBD-A40D-E70B5FBC83A9}" type="datetime1">
              <a:rPr lang="ru-RU" smtClean="0"/>
              <a:t>16.07.2019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9C950F-E1E4-4134-BFB7-1BF1153E0FE5}" type="datetime1">
              <a:rPr lang="ru-RU" smtClean="0"/>
              <a:t>16.07.2019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6B57A7-466A-480A-962D-2EAFD9BA2A1B}" type="datetime1">
              <a:rPr lang="ru-RU" smtClean="0"/>
              <a:t>16.07.2019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3350" cmpd="thickThin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10" Type="http://schemas.openxmlformats.org/officeDocument/2006/relationships/image" Target="../media/image13.wmf"/><Relationship Id="rId4" Type="http://schemas.openxmlformats.org/officeDocument/2006/relationships/image" Target="../media/image14.jpeg"/><Relationship Id="rId9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236980"/>
            <a:ext cx="6248400" cy="14097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b="1" dirty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0650" cmpd="thickThin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92875"/>
            <a:ext cx="1676400" cy="365125"/>
          </a:xfrm>
        </p:spPr>
        <p:txBody>
          <a:bodyPr/>
          <a:lstStyle/>
          <a:p>
            <a:fld id="{36B1A99B-A8A5-413F-9ECD-ABF3556963CA}" type="datetime1"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16.07.2019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356350"/>
            <a:ext cx="3657600" cy="365125"/>
          </a:xfrm>
        </p:spPr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nusratsopna79@gmail.com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</p:spPr>
        <p:txBody>
          <a:bodyPr/>
          <a:lstStyle/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27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B575-DEDF-4BBD-A40D-E70B5FBC83A9}" type="datetime1">
              <a:rPr lang="ru-RU" smtClean="0"/>
              <a:t>16.07.2019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2550" y="246887"/>
            <a:ext cx="3810000" cy="137585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8518" y="385259"/>
            <a:ext cx="381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9659"/>
            <a:ext cx="4383087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2550" y="3780485"/>
            <a:ext cx="8505968" cy="2142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টিউবার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রাইজোমের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33390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456" y="423446"/>
            <a:ext cx="2862943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দলগত কাজ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500390"/>
            <a:ext cx="4191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: 3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+ উপস্থাপন ১০ মি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799" y="1966588"/>
            <a:ext cx="834208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রাইজোম ও বাল্ব দল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আদা ও থানকুনি কান্ডের তুলনা কর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856" y="3276599"/>
            <a:ext cx="870494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অফসেট দল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আমাদের ব্যবহারিক জীবনে রূপান্তরিত কান্ডের গুরুত্ব ব্যাখ্যা কর 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456" y="4535507"/>
            <a:ext cx="8436431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রানার ও বুলবিল  দল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প্রত্যেক প্রকার রূপান্তরিত কান্ডের একটি করে চিত্র অংকন কর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6F15-8AD3-447C-BB5C-9A5603915ABE}" type="datetime1">
              <a:rPr lang="ru-RU" smtClean="0"/>
              <a:t>16.07.2019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222" y="152400"/>
            <a:ext cx="3382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58587" y="1219200"/>
            <a:ext cx="6447971" cy="5012184"/>
            <a:chOff x="658587" y="1219200"/>
            <a:chExt cx="6447971" cy="5012184"/>
          </a:xfrm>
        </p:grpSpPr>
        <p:pic>
          <p:nvPicPr>
            <p:cNvPr id="1027" name="Picture 3" descr="C:\Users\User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1" y="1219200"/>
              <a:ext cx="4430485" cy="2590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7" name="TextBox 6"/>
            <p:cNvSpPr txBox="1"/>
            <p:nvPr/>
          </p:nvSpPr>
          <p:spPr>
            <a:xfrm>
              <a:off x="696686" y="5029200"/>
              <a:ext cx="2732314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অফসেট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5059978"/>
              <a:ext cx="2438400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খ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 গুড়িকন্দ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8587" y="5703255"/>
              <a:ext cx="2465613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 রাইজোম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12129" y="5708164"/>
              <a:ext cx="2594429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ঘ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 টিউবার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8587" y="4179930"/>
              <a:ext cx="4425043" cy="5232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চিত্রের কান্ডটি 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--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 ?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5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08" y="5701753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19E-FEE4-4DD1-AE1E-9C575DDA6410}" type="datetime1">
              <a:rPr lang="ru-RU" smtClean="0"/>
              <a:t>16.07.2019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5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B575-DEDF-4BBD-A40D-E70B5FBC83A9}" type="datetime1">
              <a:rPr lang="ru-RU" smtClean="0"/>
              <a:t>16.07.2019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 descr="C:\Users\REN\Pictures\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30" y="304800"/>
            <a:ext cx="6191250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96686" y="3429000"/>
            <a:ext cx="6313714" cy="2274255"/>
            <a:chOff x="696686" y="3429000"/>
            <a:chExt cx="6313714" cy="2274255"/>
          </a:xfrm>
        </p:grpSpPr>
        <p:sp>
          <p:nvSpPr>
            <p:cNvPr id="6" name="TextBox 5"/>
            <p:cNvSpPr txBox="1"/>
            <p:nvPr/>
          </p:nvSpPr>
          <p:spPr>
            <a:xfrm>
              <a:off x="762000" y="3429000"/>
              <a:ext cx="4425043" cy="5232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চিত্রের কান্ডটি 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--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 ?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6686" y="4267200"/>
              <a:ext cx="2579914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অফসেট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75387" y="4267200"/>
              <a:ext cx="2579914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খ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 গুড়িকন্দ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" y="5180035"/>
              <a:ext cx="2743200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 রাইজোম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30486" y="5059978"/>
              <a:ext cx="2579914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ঘ.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 কন্দ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62389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90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4692" y="355002"/>
            <a:ext cx="8552376" cy="5988174"/>
            <a:chOff x="379025" y="407773"/>
            <a:chExt cx="7599677" cy="5988174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407773"/>
              <a:ext cx="4459287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16677" y="3208096"/>
              <a:ext cx="5814965" cy="97105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2. 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চিত্রে প্রদর্শিত নমুনাটি কোন কান্ডের উদাহরণ ?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79025" y="4350636"/>
              <a:ext cx="7599677" cy="2045311"/>
              <a:chOff x="434629" y="4263272"/>
              <a:chExt cx="7599677" cy="204531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7201" y="4564720"/>
                <a:ext cx="3419686" cy="52322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ক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স্বাভাবিক কান্ড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309687" y="4263272"/>
                <a:ext cx="3724619" cy="95410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খ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en-US" sz="2800" b="1" dirty="0" err="1">
                    <a:latin typeface="NikoshBAN" pitchFamily="2" charset="0"/>
                    <a:cs typeface="NikoshBAN" pitchFamily="2" charset="0"/>
                  </a:rPr>
                  <a:t>ভূ-নিম্নস্থ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রূপান্তরিত কান্ড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34629" y="5183977"/>
                <a:ext cx="3703319" cy="97105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গ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অর্ধ-বায়বীয় রূপান্তরিত কান্ড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300983" y="5354476"/>
                <a:ext cx="3606724" cy="95410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ঘ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বায়বীয় রূপান্তরিত কান্ড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13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652084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AF10-29BA-40D2-A429-E15E0CD42041}" type="datetime1">
              <a:rPr lang="ru-RU" smtClean="0"/>
              <a:t>16.07.2019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9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1800" y="5130621"/>
            <a:ext cx="797301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চিত্রের রূপান্তরিত কান্ডগুলোর তুলনা কর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5796-4D6E-4C8E-BBBC-54FF019DD331}" type="datetime1">
              <a:rPr lang="ru-RU" smtClean="0"/>
              <a:t>16.07.2019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4" name="Picture 2" descr="C:\Users\REN\Pictures\r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99" y="1752600"/>
            <a:ext cx="690562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533400" y="228600"/>
            <a:ext cx="4038600" cy="1143000"/>
          </a:xfrm>
          <a:prstGeom prst="cloudCallout">
            <a:avLst>
              <a:gd name="adj1" fmla="val -14010"/>
              <a:gd name="adj2" fmla="val 789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</a:p>
        </p:txBody>
      </p: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0" y="2286000"/>
            <a:ext cx="4038600" cy="3048000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ভূনিম্নস্থ রূপান্তরিত কান্ড 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টিউবার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রাইজোম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কন্দ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গুড়িকন্দ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700" y="795428"/>
            <a:ext cx="6019800" cy="1177498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গুরুত্বপূর্ণ  শব্দসমূহ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1D1-53A5-40AD-9012-20BABEBFF564}" type="datetime1">
              <a:rPr lang="ru-RU" smtClean="0"/>
              <a:t>16.07.2019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533400"/>
            <a:ext cx="5562600" cy="123998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prstTxWarp prst="textPlain">
              <a:avLst>
                <a:gd name="adj" fmla="val 5351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14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4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EA18-9084-438E-AA79-F75B24C790B7}" type="datetime1">
              <a:rPr lang="ru-RU" smtClean="0"/>
              <a:t>16.07.2019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6800" y="133545"/>
            <a:ext cx="4641457" cy="856513"/>
          </a:xfrm>
          <a:prstGeom prst="round2Diag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00351" y="3432046"/>
            <a:ext cx="310939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r>
              <a:rPr lang="en-US" sz="40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BD" sz="40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 শ্রেণি </a:t>
            </a:r>
            <a:endParaRPr lang="en-US" sz="4000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য় অধ্যায় </a:t>
            </a:r>
          </a:p>
          <a:p>
            <a:r>
              <a:rPr lang="bn-BD" sz="40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40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মি</a:t>
            </a:r>
            <a:r>
              <a:rPr lang="en-US" sz="40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pic>
        <p:nvPicPr>
          <p:cNvPr id="21" name="Picture 4" descr="C:\Users\User\Desktop\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7" y="3133875"/>
            <a:ext cx="762000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User\Desktop\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16686" y="110670"/>
            <a:ext cx="757464" cy="333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185390" y="1799558"/>
            <a:ext cx="534287" cy="3525477"/>
            <a:chOff x="4636319" y="1412221"/>
            <a:chExt cx="534287" cy="3525477"/>
          </a:xfrm>
        </p:grpSpPr>
        <p:grpSp>
          <p:nvGrpSpPr>
            <p:cNvPr id="5" name="Group 4"/>
            <p:cNvGrpSpPr/>
            <p:nvPr/>
          </p:nvGrpSpPr>
          <p:grpSpPr>
            <a:xfrm>
              <a:off x="4636319" y="1412221"/>
              <a:ext cx="519502" cy="1721654"/>
              <a:chOff x="4177592" y="3200823"/>
              <a:chExt cx="519502" cy="1721654"/>
            </a:xfrm>
          </p:grpSpPr>
          <p:sp>
            <p:nvSpPr>
              <p:cNvPr id="18" name="Chevron 17"/>
              <p:cNvSpPr/>
              <p:nvPr/>
            </p:nvSpPr>
            <p:spPr>
              <a:xfrm rot="5183078">
                <a:off x="4184303" y="3194112"/>
                <a:ext cx="484632" cy="498053"/>
              </a:xfrm>
              <a:prstGeom prst="chevron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Chevron 18"/>
              <p:cNvSpPr/>
              <p:nvPr/>
            </p:nvSpPr>
            <p:spPr>
              <a:xfrm rot="5183078">
                <a:off x="4205751" y="3861587"/>
                <a:ext cx="484632" cy="498053"/>
              </a:xfrm>
              <a:prstGeom prst="chevron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Chevron 19"/>
              <p:cNvSpPr/>
              <p:nvPr/>
            </p:nvSpPr>
            <p:spPr>
              <a:xfrm rot="5183078">
                <a:off x="4205752" y="4431134"/>
                <a:ext cx="484632" cy="498053"/>
              </a:xfrm>
              <a:prstGeom prst="chevron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651104" y="3216044"/>
              <a:ext cx="519502" cy="1721654"/>
              <a:chOff x="4177592" y="3200823"/>
              <a:chExt cx="519502" cy="1721654"/>
            </a:xfrm>
          </p:grpSpPr>
          <p:sp>
            <p:nvSpPr>
              <p:cNvPr id="24" name="Chevron 23"/>
              <p:cNvSpPr/>
              <p:nvPr/>
            </p:nvSpPr>
            <p:spPr>
              <a:xfrm rot="5183078">
                <a:off x="4184303" y="3194112"/>
                <a:ext cx="484632" cy="498053"/>
              </a:xfrm>
              <a:prstGeom prst="chevron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Chevron 24"/>
              <p:cNvSpPr/>
              <p:nvPr/>
            </p:nvSpPr>
            <p:spPr>
              <a:xfrm rot="5183078">
                <a:off x="4205751" y="3861587"/>
                <a:ext cx="484632" cy="498053"/>
              </a:xfrm>
              <a:prstGeom prst="chevron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Chevron 25"/>
              <p:cNvSpPr/>
              <p:nvPr/>
            </p:nvSpPr>
            <p:spPr>
              <a:xfrm rot="5183078">
                <a:off x="4205752" y="4431134"/>
                <a:ext cx="484632" cy="498053"/>
              </a:xfrm>
              <a:prstGeom prst="chevron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780788" y="1723826"/>
            <a:ext cx="4274349" cy="255454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cap="none" spc="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নুসরাত জাহান</a:t>
            </a:r>
          </a:p>
          <a:p>
            <a:pPr algn="ctr"/>
            <a:r>
              <a:rPr lang="bn-BD" sz="4000" b="1" cap="none" spc="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</a:t>
            </a:r>
            <a:r>
              <a:rPr lang="en-US" sz="4000" b="1" cap="none" spc="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4000" b="1" cap="none" spc="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 </a:t>
            </a:r>
          </a:p>
          <a:p>
            <a:pPr algn="ctr"/>
            <a:r>
              <a:rPr lang="bn-BD" sz="4000" b="1" cap="none" spc="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পুলিশ লাইন উচ্চ বিদ্যালয়, </a:t>
            </a:r>
            <a:endParaRPr lang="en-US" sz="4000" b="1" cap="none" spc="0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cap="none" spc="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 </a:t>
            </a:r>
            <a:endParaRPr lang="ru-RU" sz="4000" b="1" cap="none" spc="0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062" y="703257"/>
            <a:ext cx="2578100" cy="267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64370" y="6456511"/>
            <a:ext cx="2133600" cy="365125"/>
          </a:xfrm>
        </p:spPr>
        <p:txBody>
          <a:bodyPr/>
          <a:lstStyle/>
          <a:p>
            <a:fld id="{25820BCA-DFE2-4C6B-8A86-B5478268381D}" type="datetime1">
              <a:rPr lang="ru-RU" smtClean="0"/>
              <a:t>16.07.2019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447177" y="6456511"/>
            <a:ext cx="103308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3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500">
              <a:schemeClr val="accent5">
                <a:lumMod val="20000"/>
                <a:lumOff val="80000"/>
              </a:schemeClr>
            </a:gs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B575-DEDF-4BBD-A40D-E70B5FBC83A9}" type="datetime1">
              <a:rPr lang="ru-RU" smtClean="0"/>
              <a:t>16.07.2019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100" y="64186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হত্যাকান্ড</a:t>
            </a:r>
            <a:endParaRPr lang="ru-RU" sz="4000" dirty="0"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9300" y="834737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এলাহীকান্ড</a:t>
            </a:r>
            <a:endParaRPr lang="ru-RU" sz="3600" dirty="0"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546" y="3549134"/>
            <a:ext cx="2442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প্রকান্ড</a:t>
            </a:r>
            <a:endParaRPr lang="ru-RU" sz="4000" dirty="0"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3676381"/>
            <a:ext cx="3580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কান্ডকারখানা</a:t>
            </a:r>
            <a:endParaRPr lang="ru-RU" sz="4000" dirty="0"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3467" y="4648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কর্মকান্ড</a:t>
            </a:r>
            <a:endParaRPr lang="ru-RU" sz="4000" dirty="0"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38400" y="1981200"/>
            <a:ext cx="3580617" cy="1219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কান্ড</a:t>
            </a:r>
            <a:endParaRPr lang="ru-RU" sz="6000" dirty="0">
              <a:solidFill>
                <a:srgbClr val="FF0000"/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75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066800"/>
            <a:ext cx="381000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2209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290945"/>
            <a:ext cx="66675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চিত্রের কান্ড দুটি কী একই রকম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33800" y="1046018"/>
            <a:ext cx="536863" cy="3048000"/>
            <a:chOff x="4111337" y="1066800"/>
            <a:chExt cx="536863" cy="304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648200" y="1066800"/>
              <a:ext cx="0" cy="304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114800" y="1066800"/>
              <a:ext cx="533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111337" y="4114800"/>
              <a:ext cx="533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900F-0D35-4F51-8D2B-F3CEA660BE11}" type="datetime1">
              <a:rPr lang="ru-RU" smtClean="0"/>
              <a:t>16.07.2019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6962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2133600"/>
            <a:ext cx="6324600" cy="21335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ভূ-নিম্নস্থ</a:t>
            </a:r>
            <a:r>
              <a:rPr lang="en-US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কান্ড </a:t>
            </a:r>
            <a:endParaRPr lang="en-US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557488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বিজ্ঞান- পৃষ্ঠা 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২৬ 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৫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2AA2-2F89-4396-B21F-021ACC65FFE4}" type="datetime1">
              <a:rPr lang="ru-RU" smtClean="0"/>
              <a:t>16.07.2019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fld id="{408725B9-EE6B-4DCE-BD3A-C4D59F894A6B}" type="datetime1"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16.07.2019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2819400" cy="365125"/>
          </a:xfrm>
        </p:spPr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nusratsopna79@gmail.com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৫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93875"/>
            <a:ext cx="8458200" cy="3693319"/>
          </a:xfrm>
          <a:prstGeom prst="rect">
            <a:avLst/>
          </a:prstGeom>
          <a:noFill/>
          <a:ln w="104775" cmpd="tri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n>
                  <a:solidFill>
                    <a:srgbClr val="00B050"/>
                  </a:solidFill>
                </a:ln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  </a:t>
            </a:r>
          </a:p>
          <a:p>
            <a:r>
              <a:rPr lang="bn-BD" sz="36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রূপান্তরিত কান্ড কী তা বলতে পারবে ।</a:t>
            </a:r>
          </a:p>
          <a:p>
            <a:r>
              <a:rPr lang="bn-BD" sz="36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ভূ</a:t>
            </a:r>
            <a:r>
              <a:rPr lang="en-US" sz="36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-</a:t>
            </a:r>
            <a:r>
              <a:rPr lang="en-US" sz="3600" dirty="0" err="1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নিম্নস্থ</a:t>
            </a:r>
            <a:r>
              <a:rPr lang="en-US" sz="36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রূপান্তরিত কান্ডের গঠন ব্যাখ্যা করতে পারবে।  </a:t>
            </a:r>
          </a:p>
          <a:p>
            <a:r>
              <a:rPr lang="bn-BD" sz="36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বিভিন্ন</a:t>
            </a:r>
            <a:r>
              <a:rPr lang="en-US" sz="36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ভূ-নিম্নস্থ</a:t>
            </a:r>
            <a:r>
              <a:rPr lang="bn-BD" sz="36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রূপান্তরিত কান্ডের</a:t>
            </a:r>
            <a:r>
              <a:rPr lang="en-US" sz="36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কাজ ব্যাখ্যা করতে পারবে  । </a:t>
            </a:r>
            <a:endParaRPr lang="en-US" sz="3600" dirty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0350" y="136525"/>
            <a:ext cx="354330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199" y="348343"/>
            <a:ext cx="7248071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 দুটি লক্ষ্য কর –কান্ড দুটি কী একরকম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7300" y="5519831"/>
            <a:ext cx="37338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এই কান্ডের আকার আকৃতি </a:t>
            </a: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ভিন্ন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1575" y="5522301"/>
            <a:ext cx="21336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স্বাভাবিক কান্ড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2671" y="5474709"/>
            <a:ext cx="3470729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রূপান্তরিত কান্ড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1" y="405825"/>
            <a:ext cx="436721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কেন এই রূপান্তর হয়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1575" y="5491523"/>
            <a:ext cx="676229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বিশেষ কাজ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সম্পাদনের জন্য রূপান্তর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93" name="Group 3092"/>
          <p:cNvGrpSpPr/>
          <p:nvPr/>
        </p:nvGrpSpPr>
        <p:grpSpPr>
          <a:xfrm>
            <a:off x="419100" y="1217170"/>
            <a:ext cx="4881336" cy="4267200"/>
            <a:chOff x="685800" y="1162554"/>
            <a:chExt cx="4881336" cy="4267200"/>
          </a:xfrm>
        </p:grpSpPr>
        <p:grpSp>
          <p:nvGrpSpPr>
            <p:cNvPr id="3074" name="Group 3073"/>
            <p:cNvGrpSpPr/>
            <p:nvPr/>
          </p:nvGrpSpPr>
          <p:grpSpPr>
            <a:xfrm>
              <a:off x="685800" y="1162554"/>
              <a:ext cx="3105150" cy="4267200"/>
              <a:chOff x="685800" y="990600"/>
              <a:chExt cx="3105150" cy="4267200"/>
            </a:xfrm>
          </p:grpSpPr>
          <p:pic>
            <p:nvPicPr>
              <p:cNvPr id="3077" name="Picture 5" descr="C:\Users\User\Desktop\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990600"/>
                <a:ext cx="3105150" cy="426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 flipH="1">
                <a:off x="2238376" y="1676400"/>
                <a:ext cx="1066799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514600" y="2286000"/>
                <a:ext cx="0" cy="671284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238375" y="2286000"/>
                <a:ext cx="276225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198007" y="2942770"/>
                <a:ext cx="316593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2514600" y="2514600"/>
                <a:ext cx="99060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2238375" y="3124200"/>
                <a:ext cx="1309687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>
                <a:off x="2238375" y="1143000"/>
                <a:ext cx="106680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3305176" y="2743200"/>
                <a:ext cx="242886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78" name="TextBox 3077"/>
            <p:cNvSpPr txBox="1"/>
            <p:nvPr/>
          </p:nvSpPr>
          <p:spPr>
            <a:xfrm>
              <a:off x="3305176" y="1162554"/>
              <a:ext cx="1762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অগ্রমুকুল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80" name="TextBox 3079"/>
            <p:cNvSpPr txBox="1"/>
            <p:nvPr/>
          </p:nvSpPr>
          <p:spPr>
            <a:xfrm>
              <a:off x="3529695" y="2290664"/>
              <a:ext cx="1680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পর্বমধ্য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81" name="TextBox 3080"/>
            <p:cNvSpPr txBox="1"/>
            <p:nvPr/>
          </p:nvSpPr>
          <p:spPr>
            <a:xfrm>
              <a:off x="3550556" y="2730488"/>
              <a:ext cx="1516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পাতা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82" name="TextBox 3081"/>
            <p:cNvSpPr txBox="1"/>
            <p:nvPr/>
          </p:nvSpPr>
          <p:spPr>
            <a:xfrm>
              <a:off x="3550555" y="3145162"/>
              <a:ext cx="2016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কক্ষমুকুল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92" name="Group 3091"/>
          <p:cNvGrpSpPr/>
          <p:nvPr/>
        </p:nvGrpSpPr>
        <p:grpSpPr>
          <a:xfrm>
            <a:off x="4682671" y="1916256"/>
            <a:ext cx="4503963" cy="3221455"/>
            <a:chOff x="4635500" y="1757639"/>
            <a:chExt cx="4503963" cy="3221455"/>
          </a:xfrm>
        </p:grpSpPr>
        <p:pic>
          <p:nvPicPr>
            <p:cNvPr id="14" name="Picture 2" descr="C:\Users\User\Desktop\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500" y="1757639"/>
              <a:ext cx="3719512" cy="3077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3" name="TextBox 3082"/>
            <p:cNvSpPr txBox="1"/>
            <p:nvPr/>
          </p:nvSpPr>
          <p:spPr>
            <a:xfrm>
              <a:off x="6205763" y="3065320"/>
              <a:ext cx="16809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শল্কপত্র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84" name="TextBox 3083"/>
            <p:cNvSpPr txBox="1"/>
            <p:nvPr/>
          </p:nvSpPr>
          <p:spPr>
            <a:xfrm>
              <a:off x="7458526" y="3192153"/>
              <a:ext cx="16809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অগ্রমুকুল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85" name="TextBox 3084"/>
            <p:cNvSpPr txBox="1"/>
            <p:nvPr/>
          </p:nvSpPr>
          <p:spPr>
            <a:xfrm>
              <a:off x="7886700" y="4171183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পর্ব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087" name="Straight Connector 3086"/>
            <p:cNvCxnSpPr/>
            <p:nvPr/>
          </p:nvCxnSpPr>
          <p:spPr>
            <a:xfrm>
              <a:off x="7315200" y="4402014"/>
              <a:ext cx="464457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0" name="TextBox 3089"/>
            <p:cNvSpPr txBox="1"/>
            <p:nvPr/>
          </p:nvSpPr>
          <p:spPr>
            <a:xfrm>
              <a:off x="7004958" y="4517429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কক্ষমুকুল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91" name="TextBox 3090"/>
            <p:cNvSpPr txBox="1"/>
            <p:nvPr/>
          </p:nvSpPr>
          <p:spPr>
            <a:xfrm>
              <a:off x="4952999" y="3296152"/>
              <a:ext cx="1553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পর্বমধ্য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0530-A192-4ECF-8CFB-F9ABF1E97802}" type="datetime1">
              <a:rPr lang="ru-RU" smtClean="0"/>
              <a:t>16.07.2019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66BB67-28CF-4A59-9CB2-12D4CAC1FEDA}"/>
              </a:ext>
            </a:extLst>
          </p:cNvPr>
          <p:cNvSpPr txBox="1"/>
          <p:nvPr/>
        </p:nvSpPr>
        <p:spPr>
          <a:xfrm>
            <a:off x="3238500" y="1738553"/>
            <a:ext cx="1680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/>
              </a:rPr>
              <a:t>পর্ব</a:t>
            </a:r>
            <a:endParaRPr lang="en-US" sz="2400" b="1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3" grpId="0" animBg="1"/>
      <p:bldP spid="13" grpId="1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114" y="1676400"/>
            <a:ext cx="5257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57200" y="560717"/>
            <a:ext cx="7139214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চিত্রের কান্ড মাটির নীচে না উপরে অবস্থান করে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141" y="5274988"/>
            <a:ext cx="52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মাটির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নীচে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,সেজন্য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বর্ণহীন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76050"/>
            <a:ext cx="7443107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চিত্রের কান্ড মাটির নীচে অবস্থান করার জন্য এধরণের কান্ডের নাম কী বলতো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141" y="5291603"/>
            <a:ext cx="52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ভূনিম্নস্থ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রূপান্তরিত কান্ড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B192-C97E-4D49-B12F-248A1FF38F1B}" type="datetime1">
              <a:rPr lang="ru-RU" smtClean="0"/>
              <a:t>16.07.2019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71" y="1570264"/>
            <a:ext cx="30480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171" y="438933"/>
            <a:ext cx="405832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টিউবার/ স্ফীত কন্দ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1" y="5255447"/>
            <a:ext cx="608148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খাদ্য সঞ্চয়ের ফলে  আকার  </a:t>
            </a:r>
            <a:r>
              <a:rPr lang="bn-BD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গোলাকার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ডিম্বাকার  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572000" y="2819400"/>
            <a:ext cx="1676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63144"/>
            <a:ext cx="4610100" cy="31119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94109" y="503994"/>
            <a:ext cx="5791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চিত্রের কান্ডের আকার কেমন ?কেন এই আকার ?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2602468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চোখ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3602334"/>
            <a:ext cx="98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অংকুর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753426" y="3810000"/>
            <a:ext cx="656774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84" y="1552667"/>
            <a:ext cx="3719512" cy="307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128984" y="286034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শল্কপত্র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59927" y="2987181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অগ্রমুকুল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95784" y="396621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পর্ব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6926" y="431245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কক্ষমুকুল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62084" y="3091180"/>
            <a:ext cx="101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পর্বমধ্য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0017" y="566410"/>
            <a:ext cx="60105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চিত্রের কান্ডটি মাটির নীচে কীভাবে অবস্থান করছে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80654" y="5255447"/>
            <a:ext cx="3810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খাদ্য সঞ্চয় করে </a:t>
            </a:r>
            <a:r>
              <a:rPr lang="bn-BD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সমান্তরাল ভাবে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5271" y="419704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অস্থানিক মূল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1" y="544639"/>
            <a:ext cx="703398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চিত্রের কান্ডে সাধারণ কান্ডের কোন কোন অংশ আছে 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84027" y="348348"/>
            <a:ext cx="281389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রাইজোম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90" y="1453406"/>
            <a:ext cx="5210175" cy="32214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3" name="TextBox 12"/>
          <p:cNvSpPr txBox="1"/>
          <p:nvPr/>
        </p:nvSpPr>
        <p:spPr>
          <a:xfrm>
            <a:off x="3116147" y="489478"/>
            <a:ext cx="337638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চিত্রের কান্ড দেখতে কেমন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4110" y="5285751"/>
            <a:ext cx="4371526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খুবই ক্ষুদ্র , গোলাকার, উত্তল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21484" y="1934901"/>
            <a:ext cx="142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শুকনো শল্কপত্র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80720" y="2363493"/>
            <a:ext cx="142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রসালো শল্কপত্র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8825" y="3674684"/>
            <a:ext cx="714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কান্ড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80720" y="3352790"/>
            <a:ext cx="142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কাক্ষিক মুকুল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7982" y="4074794"/>
            <a:ext cx="1735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অস্থানিক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গুচ্ছ  মুল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39115" y="2817441"/>
            <a:ext cx="1393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শীর্ষ মুকুল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>
            <a:stCxn id="33" idx="1"/>
          </p:cNvCxnSpPr>
          <p:nvPr/>
        </p:nvCxnSpPr>
        <p:spPr>
          <a:xfrm flipH="1">
            <a:off x="5959927" y="3552845"/>
            <a:ext cx="1320793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Arrow Connector 2048"/>
          <p:cNvCxnSpPr>
            <a:stCxn id="35" idx="1"/>
          </p:cNvCxnSpPr>
          <p:nvPr/>
        </p:nvCxnSpPr>
        <p:spPr>
          <a:xfrm flipH="1">
            <a:off x="5410200" y="3017496"/>
            <a:ext cx="1928915" cy="535349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1"/>
          </p:cNvCxnSpPr>
          <p:nvPr/>
        </p:nvCxnSpPr>
        <p:spPr>
          <a:xfrm flipH="1">
            <a:off x="5624284" y="3874739"/>
            <a:ext cx="1814541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410200" y="4265839"/>
            <a:ext cx="1870520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5662384" y="2498006"/>
            <a:ext cx="1928916" cy="362342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5" idx="1"/>
          </p:cNvCxnSpPr>
          <p:nvPr/>
        </p:nvCxnSpPr>
        <p:spPr>
          <a:xfrm flipH="1">
            <a:off x="5662384" y="2134956"/>
            <a:ext cx="1659100" cy="228537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8" name="TextBox 2067"/>
          <p:cNvSpPr txBox="1"/>
          <p:nvPr/>
        </p:nvSpPr>
        <p:spPr>
          <a:xfrm>
            <a:off x="3929797" y="470958"/>
            <a:ext cx="158194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বাল্ব/কন্দ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90" y="1570264"/>
            <a:ext cx="4849363" cy="330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1876876" y="566410"/>
            <a:ext cx="529317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চিত্রের কান্ডের আকৃতি ও অবস্থান কেমন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0" name="TextBox 2049"/>
          <p:cNvSpPr txBox="1"/>
          <p:nvPr/>
        </p:nvSpPr>
        <p:spPr>
          <a:xfrm>
            <a:off x="1876875" y="5285751"/>
            <a:ext cx="437152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গোলাকার, গুঁড়ির মত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1" name="TextBox 2050"/>
          <p:cNvSpPr txBox="1"/>
          <p:nvPr/>
        </p:nvSpPr>
        <p:spPr>
          <a:xfrm>
            <a:off x="2878708" y="438933"/>
            <a:ext cx="27455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গুড়িকন্দ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6" name="Object 1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699632"/>
              </p:ext>
            </p:extLst>
          </p:nvPr>
        </p:nvGraphicFramePr>
        <p:xfrm>
          <a:off x="4359275" y="3181350"/>
          <a:ext cx="4254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Packager Shell Object" showAsIcon="1" r:id="rId9" imgW="426240" imgH="488520" progId="Package">
                  <p:embed/>
                </p:oleObj>
              </mc:Choice>
              <mc:Fallback>
                <p:oleObj name="Packager Shell Object" showAsIcon="1" r:id="rId9" imgW="4262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59275" y="3181350"/>
                        <a:ext cx="42545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701145" y="4173956"/>
            <a:ext cx="174170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এবার ভিডিওটি দেখি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3" name="Date Placeholder 20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3700-22A5-4ACB-9BC9-7BC93599132F}" type="datetime1">
              <a:rPr lang="ru-RU" smtClean="0"/>
              <a:t>16.07.2019</a:t>
            </a:fld>
            <a:endParaRPr lang="en-US"/>
          </a:p>
        </p:txBody>
      </p:sp>
      <p:sp>
        <p:nvSpPr>
          <p:cNvPr id="2054" name="Footer Placeholder 20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2055" name="Slide Number Placeholder 20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5" grpId="0" animBg="1"/>
      <p:bldP spid="5" grpId="1" animBg="1"/>
      <p:bldP spid="8" grpId="0"/>
      <p:bldP spid="8" grpId="1"/>
      <p:bldP spid="9" grpId="0"/>
      <p:bldP spid="9" grpId="1"/>
      <p:bldP spid="22" grpId="0"/>
      <p:bldP spid="22" grpId="1"/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  <p:bldP spid="17" grpId="0" animBg="1"/>
      <p:bldP spid="17" grpId="1" animBg="1"/>
      <p:bldP spid="19" grpId="0" animBg="1"/>
      <p:bldP spid="19" grpId="1" animBg="1"/>
      <p:bldP spid="19" grpId="2" animBg="1"/>
      <p:bldP spid="28" grpId="0"/>
      <p:bldP spid="28" grpId="1"/>
      <p:bldP spid="29" grpId="0" animBg="1"/>
      <p:bldP spid="29" grpId="1" animBg="1"/>
      <p:bldP spid="29" grpId="2" animBg="1"/>
      <p:bldP spid="30" grpId="0" animBg="1"/>
      <p:bldP spid="30" grpId="1" animBg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2068" grpId="0" animBg="1"/>
      <p:bldP spid="2068" grpId="1" animBg="1"/>
      <p:bldP spid="2048" grpId="0" animBg="1"/>
      <p:bldP spid="2048" grpId="1" animBg="1"/>
      <p:bldP spid="2050" grpId="0" animBg="1"/>
      <p:bldP spid="2050" grpId="1" animBg="1"/>
      <p:bldP spid="2051" grpId="0" animBg="1"/>
      <p:bldP spid="2051" grpId="1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663</Words>
  <Application>Microsoft Office PowerPoint</Application>
  <PresentationFormat>On-screen Show (4:3)</PresentationFormat>
  <Paragraphs>170</Paragraphs>
  <Slides>17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 7</dc:subject>
  <dc:creator>Afroza nasreen sultana</dc:creator>
  <cp:lastModifiedBy>DOEL</cp:lastModifiedBy>
  <cp:revision>61</cp:revision>
  <dcterms:created xsi:type="dcterms:W3CDTF">2006-08-16T00:00:00Z</dcterms:created>
  <dcterms:modified xsi:type="dcterms:W3CDTF">2019-07-16T05:08:07Z</dcterms:modified>
</cp:coreProperties>
</file>