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2"/>
  </p:notesMasterIdLst>
  <p:sldIdLst>
    <p:sldId id="257" r:id="rId2"/>
    <p:sldId id="260" r:id="rId3"/>
    <p:sldId id="258" r:id="rId4"/>
    <p:sldId id="309" r:id="rId5"/>
    <p:sldId id="259" r:id="rId6"/>
    <p:sldId id="307" r:id="rId7"/>
    <p:sldId id="296" r:id="rId8"/>
    <p:sldId id="299" r:id="rId9"/>
    <p:sldId id="300" r:id="rId10"/>
    <p:sldId id="301" r:id="rId11"/>
    <p:sldId id="302" r:id="rId12"/>
    <p:sldId id="303" r:id="rId13"/>
    <p:sldId id="286" r:id="rId14"/>
    <p:sldId id="287" r:id="rId15"/>
    <p:sldId id="263" r:id="rId16"/>
    <p:sldId id="262" r:id="rId17"/>
    <p:sldId id="288" r:id="rId18"/>
    <p:sldId id="293" r:id="rId19"/>
    <p:sldId id="266" r:id="rId20"/>
    <p:sldId id="267" r:id="rId2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208" userDrawn="1">
          <p15:clr>
            <a:srgbClr val="A4A3A4"/>
          </p15:clr>
        </p15:guide>
        <p15:guide id="2" pos="2952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ubel" initials="R" lastIdx="1" clrIdx="0">
    <p:extLst>
      <p:ext uri="{19B8F6BF-5375-455C-9EA6-DF929625EA0E}">
        <p15:presenceInfo xmlns="" xmlns:p15="http://schemas.microsoft.com/office/powerpoint/2012/main" userId="Rubel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66"/>
    <a:srgbClr val="C00000"/>
    <a:srgbClr val="EDEDE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1029" autoAdjust="0"/>
    <p:restoredTop sz="93238" autoAdjust="0"/>
  </p:normalViewPr>
  <p:slideViewPr>
    <p:cSldViewPr snapToGrid="0" showGuides="1">
      <p:cViewPr>
        <p:scale>
          <a:sx n="71" d="100"/>
          <a:sy n="71" d="100"/>
        </p:scale>
        <p:origin x="-1122" y="-12"/>
      </p:cViewPr>
      <p:guideLst>
        <p:guide orient="horz" pos="2208"/>
        <p:guide pos="295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33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1289CFA-0583-417C-BD80-DABF5906EA81}" type="datetimeFigureOut">
              <a:rPr lang="en-US" smtClean="0"/>
              <a:t>10/31/2019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BE80918-6566-4CCC-B195-910321C50B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26884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EA5674-5905-47AE-B816-15F6365CA08C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18534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EA5674-5905-47AE-B816-15F6365CA08C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254345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EA5674-5905-47AE-B816-15F6365CA08C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374426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EA5674-5905-47AE-B816-15F6365CA08C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721819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EA5674-5905-47AE-B816-15F6365CA08C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232359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EA5674-5905-47AE-B816-15F6365CA08C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636564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E80918-6566-4CCC-B195-910321C50B39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05247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5344EB-BAC1-43F0-B234-356F6310A46D}" type="datetimeFigureOut">
              <a:rPr lang="en-US" smtClean="0"/>
              <a:t>10/31/2019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76BDA4-2E37-46F9-9C49-7B0EA95A3D2D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5344EB-BAC1-43F0-B234-356F6310A46D}" type="datetimeFigureOut">
              <a:rPr lang="en-US" smtClean="0"/>
              <a:t>10/31/2019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76BDA4-2E37-46F9-9C49-7B0EA95A3D2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5344EB-BAC1-43F0-B234-356F6310A46D}" type="datetimeFigureOut">
              <a:rPr lang="en-US" smtClean="0"/>
              <a:t>10/31/2019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76BDA4-2E37-46F9-9C49-7B0EA95A3D2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5344EB-BAC1-43F0-B234-356F6310A46D}" type="datetimeFigureOut">
              <a:rPr lang="en-US" smtClean="0"/>
              <a:t>10/31/2019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76BDA4-2E37-46F9-9C49-7B0EA95A3D2D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5344EB-BAC1-43F0-B234-356F6310A46D}" type="datetimeFigureOut">
              <a:rPr lang="en-US" smtClean="0"/>
              <a:t>10/31/2019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76BDA4-2E37-46F9-9C49-7B0EA95A3D2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5344EB-BAC1-43F0-B234-356F6310A46D}" type="datetimeFigureOut">
              <a:rPr lang="en-US" smtClean="0"/>
              <a:t>10/31/2019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76BDA4-2E37-46F9-9C49-7B0EA95A3D2D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5344EB-BAC1-43F0-B234-356F6310A46D}" type="datetimeFigureOut">
              <a:rPr lang="en-US" smtClean="0"/>
              <a:t>10/31/2019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76BDA4-2E37-46F9-9C49-7B0EA95A3D2D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5344EB-BAC1-43F0-B234-356F6310A46D}" type="datetimeFigureOut">
              <a:rPr lang="en-US" smtClean="0"/>
              <a:t>10/31/2019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76BDA4-2E37-46F9-9C49-7B0EA95A3D2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5344EB-BAC1-43F0-B234-356F6310A46D}" type="datetimeFigureOut">
              <a:rPr lang="en-US" smtClean="0"/>
              <a:t>10/31/2019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76BDA4-2E37-46F9-9C49-7B0EA95A3D2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5344EB-BAC1-43F0-B234-356F6310A46D}" type="datetimeFigureOut">
              <a:rPr lang="en-US" smtClean="0"/>
              <a:t>10/31/2019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76BDA4-2E37-46F9-9C49-7B0EA95A3D2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5344EB-BAC1-43F0-B234-356F6310A46D}" type="datetimeFigureOut">
              <a:rPr lang="en-US" smtClean="0"/>
              <a:t>10/31/2019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76BDA4-2E37-46F9-9C49-7B0EA95A3D2D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995344EB-BAC1-43F0-B234-356F6310A46D}" type="datetimeFigureOut">
              <a:rPr lang="en-US" smtClean="0"/>
              <a:t>10/31/2019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2D76BDA4-2E37-46F9-9C49-7B0EA95A3D2D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Relationship Id="rId5" Type="http://schemas.microsoft.com/office/2007/relationships/hdphoto" Target="../media/hdphoto1.wdp"/><Relationship Id="rId4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gi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7.jpg"/><Relationship Id="rId4" Type="http://schemas.openxmlformats.org/officeDocument/2006/relationships/image" Target="../media/image26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g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jpg"/><Relationship Id="rId4" Type="http://schemas.openxmlformats.org/officeDocument/2006/relationships/image" Target="../media/image9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7FB80932-B197-400D-9402-8E13E406821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34470" y="29766"/>
            <a:ext cx="8466091" cy="68282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7FB80932-B197-400D-9402-8E13E406821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81000" y="228600"/>
            <a:ext cx="8219562" cy="662940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TextBox 7"/>
          <p:cNvSpPr txBox="1"/>
          <p:nvPr/>
        </p:nvSpPr>
        <p:spPr>
          <a:xfrm>
            <a:off x="1107501" y="1066800"/>
            <a:ext cx="6766560" cy="31547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99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স্বাগতম</a:t>
            </a:r>
            <a:endParaRPr lang="en-US" sz="8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8339221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48B8C772-BD8F-4344-91AD-0DF903D70096}"/>
              </a:ext>
            </a:extLst>
          </p:cNvPr>
          <p:cNvSpPr/>
          <p:nvPr/>
        </p:nvSpPr>
        <p:spPr>
          <a:xfrm>
            <a:off x="0" y="89076"/>
            <a:ext cx="9143999" cy="769441"/>
          </a:xfrm>
          <a:prstGeom prst="rect">
            <a:avLst/>
          </a:prstGeom>
          <a:solidFill>
            <a:schemeClr val="bg2"/>
          </a:solidFill>
          <a:ln w="38100">
            <a:solidFill>
              <a:schemeClr val="accent2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bn-IN" sz="4400" b="1" dirty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জমি তৈরি</a:t>
            </a:r>
            <a:endParaRPr lang="en" sz="4400" b="1" dirty="0">
              <a:solidFill>
                <a:srgbClr val="0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="" xmlns:a16="http://schemas.microsoft.com/office/drawing/2014/main" id="{49F71922-901C-4830-BEEB-C782A83CB06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724" y="976659"/>
            <a:ext cx="3888862" cy="286082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9" name="Rectangle 28">
            <a:extLst>
              <a:ext uri="{FF2B5EF4-FFF2-40B4-BE49-F238E27FC236}">
                <a16:creationId xmlns="" xmlns:a16="http://schemas.microsoft.com/office/drawing/2014/main" id="{386CCC87-EE57-4F0D-859B-24E3B55714CF}"/>
              </a:ext>
            </a:extLst>
          </p:cNvPr>
          <p:cNvSpPr/>
          <p:nvPr/>
        </p:nvSpPr>
        <p:spPr>
          <a:xfrm>
            <a:off x="485713" y="4147411"/>
            <a:ext cx="8172572" cy="107721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38100">
            <a:solidFill>
              <a:schemeClr val="accent2"/>
            </a:solidFill>
          </a:ln>
        </p:spPr>
        <p:txBody>
          <a:bodyPr wrap="square">
            <a:spAutoFit/>
          </a:bodyPr>
          <a:lstStyle/>
          <a:p>
            <a:r>
              <a:rPr lang="bn-BD" sz="3200" b="1" u="sng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জমি চাষ</a:t>
            </a:r>
            <a:r>
              <a:rPr lang="en-US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: </a:t>
            </a:r>
            <a:r>
              <a:rPr lang="bn-BD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নির্বাচিত জমি ৪-৫ টি আড়াআড়ি চাষ ও মই দিয়ে মাটি ঝুরঝুরা ও সমতল করতে হবে।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Frame 5">
            <a:extLst>
              <a:ext uri="{FF2B5EF4-FFF2-40B4-BE49-F238E27FC236}">
                <a16:creationId xmlns="" xmlns:a16="http://schemas.microsoft.com/office/drawing/2014/main" id="{7E07F7E1-8598-4654-85DD-DE71237EA956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603"/>
            </a:avLst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D0299F14-7239-4164-B115-88EEF00FBC99}"/>
              </a:ext>
            </a:extLst>
          </p:cNvPr>
          <p:cNvSpPr/>
          <p:nvPr/>
        </p:nvSpPr>
        <p:spPr>
          <a:xfrm>
            <a:off x="485713" y="5504722"/>
            <a:ext cx="8172572" cy="120032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38100">
            <a:solidFill>
              <a:schemeClr val="accent2"/>
            </a:solidFill>
          </a:ln>
        </p:spPr>
        <p:txBody>
          <a:bodyPr wrap="square">
            <a:spAutoFit/>
          </a:bodyPr>
          <a:lstStyle/>
          <a:p>
            <a:r>
              <a:rPr lang="bn-IN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bn-IN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তৈরির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সময়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জ</a:t>
            </a:r>
            <a:r>
              <a:rPr lang="bn-IN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ৈ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 </a:t>
            </a:r>
            <a:r>
              <a:rPr lang="bn-IN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bn-IN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r>
              <a:rPr lang="bn-IN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ই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</a:t>
            </a:r>
            <a:r>
              <a:rPr lang="bn-IN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bn-IN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া,</a:t>
            </a:r>
            <a:r>
              <a:rPr lang="bn-IN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ফ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bn-IN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ফ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েট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এমওপি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সার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দিতে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হবে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4734150" y="976659"/>
            <a:ext cx="3924135" cy="2860823"/>
            <a:chOff x="1976438" y="1462088"/>
            <a:chExt cx="2581708" cy="3840816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0267" b="50176"/>
            <a:stretch/>
          </p:blipFill>
          <p:spPr>
            <a:xfrm>
              <a:off x="1976438" y="1462088"/>
              <a:ext cx="2581708" cy="1959986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9466" b="50176"/>
            <a:stretch/>
          </p:blipFill>
          <p:spPr>
            <a:xfrm>
              <a:off x="1983175" y="3342918"/>
              <a:ext cx="2574971" cy="1959986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</p:grpSp>
    </p:spTree>
    <p:extLst>
      <p:ext uri="{BB962C8B-B14F-4D97-AF65-F5344CB8AC3E}">
        <p14:creationId xmlns:p14="http://schemas.microsoft.com/office/powerpoint/2010/main" val="14671262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="" xmlns:a16="http://schemas.microsoft.com/office/drawing/2014/main" id="{D212C913-193A-4939-81A5-50876E3923AF}"/>
              </a:ext>
            </a:extLst>
          </p:cNvPr>
          <p:cNvSpPr/>
          <p:nvPr/>
        </p:nvSpPr>
        <p:spPr>
          <a:xfrm>
            <a:off x="0" y="168615"/>
            <a:ext cx="9144000" cy="70788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38100">
            <a:solidFill>
              <a:schemeClr val="accent2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bn-IN" sz="40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</a:t>
            </a:r>
            <a:r>
              <a:rPr lang="bn-IN" sz="40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40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bn-IN" sz="40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40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0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40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 </a:t>
            </a:r>
            <a:r>
              <a:rPr lang="bn-IN" sz="40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40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bn-IN" sz="40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40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তৈ</a:t>
            </a:r>
            <a:r>
              <a:rPr lang="bn-IN" sz="40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4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bn-IN" sz="4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r>
              <a:rPr lang="en-US" sz="4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গর্ত প্রস্তুতকরণ</a:t>
            </a:r>
            <a:endParaRPr lang="en" sz="4000" b="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Frame 7">
            <a:extLst>
              <a:ext uri="{FF2B5EF4-FFF2-40B4-BE49-F238E27FC236}">
                <a16:creationId xmlns="" xmlns:a16="http://schemas.microsoft.com/office/drawing/2014/main" id="{252CFC31-CEA0-438F-8A71-8F0BAABF67D3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603"/>
            </a:avLst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963" y="1596075"/>
            <a:ext cx="7369165" cy="414515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Picture 9">
            <a:extLst>
              <a:ext uri="{FF2B5EF4-FFF2-40B4-BE49-F238E27FC236}">
                <a16:creationId xmlns="" xmlns:a16="http://schemas.microsoft.com/office/drawing/2014/main" id="{6BE4447D-8AEF-4339-9958-826AE16A9EA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0183" y="1057812"/>
            <a:ext cx="3810000" cy="280221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11" name="Rectangle 10">
            <a:extLst>
              <a:ext uri="{FF2B5EF4-FFF2-40B4-BE49-F238E27FC236}">
                <a16:creationId xmlns="" xmlns:a16="http://schemas.microsoft.com/office/drawing/2014/main" id="{742AFC2C-59BA-49C3-810E-FF634E5C89D1}"/>
              </a:ext>
            </a:extLst>
          </p:cNvPr>
          <p:cNvSpPr/>
          <p:nvPr/>
        </p:nvSpPr>
        <p:spPr>
          <a:xfrm>
            <a:off x="549626" y="4041341"/>
            <a:ext cx="8144670" cy="58477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</a:t>
            </a:r>
            <a:r>
              <a:rPr lang="bn-IN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bn-IN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চারা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সা</a:t>
            </a:r>
            <a:r>
              <a:rPr lang="bn-IN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ি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সারি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দ</a:t>
            </a:r>
            <a:r>
              <a:rPr lang="bn-IN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ূ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bn-IN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bn-IN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৫</a:t>
            </a:r>
            <a:r>
              <a:rPr 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০ </a:t>
            </a:r>
            <a:r>
              <a:rPr lang="bn-IN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32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েমি</a:t>
            </a:r>
            <a:r>
              <a:rPr 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. 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bn-IN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ে।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="" xmlns:a16="http://schemas.microsoft.com/office/drawing/2014/main" id="{1CD37B1A-D9F2-454E-99AC-3AF1383D79E8}"/>
              </a:ext>
            </a:extLst>
          </p:cNvPr>
          <p:cNvSpPr/>
          <p:nvPr/>
        </p:nvSpPr>
        <p:spPr>
          <a:xfrm>
            <a:off x="549626" y="4696452"/>
            <a:ext cx="8144670" cy="107721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as-IN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্তের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উপরের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মাটি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ট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ি </a:t>
            </a:r>
            <a:r>
              <a:rPr lang="as-IN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as-IN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as-IN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েখে</a:t>
            </a:r>
            <a:r>
              <a:rPr lang="bn-IN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১৫দিন</a:t>
            </a:r>
            <a:r>
              <a:rPr lang="bn-IN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গর্ত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খ</a:t>
            </a:r>
            <a:r>
              <a:rPr lang="as-IN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as-IN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াখতে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হ</a:t>
            </a:r>
            <a:r>
              <a:rPr lang="as-IN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bn-IN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="" xmlns:a16="http://schemas.microsoft.com/office/drawing/2014/main" id="{03B52EF8-2379-4801-9DEF-1091ACF4B850}"/>
              </a:ext>
            </a:extLst>
          </p:cNvPr>
          <p:cNvSpPr/>
          <p:nvPr/>
        </p:nvSpPr>
        <p:spPr>
          <a:xfrm>
            <a:off x="549626" y="5844006"/>
            <a:ext cx="8144670" cy="58477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bn-IN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গর্ত খোলা রাখায় গর্তের জীবাণু,ক্ষতিকর পোকামাকড় মরে যাবে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="" xmlns:a16="http://schemas.microsoft.com/office/drawing/2014/main" id="{8A773204-0651-41B0-B84F-065960B37245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4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0202" t="8685" r="18389" b="5286"/>
          <a:stretch/>
        </p:blipFill>
        <p:spPr>
          <a:xfrm>
            <a:off x="549627" y="1057812"/>
            <a:ext cx="4022374" cy="280221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9589007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="" xmlns:a16="http://schemas.microsoft.com/office/drawing/2014/main" id="{B0F93484-464C-4F1D-AA62-987A4EEDE635}"/>
              </a:ext>
            </a:extLst>
          </p:cNvPr>
          <p:cNvSpPr/>
          <p:nvPr/>
        </p:nvSpPr>
        <p:spPr>
          <a:xfrm>
            <a:off x="1" y="22267"/>
            <a:ext cx="9144000" cy="707886"/>
          </a:xfrm>
          <a:prstGeom prst="rect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bn-IN" sz="4000" b="1" dirty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সার প্রয়োগ</a:t>
            </a:r>
            <a:endParaRPr lang="en" sz="4000" b="1" dirty="0">
              <a:solidFill>
                <a:srgbClr val="0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3509040B-D99D-4C2C-B26B-CBA4301E969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695" y="1280261"/>
            <a:ext cx="3890571" cy="260079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0" name="Picture 9">
            <a:extLst>
              <a:ext uri="{FF2B5EF4-FFF2-40B4-BE49-F238E27FC236}">
                <a16:creationId xmlns="" xmlns:a16="http://schemas.microsoft.com/office/drawing/2014/main" id="{2FECD906-5B4F-487D-816F-BDA93C5D7F2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4347" y="1310242"/>
            <a:ext cx="3890571" cy="257081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13" name="Rectangle 12">
            <a:extLst>
              <a:ext uri="{FF2B5EF4-FFF2-40B4-BE49-F238E27FC236}">
                <a16:creationId xmlns="" xmlns:a16="http://schemas.microsoft.com/office/drawing/2014/main" id="{B24A8146-BF0D-48B7-8421-E3D493594753}"/>
              </a:ext>
            </a:extLst>
          </p:cNvPr>
          <p:cNvSpPr/>
          <p:nvPr/>
        </p:nvSpPr>
        <p:spPr>
          <a:xfrm>
            <a:off x="346429" y="4237706"/>
            <a:ext cx="8374939" cy="1077218"/>
          </a:xfrm>
          <a:prstGeom prst="rect">
            <a:avLst/>
          </a:prstGeom>
          <a:solidFill>
            <a:schemeClr val="accent4">
              <a:lumMod val="20000"/>
              <a:lumOff val="80000"/>
              <a:alpha val="64000"/>
            </a:schemeClr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bn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ৈব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সার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কা</a:t>
            </a:r>
            <a:r>
              <a:rPr lang="bn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ঠ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bn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ছাই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মিশিয়ে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গর্ত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ভ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bn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ট </a:t>
            </a:r>
            <a:r>
              <a:rPr lang="bn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bn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bn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বে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bn-IN" sz="3200" b="1" dirty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গর্ত ভরাটের ১৫ দিন পর কলম/চারা গাছ লাগাতে হবে।</a:t>
            </a:r>
            <a:endParaRPr lang="en-US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="" xmlns:a16="http://schemas.microsoft.com/office/drawing/2014/main" id="{A0B69D18-FF76-4D0F-870D-6CA4780226FB}"/>
              </a:ext>
            </a:extLst>
          </p:cNvPr>
          <p:cNvSpPr/>
          <p:nvPr/>
        </p:nvSpPr>
        <p:spPr>
          <a:xfrm>
            <a:off x="356473" y="5717951"/>
            <a:ext cx="8374939" cy="584775"/>
          </a:xfrm>
          <a:prstGeom prst="rect">
            <a:avLst/>
          </a:prstGeom>
          <a:solidFill>
            <a:srgbClr val="FFFF00">
              <a:alpha val="64000"/>
            </a:srgbClr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bn-IN" sz="3200" b="1" dirty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বর্ষাকাল ও বসন্তকাল বেলি ফুল গাছ লাগানোর উপযুক্ত সময়।</a:t>
            </a:r>
            <a:endParaRPr lang="en-US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55212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="" xmlns:a16="http://schemas.microsoft.com/office/drawing/2014/main" id="{34069406-904C-451B-B10B-229BD0E243CE}"/>
              </a:ext>
            </a:extLst>
          </p:cNvPr>
          <p:cNvSpPr/>
          <p:nvPr/>
        </p:nvSpPr>
        <p:spPr>
          <a:xfrm>
            <a:off x="5225228" y="5335758"/>
            <a:ext cx="2811988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5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আগাছা</a:t>
            </a: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দমন</a:t>
            </a:r>
            <a:endParaRPr lang="en-US" sz="5400" b="1" dirty="0"/>
          </a:p>
        </p:txBody>
      </p:sp>
      <p:sp>
        <p:nvSpPr>
          <p:cNvPr id="3" name="Rectangle 2">
            <a:extLst>
              <a:ext uri="{FF2B5EF4-FFF2-40B4-BE49-F238E27FC236}">
                <a16:creationId xmlns="" xmlns:a16="http://schemas.microsoft.com/office/drawing/2014/main" id="{350D558F-C31E-4D48-9C72-05E2FBB81088}"/>
              </a:ext>
            </a:extLst>
          </p:cNvPr>
          <p:cNvSpPr/>
          <p:nvPr/>
        </p:nvSpPr>
        <p:spPr>
          <a:xfrm>
            <a:off x="628926" y="5256816"/>
            <a:ext cx="2850482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5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পানি</a:t>
            </a: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সেচ</a:t>
            </a:r>
            <a:r>
              <a:rPr lang="bn-IN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5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পানি</a:t>
            </a: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নিকাশ</a:t>
            </a:r>
            <a:endParaRPr lang="en-US" sz="5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en-US" sz="5400" b="1" dirty="0"/>
          </a:p>
        </p:txBody>
      </p:sp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C533C8DC-9C4C-497C-801F-79EAC0B21B30}"/>
              </a:ext>
            </a:extLst>
          </p:cNvPr>
          <p:cNvSpPr/>
          <p:nvPr/>
        </p:nvSpPr>
        <p:spPr>
          <a:xfrm>
            <a:off x="1538067" y="171934"/>
            <a:ext cx="5779146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বেলি </a:t>
            </a:r>
            <a:r>
              <a:rPr lang="en-US" sz="4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চা</a:t>
            </a:r>
            <a:r>
              <a:rPr lang="bn-IN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ষের </a:t>
            </a:r>
            <a:r>
              <a:rPr lang="en-US" sz="4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বিভিন্ন</a:t>
            </a: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ধাপ</a:t>
            </a:r>
            <a:r>
              <a:rPr lang="en-U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: </a:t>
            </a:r>
            <a:r>
              <a:rPr lang="en-US" sz="4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পরিচর্যা</a:t>
            </a:r>
            <a:endParaRPr lang="en-US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Frame 8">
            <a:extLst>
              <a:ext uri="{FF2B5EF4-FFF2-40B4-BE49-F238E27FC236}">
                <a16:creationId xmlns="" xmlns:a16="http://schemas.microsoft.com/office/drawing/2014/main" id="{C62AF999-C791-46D5-944F-0069454674DF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603"/>
            </a:avLst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15" y="1437695"/>
            <a:ext cx="3417793" cy="341779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71" t="12514" r="-6" b="12732"/>
          <a:stretch/>
        </p:blipFill>
        <p:spPr>
          <a:xfrm>
            <a:off x="3912433" y="1437695"/>
            <a:ext cx="5171605" cy="341779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8067" y="1065641"/>
            <a:ext cx="2740379" cy="27403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68100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="" xmlns:a16="http://schemas.microsoft.com/office/drawing/2014/main" id="{E4AD25B0-C08D-40CF-AA25-2475E46EB74F}"/>
              </a:ext>
            </a:extLst>
          </p:cNvPr>
          <p:cNvSpPr/>
          <p:nvPr/>
        </p:nvSpPr>
        <p:spPr>
          <a:xfrm>
            <a:off x="0" y="6076023"/>
            <a:ext cx="9144000" cy="707886"/>
          </a:xfrm>
          <a:prstGeom prst="rect">
            <a:avLst/>
          </a:prstGeom>
          <a:solidFill>
            <a:srgbClr val="00B0F0"/>
          </a:solidFill>
          <a:ln>
            <a:solidFill>
              <a:srgbClr val="00206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bn-IN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অঙ্গ 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ছাঁটাইকরণ</a:t>
            </a:r>
            <a:endParaRPr lang="en-US" sz="4000" b="1" dirty="0"/>
          </a:p>
        </p:txBody>
      </p:sp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69ACB2AB-7DEA-4D9F-B088-A954B5F3CAF1}"/>
              </a:ext>
            </a:extLst>
          </p:cNvPr>
          <p:cNvSpPr/>
          <p:nvPr/>
        </p:nvSpPr>
        <p:spPr>
          <a:xfrm>
            <a:off x="0" y="82046"/>
            <a:ext cx="9144000" cy="769441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rgbClr val="00206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en-US" sz="44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পরিচর্যা</a:t>
            </a:r>
            <a:endParaRPr lang="en-US" sz="4400" b="1" dirty="0">
              <a:solidFill>
                <a:srgbClr val="002060"/>
              </a:solidFill>
            </a:endParaRPr>
          </a:p>
        </p:txBody>
      </p:sp>
      <p:sp>
        <p:nvSpPr>
          <p:cNvPr id="7" name="Frame 6">
            <a:extLst>
              <a:ext uri="{FF2B5EF4-FFF2-40B4-BE49-F238E27FC236}">
                <a16:creationId xmlns="" xmlns:a16="http://schemas.microsoft.com/office/drawing/2014/main" id="{4E2C8A03-7BD5-4996-B940-928A0C944651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603"/>
            </a:avLst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7760" y="1136427"/>
            <a:ext cx="6888480" cy="458514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6090" y="1136427"/>
            <a:ext cx="7131820" cy="47471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04882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A6E512A8-AE2E-4660-93D0-B7AA9E80E922}"/>
              </a:ext>
            </a:extLst>
          </p:cNvPr>
          <p:cNvSpPr/>
          <p:nvPr/>
        </p:nvSpPr>
        <p:spPr>
          <a:xfrm>
            <a:off x="0" y="18458"/>
            <a:ext cx="9143999" cy="110799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9525">
            <a:solidFill>
              <a:schemeClr val="accent2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6600" b="1" dirty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bn-IN" sz="6600" b="1" dirty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en-US" sz="6600" b="1" dirty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ড়</a:t>
            </a:r>
            <a:r>
              <a:rPr lang="bn-IN" sz="6600" b="1" dirty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6600" b="1" dirty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bn-IN" sz="6600" b="1" dirty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6600" b="1" dirty="0" smtClean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" sz="6600" b="1" dirty="0">
              <a:solidFill>
                <a:srgbClr val="0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="" xmlns:a16="http://schemas.microsoft.com/office/drawing/2014/main" id="{5617DBF0-5D25-4FE0-859E-815776BC3EF2}"/>
              </a:ext>
            </a:extLst>
          </p:cNvPr>
          <p:cNvSpPr/>
          <p:nvPr/>
        </p:nvSpPr>
        <p:spPr>
          <a:xfrm>
            <a:off x="0" y="1888380"/>
            <a:ext cx="9143999" cy="4154984"/>
          </a:xfrm>
          <a:prstGeom prst="rect">
            <a:avLst/>
          </a:prstGeom>
          <a:solidFill>
            <a:schemeClr val="accent4">
              <a:lumMod val="20000"/>
              <a:lumOff val="80000"/>
              <a:alpha val="38000"/>
            </a:schemeClr>
          </a:solidFill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marL="571500" indent="-571500" algn="ctr">
              <a:buFont typeface="Wingdings" panose="05000000000000000000" pitchFamily="2" charset="2"/>
              <a:buChar char="Ø"/>
            </a:pPr>
            <a:r>
              <a:rPr lang="en-US" sz="8800" b="1" dirty="0" smtClean="0"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ব</a:t>
            </a:r>
            <a:r>
              <a:rPr lang="bn-IN" sz="8800" b="1" dirty="0"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8800" b="1" dirty="0"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bn-IN" sz="8800" b="1" dirty="0"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8800" b="1" dirty="0"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8800" b="1" dirty="0"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ফ</a:t>
            </a:r>
            <a:r>
              <a:rPr lang="en-US" sz="8800" b="1" dirty="0" err="1" smtClean="0"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ুল</a:t>
            </a:r>
            <a:r>
              <a:rPr lang="bn-IN" sz="8800" b="1" dirty="0" smtClean="0"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গাছ লাগানোর জন্য</a:t>
            </a:r>
            <a:r>
              <a:rPr lang="en-US" sz="8800" b="1" dirty="0" smtClean="0"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800" b="1" dirty="0" err="1"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জমি</a:t>
            </a:r>
            <a:r>
              <a:rPr lang="en-US" sz="8800" b="1" dirty="0"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800" b="1" dirty="0" err="1" smtClean="0"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চা</a:t>
            </a:r>
            <a:r>
              <a:rPr lang="bn-IN" sz="8800" b="1" dirty="0" smtClean="0"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ষের </a:t>
            </a:r>
            <a:r>
              <a:rPr lang="en-US" sz="8800" b="1" dirty="0" err="1" smtClean="0"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ধাপগুলো</a:t>
            </a:r>
            <a:r>
              <a:rPr lang="en-US" sz="8800" b="1" dirty="0" smtClean="0"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800" b="1" smtClean="0"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লেখ।</a:t>
            </a:r>
            <a:endParaRPr lang="en" sz="8800" b="1" dirty="0">
              <a:effectLst>
                <a:glow rad="139700">
                  <a:schemeClr val="accent2">
                    <a:satMod val="175000"/>
                    <a:alpha val="40000"/>
                  </a:scheme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76413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="" xmlns:a16="http://schemas.microsoft.com/office/drawing/2014/main" id="{16452975-4B9C-4F22-9790-36E596956549}"/>
              </a:ext>
            </a:extLst>
          </p:cNvPr>
          <p:cNvSpPr/>
          <p:nvPr/>
        </p:nvSpPr>
        <p:spPr>
          <a:xfrm>
            <a:off x="0" y="53938"/>
            <a:ext cx="9144000" cy="85754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 defTabSz="13779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5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bn-IN" sz="5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5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bn-IN" sz="5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5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5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ফ</a:t>
            </a:r>
            <a:r>
              <a:rPr lang="en-US" sz="5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bn-IN" sz="5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5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bn-IN" sz="5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5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5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5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bn-IN" sz="5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en-US" sz="5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r>
              <a:rPr lang="bn-IN" sz="5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5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bn-IN" sz="5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5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bn-IN" sz="5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ই</a:t>
            </a:r>
            <a:r>
              <a:rPr lang="en-US" sz="5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5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ব্যবস্থাপনা </a:t>
            </a:r>
            <a:endParaRPr lang="en-US" sz="54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Frame 10">
            <a:extLst>
              <a:ext uri="{FF2B5EF4-FFF2-40B4-BE49-F238E27FC236}">
                <a16:creationId xmlns="" xmlns:a16="http://schemas.microsoft.com/office/drawing/2014/main" id="{7796D09B-3864-4D4F-AEF1-83A735B7B357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603"/>
            </a:avLst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="" xmlns:a16="http://schemas.microsoft.com/office/drawing/2014/main" id="{857ECFB2-D57A-4078-BC3F-208443636EB3}"/>
              </a:ext>
            </a:extLst>
          </p:cNvPr>
          <p:cNvSpPr/>
          <p:nvPr/>
        </p:nvSpPr>
        <p:spPr>
          <a:xfrm>
            <a:off x="74950" y="5087784"/>
            <a:ext cx="9024079" cy="159966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 defTabSz="13779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bn-IN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bn-IN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ড়</a:t>
            </a:r>
            <a:r>
              <a:rPr lang="en-US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bn-IN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</a:t>
            </a:r>
            <a:r>
              <a:rPr lang="en-US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bn-IN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bn-IN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ণ</a:t>
            </a:r>
            <a:r>
              <a:rPr lang="bn-IN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bn-IN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bn-IN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en-US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bn-IN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 </a:t>
            </a:r>
            <a:r>
              <a:rPr lang="en-US" sz="36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আস্তরণ</a:t>
            </a:r>
            <a:r>
              <a:rPr lang="en-US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প</a:t>
            </a:r>
            <a:r>
              <a:rPr lang="bn-IN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ড়</a:t>
            </a:r>
            <a:r>
              <a:rPr lang="en-US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ে,</a:t>
            </a:r>
            <a:r>
              <a:rPr lang="bn-IN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bn-IN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 </a:t>
            </a:r>
            <a:r>
              <a:rPr lang="bn-IN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bn-IN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ঁ</a:t>
            </a:r>
            <a:r>
              <a:rPr lang="en-US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bn-IN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ড়</a:t>
            </a:r>
            <a:r>
              <a:rPr lang="en-US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bn-IN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গিয়ে</a:t>
            </a:r>
            <a:r>
              <a:rPr lang="en-US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en-US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bn-IN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bn-IN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bn-IN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en-US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bn-IN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en-US" sz="36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ায়</a:t>
            </a:r>
            <a:r>
              <a:rPr lang="en-US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bn-IN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গন্ধক গুঁড়া,স্যালট্যাফ,কেলথেন ইত্যাদি পাতায় ছিটিয়ে দিয়ে মাকড় দমন করা যায়।</a:t>
            </a:r>
            <a:endParaRPr lang="en-US" sz="36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="" xmlns:a16="http://schemas.microsoft.com/office/drawing/2014/main" id="{93028D6E-456B-4B6A-8702-F23B1F7D7A9F}"/>
              </a:ext>
            </a:extLst>
          </p:cNvPr>
          <p:cNvGrpSpPr/>
          <p:nvPr/>
        </p:nvGrpSpPr>
        <p:grpSpPr>
          <a:xfrm>
            <a:off x="320188" y="1298973"/>
            <a:ext cx="8522370" cy="3493292"/>
            <a:chOff x="350168" y="1493843"/>
            <a:chExt cx="8522370" cy="3493292"/>
          </a:xfrm>
        </p:grpSpPr>
        <p:pic>
          <p:nvPicPr>
            <p:cNvPr id="6" name="Picture 5">
              <a:extLst>
                <a:ext uri="{FF2B5EF4-FFF2-40B4-BE49-F238E27FC236}">
                  <a16:creationId xmlns="" xmlns:a16="http://schemas.microsoft.com/office/drawing/2014/main" id="{2A639969-32A7-445B-8BB4-E9129B64D4B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-7" b="9172"/>
            <a:stretch/>
          </p:blipFill>
          <p:spPr>
            <a:xfrm>
              <a:off x="350168" y="1498606"/>
              <a:ext cx="3107407" cy="3488529"/>
            </a:xfrm>
            <a:prstGeom prst="round2DiagRect">
              <a:avLst>
                <a:gd name="adj1" fmla="val 16667"/>
                <a:gd name="adj2" fmla="val 0"/>
              </a:avLst>
            </a:prstGeom>
            <a:ln w="88900" cap="sq">
              <a:solidFill>
                <a:srgbClr val="FFFFFF"/>
              </a:solidFill>
              <a:miter lim="800000"/>
            </a:ln>
            <a:effectLst>
              <a:outerShdw blurRad="254000" algn="tl" rotWithShape="0">
                <a:srgbClr val="000000">
                  <a:alpha val="43000"/>
                </a:srgbClr>
              </a:outerShdw>
            </a:effectLst>
          </p:spPr>
        </p:pic>
        <p:pic>
          <p:nvPicPr>
            <p:cNvPr id="14" name="Picture 13">
              <a:extLst>
                <a:ext uri="{FF2B5EF4-FFF2-40B4-BE49-F238E27FC236}">
                  <a16:creationId xmlns="" xmlns:a16="http://schemas.microsoft.com/office/drawing/2014/main" id="{9BF06E25-31D9-42EF-9B1C-F15A6D869C0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1182"/>
            <a:stretch/>
          </p:blipFill>
          <p:spPr>
            <a:xfrm>
              <a:off x="3245989" y="1493843"/>
              <a:ext cx="2880621" cy="3493292"/>
            </a:xfrm>
            <a:prstGeom prst="round2DiagRect">
              <a:avLst>
                <a:gd name="adj1" fmla="val 16667"/>
                <a:gd name="adj2" fmla="val 0"/>
              </a:avLst>
            </a:prstGeom>
            <a:ln w="88900" cap="sq">
              <a:solidFill>
                <a:srgbClr val="FFFFFF"/>
              </a:solidFill>
              <a:miter lim="800000"/>
            </a:ln>
            <a:effectLst>
              <a:outerShdw blurRad="254000" algn="tl" rotWithShape="0">
                <a:srgbClr val="000000">
                  <a:alpha val="43000"/>
                </a:srgbClr>
              </a:outerShdw>
            </a:effectLst>
          </p:spPr>
        </p:pic>
        <p:pic>
          <p:nvPicPr>
            <p:cNvPr id="4" name="Picture 3">
              <a:extLst>
                <a:ext uri="{FF2B5EF4-FFF2-40B4-BE49-F238E27FC236}">
                  <a16:creationId xmlns="" xmlns:a16="http://schemas.microsoft.com/office/drawing/2014/main" id="{C13B8554-B811-4ED9-B90B-04A7D83EB35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625" r="17375"/>
            <a:stretch/>
          </p:blipFill>
          <p:spPr>
            <a:xfrm>
              <a:off x="6020818" y="1493843"/>
              <a:ext cx="2851720" cy="3493292"/>
            </a:xfrm>
            <a:prstGeom prst="round2DiagRect">
              <a:avLst>
                <a:gd name="adj1" fmla="val 16667"/>
                <a:gd name="adj2" fmla="val 0"/>
              </a:avLst>
            </a:prstGeom>
            <a:ln w="88900" cap="sq">
              <a:solidFill>
                <a:srgbClr val="FFFFFF"/>
              </a:solidFill>
              <a:miter lim="800000"/>
            </a:ln>
            <a:effectLst>
              <a:outerShdw blurRad="254000" algn="tl" rotWithShape="0">
                <a:srgbClr val="000000">
                  <a:alpha val="43000"/>
                </a:srgbClr>
              </a:outerShdw>
            </a:effectLst>
          </p:spPr>
        </p:pic>
      </p:grpSp>
    </p:spTree>
    <p:extLst>
      <p:ext uri="{BB962C8B-B14F-4D97-AF65-F5344CB8AC3E}">
        <p14:creationId xmlns:p14="http://schemas.microsoft.com/office/powerpoint/2010/main" val="28035663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2A639969-32A7-445B-8BB4-E9129B64D4B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85" y="1199214"/>
            <a:ext cx="4714966" cy="321900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Frame 8">
            <a:extLst>
              <a:ext uri="{FF2B5EF4-FFF2-40B4-BE49-F238E27FC236}">
                <a16:creationId xmlns="" xmlns:a16="http://schemas.microsoft.com/office/drawing/2014/main" id="{E57BC2E0-E162-4A30-90B4-DA2BB0B32CC2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603"/>
            </a:avLst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="" xmlns:a16="http://schemas.microsoft.com/office/drawing/2014/main" id="{ABC52000-F199-4C3D-8BF1-56D4B05DEBDC}"/>
              </a:ext>
            </a:extLst>
          </p:cNvPr>
          <p:cNvSpPr/>
          <p:nvPr/>
        </p:nvSpPr>
        <p:spPr>
          <a:xfrm>
            <a:off x="37514" y="68928"/>
            <a:ext cx="9061515" cy="715773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 defTabSz="13779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4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bn-IN" sz="4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4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bn-IN" sz="4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4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ফ</a:t>
            </a:r>
            <a:r>
              <a:rPr lang="en-US" sz="4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bn-IN" sz="4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4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bn-IN" sz="4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4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4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bn-IN" sz="4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en-US" sz="4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r>
              <a:rPr lang="bn-IN" sz="4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4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bn-IN" sz="4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4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bn-IN" sz="4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ই</a:t>
            </a:r>
            <a:r>
              <a:rPr lang="en-US" sz="4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ব্যবস্থাপনা </a:t>
            </a:r>
            <a:endParaRPr lang="en-US" sz="44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="" xmlns:a16="http://schemas.microsoft.com/office/drawing/2014/main" id="{E9831581-7213-4537-9C87-5D44C91D0F44}"/>
              </a:ext>
            </a:extLst>
          </p:cNvPr>
          <p:cNvSpPr/>
          <p:nvPr/>
        </p:nvSpPr>
        <p:spPr>
          <a:xfrm>
            <a:off x="97475" y="4702217"/>
            <a:ext cx="8950562" cy="19345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13779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4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bn-IN" sz="4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4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bn-IN" sz="4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4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ফুলের পাতায় হলদে বর্ণের ছিটে ছিটে দাগযুক্ত ছত্রাকজনিত রোগ দেখা যায়। </a:t>
            </a:r>
            <a:r>
              <a:rPr lang="bn-IN" sz="4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এগ্রোসান,</a:t>
            </a:r>
            <a:r>
              <a:rPr lang="en-US" sz="4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ট্রেসেল-২ </a:t>
            </a:r>
            <a:r>
              <a:rPr lang="bn-IN" sz="4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প্রয়োগ করে এ’রোগ দমন করা যায়।</a:t>
            </a:r>
            <a:endParaRPr lang="en-US" sz="44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773"/>
          <a:stretch/>
        </p:blipFill>
        <p:spPr>
          <a:xfrm>
            <a:off x="5025961" y="1199213"/>
            <a:ext cx="4007086" cy="321900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5283920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 tmFilter="0,0; .5, 1; 1, 1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="" xmlns:a16="http://schemas.microsoft.com/office/drawing/2014/main" id="{16452975-4B9C-4F22-9790-36E596956549}"/>
              </a:ext>
            </a:extLst>
          </p:cNvPr>
          <p:cNvSpPr/>
          <p:nvPr/>
        </p:nvSpPr>
        <p:spPr>
          <a:xfrm>
            <a:off x="0" y="94728"/>
            <a:ext cx="9143999" cy="77251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 defTabSz="13779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48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বেলি</a:t>
            </a:r>
            <a:r>
              <a:rPr lang="en-US" sz="4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ফ</a:t>
            </a:r>
            <a:r>
              <a:rPr lang="en-US" sz="4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bn-IN" sz="4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4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48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ংগ্রহ</a:t>
            </a:r>
            <a:r>
              <a:rPr lang="en-US" sz="4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48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সংরক্</a:t>
            </a:r>
            <a:r>
              <a:rPr lang="bn-IN" sz="4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ষ</a:t>
            </a:r>
            <a:r>
              <a:rPr lang="en-US" sz="4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ণ </a:t>
            </a:r>
            <a:r>
              <a:rPr lang="en-US" sz="48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কৌশল</a:t>
            </a:r>
            <a:endParaRPr lang="en-US" sz="48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Frame 10">
            <a:extLst>
              <a:ext uri="{FF2B5EF4-FFF2-40B4-BE49-F238E27FC236}">
                <a16:creationId xmlns="" xmlns:a16="http://schemas.microsoft.com/office/drawing/2014/main" id="{5755180B-9A89-4ABB-90C2-28743DEF92E3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603"/>
            </a:avLst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="" xmlns:a16="http://schemas.microsoft.com/office/drawing/2014/main" id="{58CFB4F9-E70A-4FD6-BEB9-8D3EA6F6E4E7}"/>
              </a:ext>
            </a:extLst>
          </p:cNvPr>
          <p:cNvSpPr/>
          <p:nvPr/>
        </p:nvSpPr>
        <p:spPr>
          <a:xfrm>
            <a:off x="41579" y="5039144"/>
            <a:ext cx="9071939" cy="176971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 defTabSz="13779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40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ফেব্রুয়ারী</a:t>
            </a:r>
            <a:r>
              <a:rPr lang="en-US" sz="4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– </a:t>
            </a:r>
            <a:r>
              <a:rPr lang="en-US" sz="40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জুলাই</a:t>
            </a:r>
            <a:r>
              <a:rPr lang="en-US" sz="4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পর্যন্ত</a:t>
            </a:r>
            <a:r>
              <a:rPr lang="en-US" sz="4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ফুল</a:t>
            </a:r>
            <a:r>
              <a:rPr lang="en-US" sz="4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ফুটে</a:t>
            </a:r>
            <a:r>
              <a:rPr lang="en-US" sz="4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bn-IN" sz="4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প্রতি বছর ফলন বাড়ে। লতানো গাছে ফলন আরো বেশি হয়। </a:t>
            </a:r>
            <a:r>
              <a:rPr lang="en-US" sz="4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৫-৬ </a:t>
            </a:r>
            <a:r>
              <a:rPr lang="en-US" sz="40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বছর</a:t>
            </a:r>
            <a:r>
              <a:rPr lang="en-US" sz="4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</a:t>
            </a:r>
            <a:r>
              <a:rPr lang="en-US" sz="4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নতুন</a:t>
            </a:r>
            <a:r>
              <a:rPr lang="en-US" sz="4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চারা</a:t>
            </a:r>
            <a:r>
              <a:rPr lang="en-US" sz="4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লাগাতে</a:t>
            </a:r>
            <a:r>
              <a:rPr lang="en-US" sz="4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4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4298" y="954343"/>
            <a:ext cx="6286500" cy="399097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4757" y="954342"/>
            <a:ext cx="6614483" cy="408480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5771961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 tmFilter="0,0; .5, 1; 1, 1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9017DA15-AEC9-4458-9625-582E6D7D71E7}"/>
              </a:ext>
            </a:extLst>
          </p:cNvPr>
          <p:cNvSpPr txBox="1"/>
          <p:nvPr/>
        </p:nvSpPr>
        <p:spPr>
          <a:xfrm>
            <a:off x="5036694" y="414590"/>
            <a:ext cx="3224216" cy="2308324"/>
          </a:xfrm>
          <a:prstGeom prst="rect">
            <a:avLst/>
          </a:prstGeom>
          <a:noFill/>
          <a:ln w="38100" cmpd="dbl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7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7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ড়</a:t>
            </a:r>
            <a:r>
              <a:rPr lang="as-IN" sz="7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7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as-IN" sz="7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7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7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endParaRPr lang="en-US" sz="7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44EF35FE-F891-4972-920E-08771A9273C2}"/>
              </a:ext>
            </a:extLst>
          </p:cNvPr>
          <p:cNvSpPr txBox="1"/>
          <p:nvPr/>
        </p:nvSpPr>
        <p:spPr>
          <a:xfrm>
            <a:off x="30278" y="3023905"/>
            <a:ext cx="9053465" cy="3785652"/>
          </a:xfrm>
          <a:prstGeom prst="rect">
            <a:avLst/>
          </a:prstGeom>
          <a:noFill/>
          <a:ln w="38100" cmpd="dbl"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lang="bn-IN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“ধরো </a:t>
            </a:r>
            <a:r>
              <a:rPr lang="en-US" sz="40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হিমালয়</a:t>
            </a:r>
            <a:r>
              <a:rPr lang="bn-IN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তোমার প্রতিবেশী। তার বেলি ফুলের বাগানের কিছু গাছের </a:t>
            </a:r>
            <a:r>
              <a:rPr lang="bn-IN" sz="4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পাতা হলদে  </a:t>
            </a:r>
            <a:r>
              <a:rPr lang="bn-IN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ফোঁটা </a:t>
            </a:r>
            <a:r>
              <a:rPr lang="bn-IN" sz="4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ফোঁটা দাগ এবং কিছু পাতা কুঁচকে-মুচড়ে গেছে। তিনি কী করবেন ভেবে পাচ্ছেন না। তুমি প্রতিবেশী পরামর্শদাতা হিসেবে তোমার  কিছু করণীয় আছে কী? থাকলে,</a:t>
            </a:r>
            <a:r>
              <a:rPr lang="en-US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রোগের নাম উল্লেখপূর্বক পরামর্শগুলো লেখো।” </a:t>
            </a:r>
            <a:endParaRPr lang="en-US" sz="4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-228"/>
          <a:stretch/>
        </p:blipFill>
        <p:spPr>
          <a:xfrm>
            <a:off x="29979" y="44970"/>
            <a:ext cx="4392119" cy="29228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95096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3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420470" y="39742"/>
            <a:ext cx="4760259" cy="120032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7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0" y="3784933"/>
            <a:ext cx="4447871" cy="269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defTabSz="914400">
              <a:spcBef>
                <a:spcPct val="20000"/>
              </a:spcBef>
            </a:pPr>
            <a:r>
              <a:rPr lang="bn-IN" sz="2900" b="1" dirty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মোঃ মনিরুজ্জামান মৃধা</a:t>
            </a:r>
            <a:endParaRPr lang="en-US" sz="2900" b="1" dirty="0">
              <a:solidFill>
                <a:srgbClr val="FF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lvl="0" defTabSz="914400">
              <a:spcBef>
                <a:spcPct val="20000"/>
              </a:spcBef>
            </a:pPr>
            <a:r>
              <a:rPr lang="en-US" sz="29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সহকারী</a:t>
            </a:r>
            <a:r>
              <a:rPr lang="en-US" sz="29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9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en-US" sz="29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(</a:t>
            </a:r>
            <a:r>
              <a:rPr lang="en-US" sz="29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কৃষি</a:t>
            </a:r>
            <a:r>
              <a:rPr lang="en-US" sz="29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9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শিক্ষা</a:t>
            </a:r>
            <a:r>
              <a:rPr lang="en-US" sz="29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) </a:t>
            </a:r>
          </a:p>
          <a:p>
            <a:pPr lvl="0" defTabSz="914400">
              <a:spcBef>
                <a:spcPct val="20000"/>
              </a:spcBef>
            </a:pPr>
            <a:r>
              <a:rPr lang="bn-IN" sz="19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ইসলামিয়া বালিকা দাখিল মাদ্রাসা </a:t>
            </a:r>
          </a:p>
          <a:p>
            <a:pPr lvl="0" defTabSz="914400">
              <a:spcBef>
                <a:spcPct val="20000"/>
              </a:spcBef>
            </a:pPr>
            <a:r>
              <a:rPr lang="bn-IN" sz="19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দারুলহুদা, ভান্ডারিয়া, পিরোজপুর।</a:t>
            </a:r>
            <a:endParaRPr lang="bn-BD" sz="19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lvl="0" defTabSz="914400">
              <a:spcBef>
                <a:spcPct val="20000"/>
              </a:spcBef>
            </a:pPr>
            <a:r>
              <a:rPr lang="bn-BD" sz="19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মোবাইলঃ</a:t>
            </a:r>
            <a:r>
              <a:rPr lang="bn-IN" sz="19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০১৭২৯১১৪৫৯৯</a:t>
            </a:r>
            <a:endParaRPr lang="bn-BD" sz="19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lvl="0" defTabSz="914400">
              <a:spcBef>
                <a:spcPct val="20000"/>
              </a:spcBef>
            </a:pPr>
            <a:r>
              <a:rPr lang="en-US" sz="1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E-mail: maniruzzamanrbp@gmail.com</a:t>
            </a:r>
          </a:p>
          <a:p>
            <a:endParaRPr lang="en-US" dirty="0">
              <a:solidFill>
                <a:srgbClr val="0070C0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063"/>
          <a:stretch/>
        </p:blipFill>
        <p:spPr>
          <a:xfrm>
            <a:off x="377955" y="1428330"/>
            <a:ext cx="1648745" cy="192696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313669" y="3784933"/>
            <a:ext cx="5085825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বিষয়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	: </a:t>
            </a:r>
            <a:r>
              <a:rPr lang="en-US" sz="2800" b="1" dirty="0" err="1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কৃষিশিক্ষা</a:t>
            </a:r>
            <a:endParaRPr lang="en-US" sz="2800" b="1" dirty="0" smtClean="0">
              <a:solidFill>
                <a:srgbClr val="00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শ্রেণি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	: </a:t>
            </a:r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দশম</a:t>
            </a:r>
            <a:endParaRPr lang="en-US" sz="2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অধ্যায়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	: 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চতুর্থ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(</a:t>
            </a:r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কৃষিজ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উৎপাদন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)</a:t>
            </a:r>
          </a:p>
          <a:p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   : </a:t>
            </a:r>
            <a:r>
              <a:rPr lang="en-US" sz="2800" b="1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তৃতীয়</a:t>
            </a:r>
            <a:r>
              <a:rPr lang="en-US" sz="28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পরিচ্ছেদ</a:t>
            </a:r>
            <a:r>
              <a:rPr lang="en-US" sz="28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(</a:t>
            </a:r>
            <a:r>
              <a:rPr lang="en-US" sz="2800" b="1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বেলি</a:t>
            </a:r>
            <a:r>
              <a:rPr lang="en-US" sz="28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ফুল</a:t>
            </a:r>
            <a:r>
              <a:rPr lang="en-US" sz="28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চাষ</a:t>
            </a:r>
            <a:r>
              <a:rPr lang="en-US" sz="28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)</a:t>
            </a:r>
          </a:p>
          <a:p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সময়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 : ৫0 </a:t>
            </a:r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মিনিট</a:t>
            </a:r>
            <a:endParaRPr lang="en-US" sz="2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4858" y="1273431"/>
            <a:ext cx="1761565" cy="24299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Rectangle 2"/>
          <p:cNvSpPr/>
          <p:nvPr/>
        </p:nvSpPr>
        <p:spPr>
          <a:xfrm flipH="1">
            <a:off x="4128248" y="1273431"/>
            <a:ext cx="73594" cy="561792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9746863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D1EB5E36-F2B0-443E-AAE9-E8434E075C3F}"/>
              </a:ext>
            </a:extLst>
          </p:cNvPr>
          <p:cNvSpPr txBox="1"/>
          <p:nvPr/>
        </p:nvSpPr>
        <p:spPr>
          <a:xfrm>
            <a:off x="184566" y="115608"/>
            <a:ext cx="880484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9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সবাইকে</a:t>
            </a:r>
            <a:r>
              <a:rPr lang="en-US" sz="9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9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endParaRPr lang="en-US" sz="9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Frame 3">
            <a:extLst>
              <a:ext uri="{FF2B5EF4-FFF2-40B4-BE49-F238E27FC236}">
                <a16:creationId xmlns="" xmlns:a16="http://schemas.microsoft.com/office/drawing/2014/main" id="{EDE83D8C-BC3C-4D27-99E9-E48AA53AF985}"/>
              </a:ext>
            </a:extLst>
          </p:cNvPr>
          <p:cNvSpPr/>
          <p:nvPr/>
        </p:nvSpPr>
        <p:spPr>
          <a:xfrm>
            <a:off x="-14992" y="0"/>
            <a:ext cx="9144000" cy="6858000"/>
          </a:xfrm>
          <a:prstGeom prst="frame">
            <a:avLst>
              <a:gd name="adj1" fmla="val 603"/>
            </a:avLst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81" y="1719231"/>
            <a:ext cx="9018606" cy="5068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8116316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ame 3">
            <a:extLst>
              <a:ext uri="{FF2B5EF4-FFF2-40B4-BE49-F238E27FC236}">
                <a16:creationId xmlns="" xmlns:a16="http://schemas.microsoft.com/office/drawing/2014/main" id="{BD3EABEE-B35A-431E-8B8F-D8BA45319201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603"/>
            </a:avLst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00305" y="0"/>
            <a:ext cx="615981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ছবিটি</a:t>
            </a:r>
            <a:r>
              <a:rPr lang="en-U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লক্ষ্য</a:t>
            </a:r>
            <a:r>
              <a:rPr lang="en-U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-</a:t>
            </a:r>
            <a:endParaRPr lang="en-US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312" y="620440"/>
            <a:ext cx="7045376" cy="528403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8" name="TextBox 17"/>
          <p:cNvSpPr txBox="1"/>
          <p:nvPr/>
        </p:nvSpPr>
        <p:spPr>
          <a:xfrm>
            <a:off x="116012" y="5909046"/>
            <a:ext cx="551106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ফুলটির</a:t>
            </a:r>
            <a:r>
              <a:rPr lang="en-U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নাম</a:t>
            </a:r>
            <a:r>
              <a:rPr lang="en-U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?</a:t>
            </a:r>
            <a:endParaRPr lang="en-US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627077" y="5904471"/>
            <a:ext cx="323556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বেলি</a:t>
            </a:r>
            <a:r>
              <a:rPr lang="en-U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ফুল</a:t>
            </a:r>
            <a:r>
              <a:rPr lang="en-U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en-US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50153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8" grpId="0"/>
      <p:bldP spid="1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694329" y="914400"/>
            <a:ext cx="684455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96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আজকের</a:t>
            </a:r>
            <a:r>
              <a:rPr lang="en-US" sz="96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96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পাঠ</a:t>
            </a:r>
            <a:r>
              <a:rPr lang="bn-BD" sz="96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ঃ </a:t>
            </a:r>
            <a:endParaRPr lang="en-US" sz="9600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058516" y="4075331"/>
            <a:ext cx="4567276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6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বেলি</a:t>
            </a:r>
            <a:r>
              <a:rPr lang="en-US" sz="6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ফু</a:t>
            </a:r>
            <a:r>
              <a:rPr lang="bn-BD" sz="6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লের</a:t>
            </a:r>
            <a:r>
              <a:rPr lang="en-US" sz="6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চাষ</a:t>
            </a:r>
            <a:r>
              <a:rPr lang="en-US" sz="6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6600" dirty="0"/>
          </a:p>
        </p:txBody>
      </p:sp>
    </p:spTree>
    <p:extLst>
      <p:ext uri="{BB962C8B-B14F-4D97-AF65-F5344CB8AC3E}">
        <p14:creationId xmlns:p14="http://schemas.microsoft.com/office/powerpoint/2010/main" val="36394639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D86DB558-F794-4DD0-B2BE-BECC98C0A423}"/>
              </a:ext>
            </a:extLst>
          </p:cNvPr>
          <p:cNvSpPr txBox="1"/>
          <p:nvPr/>
        </p:nvSpPr>
        <p:spPr>
          <a:xfrm>
            <a:off x="4025341" y="846367"/>
            <a:ext cx="4500771" cy="1569660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8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এই</a:t>
            </a:r>
            <a:r>
              <a:rPr lang="en-US" sz="4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4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শেষে</a:t>
            </a:r>
            <a:r>
              <a:rPr lang="en-US" sz="4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শিক্ষার্থীরা</a:t>
            </a:r>
            <a:r>
              <a:rPr lang="en-US" sz="4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-</a:t>
            </a:r>
          </a:p>
        </p:txBody>
      </p:sp>
      <p:sp>
        <p:nvSpPr>
          <p:cNvPr id="12" name="Frame 11">
            <a:extLst>
              <a:ext uri="{FF2B5EF4-FFF2-40B4-BE49-F238E27FC236}">
                <a16:creationId xmlns="" xmlns:a16="http://schemas.microsoft.com/office/drawing/2014/main" id="{9AE917F1-6EBB-49AF-9AED-CEEE6C73D80F}"/>
              </a:ext>
            </a:extLst>
          </p:cNvPr>
          <p:cNvSpPr/>
          <p:nvPr/>
        </p:nvSpPr>
        <p:spPr>
          <a:xfrm>
            <a:off x="0" y="725574"/>
            <a:ext cx="9144000" cy="6858000"/>
          </a:xfrm>
          <a:prstGeom prst="frame">
            <a:avLst>
              <a:gd name="adj1" fmla="val 0"/>
            </a:avLst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339"/>
          <a:stretch/>
        </p:blipFill>
        <p:spPr>
          <a:xfrm>
            <a:off x="403761" y="846368"/>
            <a:ext cx="2968831" cy="217863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42ED1D22-0BC1-4A68-8C1D-E0193470AB66}"/>
              </a:ext>
            </a:extLst>
          </p:cNvPr>
          <p:cNvSpPr txBox="1"/>
          <p:nvPr/>
        </p:nvSpPr>
        <p:spPr>
          <a:xfrm>
            <a:off x="-1" y="3189982"/>
            <a:ext cx="8907241" cy="304698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514350" indent="-514350">
              <a:buAutoNum type="arabicPeriod"/>
            </a:pPr>
            <a:r>
              <a:rPr lang="bn-IN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বেলি </a:t>
            </a:r>
            <a:r>
              <a:rPr lang="bn-IN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ফুলের জাত চিহ্নিত করতে পারবে</a:t>
            </a:r>
            <a:r>
              <a:rPr lang="bn-IN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;</a:t>
            </a:r>
            <a:endParaRPr lang="bn-BD" sz="3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514350" indent="-514350">
              <a:buFontTx/>
              <a:buAutoNum type="arabicPeriod"/>
            </a:pPr>
            <a:r>
              <a:rPr lang="bn-IN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জমি </a:t>
            </a:r>
            <a:r>
              <a:rPr lang="bn-IN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তৈরি</a:t>
            </a:r>
            <a:r>
              <a:rPr lang="bn-BD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চারা </a:t>
            </a:r>
            <a:r>
              <a:rPr lang="bn-IN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রোপণ </a:t>
            </a:r>
            <a:r>
              <a:rPr lang="bn-BD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পদ্ধতি </a:t>
            </a:r>
            <a:r>
              <a:rPr lang="bn-IN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বর্ণনা করতে পারবে</a:t>
            </a:r>
            <a:r>
              <a:rPr lang="bn-IN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;</a:t>
            </a:r>
            <a:endParaRPr lang="bn-BD" sz="3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514350" indent="-514350">
              <a:buFontTx/>
              <a:buAutoNum type="arabicPeriod"/>
            </a:pPr>
            <a:r>
              <a:rPr lang="bn-IN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বেলি </a:t>
            </a:r>
            <a:r>
              <a:rPr lang="bn-IN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ফুল গাছের পরিচর্যার নিয়ম বর্ণনা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;</a:t>
            </a:r>
            <a:endParaRPr lang="bn-BD" sz="3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514350" indent="-514350">
              <a:buFontTx/>
              <a:buAutoNum type="arabicPeriod"/>
            </a:pPr>
            <a:r>
              <a:rPr lang="bn-IN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বেলি ফুল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গাছের রোগ ব্যবস্থাপনা ব্যাখ্যা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bn-IN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পারবে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200" dirty="0"/>
          </a:p>
          <a:p>
            <a:endParaRPr lang="en-US" sz="3200" dirty="0"/>
          </a:p>
          <a:p>
            <a:pPr marL="514350" indent="-514350">
              <a:buAutoNum type="arabicPeriod"/>
            </a:pPr>
            <a:endParaRPr lang="bn-BD" sz="3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11933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 tmFilter="0,0; .5, 1; 1, 1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4994717" cy="312169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39"/>
          <a:stretch/>
        </p:blipFill>
        <p:spPr>
          <a:xfrm>
            <a:off x="4994716" y="332714"/>
            <a:ext cx="4154122" cy="245626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4927" y="0"/>
            <a:ext cx="4229073" cy="312169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5268" y="3449498"/>
            <a:ext cx="9053465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বাংলাদেশের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অধিকাংশ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উৎসব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অনুষ্ঠানে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ব্যবহৃত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ফুলের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তোড়া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, 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ফুলের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মালাতে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সুগন্ধী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ফুল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হিসাবে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বেলির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কদর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আছে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উৎসব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অনুষ্ঠানে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বেলি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ফুল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ব্যবহৃত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এটি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অর্থকরী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ফুল</a:t>
            </a:r>
            <a:r>
              <a:rPr lang="en-US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34358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 tmFilter="0,0; .5, 1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ame 7">
            <a:extLst>
              <a:ext uri="{FF2B5EF4-FFF2-40B4-BE49-F238E27FC236}">
                <a16:creationId xmlns="" xmlns:a16="http://schemas.microsoft.com/office/drawing/2014/main" id="{1F3E10EF-E8F7-42A8-AFBD-72BF236740BC}"/>
              </a:ext>
            </a:extLst>
          </p:cNvPr>
          <p:cNvSpPr/>
          <p:nvPr/>
        </p:nvSpPr>
        <p:spPr>
          <a:xfrm>
            <a:off x="-1" y="0"/>
            <a:ext cx="10448365" cy="6858000"/>
          </a:xfrm>
          <a:prstGeom prst="frame">
            <a:avLst>
              <a:gd name="adj1" fmla="val 603"/>
            </a:avLst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7FB80932-B197-400D-9402-8E13E406821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338466" y="126419"/>
            <a:ext cx="3032398" cy="22107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A58B7726-1DE1-4423-A134-40B4BC13FE0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8466" y="2366385"/>
            <a:ext cx="2968251" cy="222618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 rot="16200000">
            <a:off x="-2694541" y="2884392"/>
            <a:ext cx="643927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বেলি</a:t>
            </a:r>
            <a:r>
              <a:rPr lang="en-US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ফুলের</a:t>
            </a:r>
            <a:r>
              <a:rPr lang="en-US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জাত</a:t>
            </a:r>
            <a:r>
              <a:rPr lang="en-US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-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306717" y="519701"/>
            <a:ext cx="383728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সিঙ্গল</a:t>
            </a:r>
            <a:r>
              <a:rPr lang="en-U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ধরণের</a:t>
            </a:r>
            <a:r>
              <a:rPr lang="en-U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</a:p>
          <a:p>
            <a:pPr algn="ctr"/>
            <a:r>
              <a:rPr lang="en-U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(</a:t>
            </a:r>
            <a:r>
              <a:rPr lang="en-US" sz="4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অধিক</a:t>
            </a:r>
            <a:r>
              <a:rPr lang="en-U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গন্ধ</a:t>
            </a:r>
            <a:r>
              <a:rPr lang="en-U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যুক্ত</a:t>
            </a:r>
            <a:r>
              <a:rPr lang="en-U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)</a:t>
            </a:r>
            <a:endPara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408563" y="2814568"/>
            <a:ext cx="373543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মাঝারি</a:t>
            </a:r>
            <a:r>
              <a:rPr lang="en-U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আকার</a:t>
            </a:r>
            <a:r>
              <a:rPr lang="en-U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4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ডাবল</a:t>
            </a:r>
            <a:r>
              <a:rPr lang="en-U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ধরণে</a:t>
            </a:r>
            <a:r>
              <a:rPr lang="en-US" sz="4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</a:t>
            </a:r>
            <a:endParaRPr lang="en-US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381669" y="4828059"/>
            <a:ext cx="3762331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বৃহৎদাকার</a:t>
            </a:r>
            <a:r>
              <a:rPr lang="en-U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ডাবল</a:t>
            </a:r>
            <a:r>
              <a:rPr lang="en-U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ধরণে</a:t>
            </a:r>
            <a:r>
              <a:rPr lang="en-US" sz="4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</a:t>
            </a:r>
            <a:endParaRPr lang="en-US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9" name="Group 18"/>
          <p:cNvGrpSpPr/>
          <p:nvPr/>
        </p:nvGrpSpPr>
        <p:grpSpPr>
          <a:xfrm>
            <a:off x="1049318" y="1214202"/>
            <a:ext cx="1289148" cy="4395602"/>
            <a:chOff x="1049318" y="1214202"/>
            <a:chExt cx="1289148" cy="4395602"/>
          </a:xfrm>
        </p:grpSpPr>
        <p:cxnSp>
          <p:nvCxnSpPr>
            <p:cNvPr id="11" name="Straight Connector 10"/>
            <p:cNvCxnSpPr/>
            <p:nvPr/>
          </p:nvCxnSpPr>
          <p:spPr>
            <a:xfrm>
              <a:off x="1079298" y="1214202"/>
              <a:ext cx="0" cy="4395602"/>
            </a:xfrm>
            <a:prstGeom prst="line">
              <a:avLst/>
            </a:prstGeom>
            <a:ln w="76200">
              <a:solidFill>
                <a:srgbClr val="FF0000"/>
              </a:solidFill>
            </a:ln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49319" y="1231799"/>
              <a:ext cx="1289147" cy="0"/>
            </a:xfrm>
            <a:prstGeom prst="line">
              <a:avLst/>
            </a:prstGeom>
            <a:ln w="76200">
              <a:solidFill>
                <a:srgbClr val="FF0000"/>
              </a:solidFill>
              <a:headEnd type="triangle" w="med" len="med"/>
              <a:tailEnd type="none" w="med" len="med"/>
            </a:ln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flipH="1">
              <a:off x="1049319" y="5609804"/>
              <a:ext cx="1289147" cy="0"/>
            </a:xfrm>
            <a:prstGeom prst="line">
              <a:avLst/>
            </a:prstGeom>
            <a:ln w="76200">
              <a:solidFill>
                <a:srgbClr val="FF0000"/>
              </a:solidFill>
              <a:headEnd type="triangle" w="med" len="med"/>
              <a:tailEnd type="none" w="med" len="med"/>
            </a:ln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flipH="1">
              <a:off x="1049318" y="3434901"/>
              <a:ext cx="1289147" cy="0"/>
            </a:xfrm>
            <a:prstGeom prst="line">
              <a:avLst/>
            </a:prstGeom>
            <a:ln w="76200">
              <a:solidFill>
                <a:srgbClr val="FF0000"/>
              </a:solidFill>
              <a:headEnd type="triangle" w="med" len="med"/>
              <a:tailEnd type="none" w="med" len="med"/>
            </a:ln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</p:grpSp>
      <p:grpSp>
        <p:nvGrpSpPr>
          <p:cNvPr id="20" name="Group 19"/>
          <p:cNvGrpSpPr/>
          <p:nvPr/>
        </p:nvGrpSpPr>
        <p:grpSpPr>
          <a:xfrm>
            <a:off x="2334719" y="4657000"/>
            <a:ext cx="3021756" cy="1908693"/>
            <a:chOff x="2334719" y="4657000"/>
            <a:chExt cx="3021756" cy="1908693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0484"/>
            <a:stretch/>
          </p:blipFill>
          <p:spPr>
            <a:xfrm>
              <a:off x="2334719" y="4660085"/>
              <a:ext cx="2027420" cy="1905608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18" name="Picture 17"/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5942" b="10484"/>
            <a:stretch/>
          </p:blipFill>
          <p:spPr>
            <a:xfrm>
              <a:off x="4057753" y="4657000"/>
              <a:ext cx="1298722" cy="1905608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</p:grpSp>
    </p:spTree>
    <p:extLst>
      <p:ext uri="{BB962C8B-B14F-4D97-AF65-F5344CB8AC3E}">
        <p14:creationId xmlns:p14="http://schemas.microsoft.com/office/powerpoint/2010/main" val="40936076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 tmFilter="0,0; .5, 1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 tmFilter="0,0; .5, 1; 1, 1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 tmFilter="0,0; .5, 1; 1, 1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9" grpId="0"/>
      <p:bldP spid="1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A6E512A8-AE2E-4660-93D0-B7AA9E80E922}"/>
              </a:ext>
            </a:extLst>
          </p:cNvPr>
          <p:cNvSpPr/>
          <p:nvPr/>
        </p:nvSpPr>
        <p:spPr>
          <a:xfrm>
            <a:off x="23706" y="58671"/>
            <a:ext cx="9120294" cy="830997"/>
          </a:xfrm>
          <a:prstGeom prst="rect">
            <a:avLst/>
          </a:prstGeom>
          <a:solidFill>
            <a:srgbClr val="00B050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US" sz="4800" b="1" dirty="0" err="1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একক</a:t>
            </a:r>
            <a:r>
              <a:rPr lang="en-US" sz="4800" b="1" dirty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800" b="1" dirty="0" smtClean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" sz="4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Frame 8">
            <a:extLst>
              <a:ext uri="{FF2B5EF4-FFF2-40B4-BE49-F238E27FC236}">
                <a16:creationId xmlns="" xmlns:a16="http://schemas.microsoft.com/office/drawing/2014/main" id="{AA8C51FF-DFB7-4667-B539-EA5E8ACD1AEB}"/>
              </a:ext>
            </a:extLst>
          </p:cNvPr>
          <p:cNvSpPr/>
          <p:nvPr/>
        </p:nvSpPr>
        <p:spPr>
          <a:xfrm>
            <a:off x="-1371600" y="0"/>
            <a:ext cx="10515600" cy="6858000"/>
          </a:xfrm>
          <a:prstGeom prst="frame">
            <a:avLst>
              <a:gd name="adj1" fmla="val 603"/>
            </a:avLst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73606" y="1325591"/>
            <a:ext cx="779732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en-US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১.</a:t>
            </a:r>
            <a:r>
              <a:rPr lang="bn-IN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নিচের</a:t>
            </a:r>
            <a:r>
              <a:rPr lang="en-US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ছবিগুলো</a:t>
            </a:r>
            <a:r>
              <a:rPr lang="en-US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দেখে</a:t>
            </a:r>
            <a:r>
              <a:rPr lang="en-US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কোনটি</a:t>
            </a:r>
            <a:r>
              <a:rPr lang="en-US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জাত</a:t>
            </a:r>
            <a:r>
              <a:rPr lang="en-US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বল</a:t>
            </a:r>
            <a:r>
              <a:rPr lang="en-US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bn-IN" sz="4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="" xmlns:a16="http://schemas.microsoft.com/office/drawing/2014/main" id="{7FB80932-B197-400D-9402-8E13E406821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145965" y="2034814"/>
            <a:ext cx="2454597" cy="253718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Picture 12">
            <a:extLst>
              <a:ext uri="{FF2B5EF4-FFF2-40B4-BE49-F238E27FC236}">
                <a16:creationId xmlns="" xmlns:a16="http://schemas.microsoft.com/office/drawing/2014/main" id="{A58B7726-1DE1-4423-A134-40B4BC13FE0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292" y="2032048"/>
            <a:ext cx="2389712" cy="253584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pSp>
        <p:nvGrpSpPr>
          <p:cNvPr id="14" name="Group 13"/>
          <p:cNvGrpSpPr/>
          <p:nvPr/>
        </p:nvGrpSpPr>
        <p:grpSpPr>
          <a:xfrm>
            <a:off x="3153559" y="2032049"/>
            <a:ext cx="2797538" cy="2539950"/>
            <a:chOff x="2334719" y="4657000"/>
            <a:chExt cx="3021756" cy="1908693"/>
          </a:xfrm>
        </p:grpSpPr>
        <p:pic>
          <p:nvPicPr>
            <p:cNvPr id="15" name="Picture 14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0484"/>
            <a:stretch/>
          </p:blipFill>
          <p:spPr>
            <a:xfrm>
              <a:off x="2334719" y="4660085"/>
              <a:ext cx="2027420" cy="1905608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16" name="Picture 15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5942" b="10484"/>
            <a:stretch/>
          </p:blipFill>
          <p:spPr>
            <a:xfrm>
              <a:off x="4057753" y="4657000"/>
              <a:ext cx="1298722" cy="1905608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</p:grpSp>
      <p:sp>
        <p:nvSpPr>
          <p:cNvPr id="17" name="TextBox 16"/>
          <p:cNvSpPr txBox="1"/>
          <p:nvPr/>
        </p:nvSpPr>
        <p:spPr>
          <a:xfrm>
            <a:off x="6235906" y="4934930"/>
            <a:ext cx="226351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সিঙ্গল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ধরণের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</a:p>
          <a:p>
            <a:pPr algn="ctr"/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(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অধিক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গন্ধ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যুক্ত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)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3706" y="4873375"/>
            <a:ext cx="255812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মাঝারি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আকার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ডাবল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ধরণে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</a:t>
            </a:r>
            <a:endParaRPr lang="en-US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043003" y="4873374"/>
            <a:ext cx="269822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বৃহৎদাকার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ডাবল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ধরণে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</a:t>
            </a:r>
            <a:endParaRPr lang="en-US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01094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 tmFilter="0,0; .5, 1; 1, 1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 tmFilter="0,0; .5, 1; 1, 1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 tmFilter="0,0; .5, 1; 1, 1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7" grpId="0"/>
      <p:bldP spid="18" grpId="0"/>
      <p:bldP spid="1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A692706C-D6A3-442D-94B2-006E0A40558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947" y="1444014"/>
            <a:ext cx="4220307" cy="335514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80F0C763-A814-4B9C-9CD8-B1A8D80A76E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282" t="38203"/>
          <a:stretch/>
        </p:blipFill>
        <p:spPr>
          <a:xfrm>
            <a:off x="4623412" y="1444014"/>
            <a:ext cx="4314428" cy="335514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2" name="Rectangle 11">
            <a:extLst>
              <a:ext uri="{FF2B5EF4-FFF2-40B4-BE49-F238E27FC236}">
                <a16:creationId xmlns="" xmlns:a16="http://schemas.microsoft.com/office/drawing/2014/main" id="{13A1ABB6-CCD9-4B0E-8B36-D13203F20AB8}"/>
              </a:ext>
            </a:extLst>
          </p:cNvPr>
          <p:cNvSpPr/>
          <p:nvPr/>
        </p:nvSpPr>
        <p:spPr>
          <a:xfrm>
            <a:off x="0" y="89560"/>
            <a:ext cx="9143999" cy="85754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 defTabSz="13779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5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as-IN" sz="5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5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ি </a:t>
            </a:r>
            <a:r>
              <a:rPr lang="as-IN" sz="5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5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5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54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্বাচন</a:t>
            </a:r>
            <a:endParaRPr lang="en-US" sz="54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="" xmlns:a16="http://schemas.microsoft.com/office/drawing/2014/main" id="{3E2B68C4-5509-4DA2-838D-0F1AC655EAD3}"/>
              </a:ext>
            </a:extLst>
          </p:cNvPr>
          <p:cNvSpPr/>
          <p:nvPr/>
        </p:nvSpPr>
        <p:spPr>
          <a:xfrm>
            <a:off x="196947" y="5310549"/>
            <a:ext cx="4220307" cy="120032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 defTabSz="13779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as-IN" sz="4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</a:t>
            </a:r>
            <a:r>
              <a:rPr lang="en-US" sz="40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র্বর</a:t>
            </a:r>
            <a:r>
              <a:rPr lang="en-US" sz="4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দো</a:t>
            </a:r>
            <a:r>
              <a:rPr lang="as-IN" sz="4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</a:t>
            </a:r>
            <a:r>
              <a:rPr lang="en-US" sz="4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ঁ</a:t>
            </a:r>
            <a:r>
              <a:rPr lang="as-IN" sz="4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en-US" sz="4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মাটির</a:t>
            </a:r>
            <a:r>
              <a:rPr lang="en-US" sz="4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জ</a:t>
            </a:r>
            <a:r>
              <a:rPr lang="as-IN" sz="4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4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ি </a:t>
            </a:r>
            <a:r>
              <a:rPr lang="as-IN" sz="4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4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4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40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্বাচন</a:t>
            </a:r>
            <a:r>
              <a:rPr lang="en-US" sz="4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40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রত</a:t>
            </a:r>
            <a:r>
              <a:rPr lang="as-IN" sz="4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4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en-US" sz="40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বে</a:t>
            </a:r>
            <a:r>
              <a:rPr lang="en-US" sz="4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4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="" xmlns:a16="http://schemas.microsoft.com/office/drawing/2014/main" id="{0D66F6B8-EEA0-4CE6-A7ED-B128296802B3}"/>
              </a:ext>
            </a:extLst>
          </p:cNvPr>
          <p:cNvSpPr/>
          <p:nvPr/>
        </p:nvSpPr>
        <p:spPr>
          <a:xfrm>
            <a:off x="4670472" y="5310549"/>
            <a:ext cx="4220307" cy="121571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 defTabSz="13779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4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as-IN" sz="4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40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াবদ্ধতা</a:t>
            </a:r>
            <a:r>
              <a:rPr lang="en-US" sz="4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4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না</a:t>
            </a:r>
            <a:r>
              <a:rPr lang="bn-IN" sz="4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r>
              <a:rPr lang="en-US" sz="4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</a:t>
            </a:r>
            <a:r>
              <a:rPr lang="as-IN" sz="4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4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 </a:t>
            </a:r>
            <a:r>
              <a:rPr lang="en-US" sz="40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ছায়াবিহীন</a:t>
            </a:r>
            <a:r>
              <a:rPr lang="en-US" sz="4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উঁ</a:t>
            </a:r>
            <a:r>
              <a:rPr lang="as-IN" sz="4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</a:t>
            </a:r>
            <a:r>
              <a:rPr lang="en-US" sz="4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ু </a:t>
            </a:r>
            <a:r>
              <a:rPr lang="as-IN" sz="4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en-US" sz="4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as-IN" sz="4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4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en-US" sz="40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বে</a:t>
            </a:r>
            <a:r>
              <a:rPr lang="en-US" sz="4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4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Frame 7">
            <a:extLst>
              <a:ext uri="{FF2B5EF4-FFF2-40B4-BE49-F238E27FC236}">
                <a16:creationId xmlns="" xmlns:a16="http://schemas.microsoft.com/office/drawing/2014/main" id="{104B4CE1-4657-49AD-8E9A-BDA951E0F850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603"/>
            </a:avLst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48607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</p:bldLst>
  </p:timing>
</p:sld>
</file>

<file path=ppt/theme/theme1.xml><?xml version="1.0" encoding="utf-8"?>
<a:theme xmlns:a="http://schemas.openxmlformats.org/drawingml/2006/main" name="Slipstream">
  <a:themeElements>
    <a:clrScheme name="Paper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Slipstream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lipstream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1395</TotalTime>
  <Words>655</Words>
  <Application>Microsoft Office PowerPoint</Application>
  <PresentationFormat>On-screen Show (4:3)</PresentationFormat>
  <Paragraphs>71</Paragraphs>
  <Slides>20</Slides>
  <Notes>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Slipstream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Rubel</dc:creator>
  <cp:lastModifiedBy>Windows User</cp:lastModifiedBy>
  <cp:revision>227</cp:revision>
  <dcterms:created xsi:type="dcterms:W3CDTF">2017-08-13T09:21:34Z</dcterms:created>
  <dcterms:modified xsi:type="dcterms:W3CDTF">2019-10-31T06:36:53Z</dcterms:modified>
</cp:coreProperties>
</file>