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0" r:id="rId2"/>
    <p:sldId id="257" r:id="rId3"/>
    <p:sldId id="258" r:id="rId4"/>
    <p:sldId id="261" r:id="rId5"/>
    <p:sldId id="263" r:id="rId6"/>
    <p:sldId id="262" r:id="rId7"/>
    <p:sldId id="264" r:id="rId8"/>
    <p:sldId id="266" r:id="rId9"/>
    <p:sldId id="267" r:id="rId10"/>
    <p:sldId id="268" r:id="rId11"/>
    <p:sldId id="269" r:id="rId12"/>
    <p:sldId id="271" r:id="rId13"/>
    <p:sldId id="270"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9-03T19:41:28.680"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03-Sep-19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03-Sep-19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03-Sep-19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03-Sep-19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03-Sep-19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03-Sep-19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03-Sep-19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28).jpg"/>
          <p:cNvPicPr>
            <a:picLocks noChangeAspect="1"/>
          </p:cNvPicPr>
          <p:nvPr/>
        </p:nvPicPr>
        <p:blipFill>
          <a:blip r:embed="rId2"/>
          <a:stretch>
            <a:fillRect/>
          </a:stretch>
        </p:blipFill>
        <p:spPr>
          <a:xfrm>
            <a:off x="762000" y="838200"/>
            <a:ext cx="7620000" cy="51569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1828800" y="2438400"/>
            <a:ext cx="5410200" cy="1323439"/>
          </a:xfrm>
          <a:prstGeom prst="rect">
            <a:avLst/>
          </a:prstGeom>
          <a:noFill/>
        </p:spPr>
        <p:txBody>
          <a:bodyPr wrap="square" rtlCol="0">
            <a:spAutoFit/>
          </a:bodyPr>
          <a:lstStyle/>
          <a:p>
            <a:r>
              <a:rPr lang="bn-BD" sz="8000" dirty="0" smtClean="0">
                <a:solidFill>
                  <a:srgbClr val="FF0000"/>
                </a:solidFill>
                <a:latin typeface="NikoshBAN" pitchFamily="2" charset="0"/>
                <a:cs typeface="NikoshBAN" pitchFamily="2" charset="0"/>
              </a:rPr>
              <a:t>সবাইকে স্বাগতম</a:t>
            </a:r>
            <a:endParaRPr lang="en-US" sz="80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0"/>
            <a:ext cx="3657600" cy="646331"/>
          </a:xfrm>
          <a:prstGeom prst="rect">
            <a:avLst/>
          </a:prstGeom>
          <a:noFill/>
        </p:spPr>
        <p:txBody>
          <a:bodyPr wrap="square" rtlCol="0">
            <a:spAutoFit/>
          </a:bodyPr>
          <a:lstStyle/>
          <a:p>
            <a:r>
              <a:rPr lang="bn-BD" sz="3600" b="1" u="sng" dirty="0" smtClean="0">
                <a:latin typeface="NikoshBAN" pitchFamily="2" charset="0"/>
                <a:cs typeface="NikoshBAN" pitchFamily="2" charset="0"/>
              </a:rPr>
              <a:t>৪। জাতীয়  সংগীত-</a:t>
            </a:r>
            <a:endParaRPr lang="en-US" sz="3600" b="1" u="sng" dirty="0">
              <a:latin typeface="NikoshBAN" pitchFamily="2" charset="0"/>
              <a:cs typeface="NikoshBAN" pitchFamily="2" charset="0"/>
            </a:endParaRPr>
          </a:p>
        </p:txBody>
      </p:sp>
      <p:pic>
        <p:nvPicPr>
          <p:cNvPr id="5" name="Picture 4" descr="images1.jpg"/>
          <p:cNvPicPr>
            <a:picLocks noChangeAspect="1"/>
          </p:cNvPicPr>
          <p:nvPr/>
        </p:nvPicPr>
        <p:blipFill>
          <a:blip r:embed="rId2"/>
          <a:stretch>
            <a:fillRect/>
          </a:stretch>
        </p:blipFill>
        <p:spPr>
          <a:xfrm>
            <a:off x="0" y="762000"/>
            <a:ext cx="3581400" cy="2676525"/>
          </a:xfrm>
          <a:prstGeom prst="ellipse">
            <a:avLst/>
          </a:prstGeom>
          <a:ln>
            <a:noFill/>
          </a:ln>
          <a:effectLst>
            <a:softEdge rad="112500"/>
          </a:effectLst>
        </p:spPr>
      </p:pic>
      <p:pic>
        <p:nvPicPr>
          <p:cNvPr id="6" name="Picture 5" descr="images (30).jpg"/>
          <p:cNvPicPr>
            <a:picLocks noChangeAspect="1"/>
          </p:cNvPicPr>
          <p:nvPr/>
        </p:nvPicPr>
        <p:blipFill>
          <a:blip r:embed="rId3"/>
          <a:stretch>
            <a:fillRect/>
          </a:stretch>
        </p:blipFill>
        <p:spPr>
          <a:xfrm>
            <a:off x="5562600" y="457200"/>
            <a:ext cx="3581400" cy="2743200"/>
          </a:xfrm>
          <a:prstGeom prst="ellipse">
            <a:avLst/>
          </a:prstGeom>
          <a:ln>
            <a:noFill/>
          </a:ln>
          <a:effectLst>
            <a:softEdge rad="112500"/>
          </a:effectLst>
        </p:spPr>
      </p:pic>
      <p:sp>
        <p:nvSpPr>
          <p:cNvPr id="7" name="TextBox 6"/>
          <p:cNvSpPr txBox="1"/>
          <p:nvPr/>
        </p:nvSpPr>
        <p:spPr>
          <a:xfrm>
            <a:off x="762000" y="5780782"/>
            <a:ext cx="7620000" cy="1077218"/>
          </a:xfrm>
          <a:prstGeom prst="rect">
            <a:avLst/>
          </a:prstGeom>
          <a:noFill/>
        </p:spPr>
        <p:txBody>
          <a:bodyPr wrap="square" rtlCol="0">
            <a:spAutoFit/>
          </a:bodyPr>
          <a:lstStyle/>
          <a:p>
            <a:r>
              <a:rPr lang="bn-BD" sz="3200" dirty="0" smtClean="0">
                <a:latin typeface="NikoshBAN" pitchFamily="2" charset="0"/>
                <a:cs typeface="NikoshBAN" pitchFamily="2" charset="0"/>
              </a:rPr>
              <a:t>“শিক্ষক মন্ডলীসহ সকল শিক্ষার্থীরা দুই হাত মুস্টি বদ্ধ করে    সোজা অবস্থায় জাতীয় সংগীত গাইবে”।</a:t>
            </a:r>
            <a:endParaRPr lang="en-US" sz="3200" dirty="0">
              <a:latin typeface="NikoshBAN" pitchFamily="2" charset="0"/>
              <a:cs typeface="NikoshBAN" pitchFamily="2" charset="0"/>
            </a:endParaRPr>
          </a:p>
        </p:txBody>
      </p:sp>
      <p:pic>
        <p:nvPicPr>
          <p:cNvPr id="8" name="Picture 7" descr="220px-Assembly_2.jpg"/>
          <p:cNvPicPr>
            <a:picLocks noChangeAspect="1"/>
          </p:cNvPicPr>
          <p:nvPr/>
        </p:nvPicPr>
        <p:blipFill>
          <a:blip r:embed="rId4"/>
          <a:stretch>
            <a:fillRect/>
          </a:stretch>
        </p:blipFill>
        <p:spPr>
          <a:xfrm>
            <a:off x="2362200" y="2362200"/>
            <a:ext cx="4673600" cy="35052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decel="100000"/>
                                        <p:tgtEl>
                                          <p:spTgt spid="5"/>
                                        </p:tgtEl>
                                      </p:cBhvr>
                                    </p:animEffect>
                                    <p:anim calcmode="lin" valueType="num">
                                      <p:cBhvr>
                                        <p:cTn id="15" dur="800" decel="100000" fill="hold"/>
                                        <p:tgtEl>
                                          <p:spTgt spid="5"/>
                                        </p:tgtEl>
                                        <p:attrNameLst>
                                          <p:attrName>style.rotation</p:attrName>
                                        </p:attrNameLst>
                                      </p:cBhvr>
                                      <p:tavLst>
                                        <p:tav tm="0">
                                          <p:val>
                                            <p:fltVal val="-90"/>
                                          </p:val>
                                        </p:tav>
                                        <p:tav tm="100000">
                                          <p:val>
                                            <p:fltVal val="0"/>
                                          </p:val>
                                        </p:tav>
                                      </p:tavLst>
                                    </p:anim>
                                    <p:anim calcmode="lin" valueType="num">
                                      <p:cBhvr>
                                        <p:cTn id="16" dur="800" decel="100000" fill="hold"/>
                                        <p:tgtEl>
                                          <p:spTgt spid="5"/>
                                        </p:tgtEl>
                                        <p:attrNameLst>
                                          <p:attrName>ppt_x</p:attrName>
                                        </p:attrNameLst>
                                      </p:cBhvr>
                                      <p:tavLst>
                                        <p:tav tm="0">
                                          <p:val>
                                            <p:strVal val="#ppt_x+0.4"/>
                                          </p:val>
                                        </p:tav>
                                        <p:tav tm="100000">
                                          <p:val>
                                            <p:strVal val="#ppt_x-0.05"/>
                                          </p:val>
                                        </p:tav>
                                      </p:tavLst>
                                    </p:anim>
                                    <p:anim calcmode="lin" valueType="num">
                                      <p:cBhvr>
                                        <p:cTn id="17" dur="800" decel="100000" fill="hold"/>
                                        <p:tgtEl>
                                          <p:spTgt spid="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800" decel="100000"/>
                                        <p:tgtEl>
                                          <p:spTgt spid="6"/>
                                        </p:tgtEl>
                                      </p:cBhvr>
                                    </p:animEffect>
                                    <p:anim calcmode="lin" valueType="num">
                                      <p:cBhvr>
                                        <p:cTn id="25" dur="800" decel="100000" fill="hold"/>
                                        <p:tgtEl>
                                          <p:spTgt spid="6"/>
                                        </p:tgtEl>
                                        <p:attrNameLst>
                                          <p:attrName>style.rotation</p:attrName>
                                        </p:attrNameLst>
                                      </p:cBhvr>
                                      <p:tavLst>
                                        <p:tav tm="0">
                                          <p:val>
                                            <p:fltVal val="-90"/>
                                          </p:val>
                                        </p:tav>
                                        <p:tav tm="100000">
                                          <p:val>
                                            <p:fltVal val="0"/>
                                          </p:val>
                                        </p:tav>
                                      </p:tavLst>
                                    </p:anim>
                                    <p:anim calcmode="lin" valueType="num">
                                      <p:cBhvr>
                                        <p:cTn id="26" dur="800" decel="100000" fill="hold"/>
                                        <p:tgtEl>
                                          <p:spTgt spid="6"/>
                                        </p:tgtEl>
                                        <p:attrNameLst>
                                          <p:attrName>ppt_x</p:attrName>
                                        </p:attrNameLst>
                                      </p:cBhvr>
                                      <p:tavLst>
                                        <p:tav tm="0">
                                          <p:val>
                                            <p:strVal val="#ppt_x+0.4"/>
                                          </p:val>
                                        </p:tav>
                                        <p:tav tm="100000">
                                          <p:val>
                                            <p:strVal val="#ppt_x-0.05"/>
                                          </p:val>
                                        </p:tav>
                                      </p:tavLst>
                                    </p:anim>
                                    <p:anim calcmode="lin" valueType="num">
                                      <p:cBhvr>
                                        <p:cTn id="27" dur="800" decel="100000" fill="hold"/>
                                        <p:tgtEl>
                                          <p:spTgt spid="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800" decel="100000"/>
                                        <p:tgtEl>
                                          <p:spTgt spid="8"/>
                                        </p:tgtEl>
                                      </p:cBhvr>
                                    </p:animEffect>
                                    <p:anim calcmode="lin" valueType="num">
                                      <p:cBhvr>
                                        <p:cTn id="35" dur="800" decel="100000" fill="hold"/>
                                        <p:tgtEl>
                                          <p:spTgt spid="8"/>
                                        </p:tgtEl>
                                        <p:attrNameLst>
                                          <p:attrName>style.rotation</p:attrName>
                                        </p:attrNameLst>
                                      </p:cBhvr>
                                      <p:tavLst>
                                        <p:tav tm="0">
                                          <p:val>
                                            <p:fltVal val="-90"/>
                                          </p:val>
                                        </p:tav>
                                        <p:tav tm="100000">
                                          <p:val>
                                            <p:fltVal val="0"/>
                                          </p:val>
                                        </p:tav>
                                      </p:tavLst>
                                    </p:anim>
                                    <p:anim calcmode="lin" valueType="num">
                                      <p:cBhvr>
                                        <p:cTn id="36" dur="800" decel="100000" fill="hold"/>
                                        <p:tgtEl>
                                          <p:spTgt spid="8"/>
                                        </p:tgtEl>
                                        <p:attrNameLst>
                                          <p:attrName>ppt_x</p:attrName>
                                        </p:attrNameLst>
                                      </p:cBhvr>
                                      <p:tavLst>
                                        <p:tav tm="0">
                                          <p:val>
                                            <p:strVal val="#ppt_x+0.4"/>
                                          </p:val>
                                        </p:tav>
                                        <p:tav tm="100000">
                                          <p:val>
                                            <p:strVal val="#ppt_x-0.05"/>
                                          </p:val>
                                        </p:tav>
                                      </p:tavLst>
                                    </p:anim>
                                    <p:anim calcmode="lin" valueType="num">
                                      <p:cBhvr>
                                        <p:cTn id="37" dur="800" decel="100000" fill="hold"/>
                                        <p:tgtEl>
                                          <p:spTgt spid="8"/>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4)">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0"/>
            <a:ext cx="7239000" cy="1077218"/>
          </a:xfrm>
          <a:prstGeom prst="rect">
            <a:avLst/>
          </a:prstGeom>
          <a:noFill/>
        </p:spPr>
        <p:txBody>
          <a:bodyPr wrap="square" rtlCol="0">
            <a:spAutoFit/>
          </a:bodyPr>
          <a:lstStyle/>
          <a:p>
            <a:r>
              <a:rPr lang="en-US" sz="3200" dirty="0" smtClean="0">
                <a:latin typeface="NikoshBAN" pitchFamily="2" charset="0"/>
                <a:cs typeface="NikoshBAN" pitchFamily="2" charset="0"/>
              </a:rPr>
              <a:t>৫। </a:t>
            </a:r>
            <a:r>
              <a:rPr lang="en-US" sz="3200" dirty="0" err="1" smtClean="0">
                <a:latin typeface="NikoshBAN" pitchFamily="2" charset="0"/>
                <a:cs typeface="NikoshBAN" pitchFamily="2" charset="0"/>
              </a:rPr>
              <a:t>প্রতিষ্ঠান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প্রধানের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ভাষণ</a:t>
            </a:r>
            <a:r>
              <a:rPr lang="en-US" sz="3200" dirty="0" smtClean="0">
                <a:latin typeface="NikoshBAN" pitchFamily="2" charset="0"/>
                <a:cs typeface="NikoshBAN" pitchFamily="2" charset="0"/>
              </a:rPr>
              <a:t>।</a:t>
            </a:r>
          </a:p>
          <a:p>
            <a:r>
              <a:rPr lang="en-US" sz="3200" dirty="0" smtClean="0">
                <a:latin typeface="NikoshBAN" pitchFamily="2" charset="0"/>
                <a:cs typeface="NikoshBAN" pitchFamily="2" charset="0"/>
              </a:rPr>
              <a:t>৬। </a:t>
            </a:r>
            <a:r>
              <a:rPr lang="en-US" sz="3200" dirty="0" err="1" smtClean="0">
                <a:latin typeface="NikoshBAN" pitchFamily="2" charset="0"/>
                <a:cs typeface="NikoshBAN" pitchFamily="2" charset="0"/>
              </a:rPr>
              <a:t>শরীর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চর্চা</a:t>
            </a:r>
            <a:r>
              <a:rPr lang="en-US" sz="3200" dirty="0" smtClean="0">
                <a:latin typeface="NikoshBAN" pitchFamily="2" charset="0"/>
                <a:cs typeface="NikoshBAN" pitchFamily="2" charset="0"/>
              </a:rPr>
              <a:t>/</a:t>
            </a:r>
            <a:r>
              <a:rPr lang="en-US" sz="3200" dirty="0" err="1" smtClean="0">
                <a:latin typeface="NikoshBAN" pitchFamily="2" charset="0"/>
                <a:cs typeface="NikoshBAN" pitchFamily="2" charset="0"/>
              </a:rPr>
              <a:t>পিটি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অনুশীলন</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5" name="Picture 4" descr="2951448838_bf6383380b.jpg"/>
          <p:cNvPicPr>
            <a:picLocks noChangeAspect="1"/>
          </p:cNvPicPr>
          <p:nvPr/>
        </p:nvPicPr>
        <p:blipFill>
          <a:blip r:embed="rId2"/>
          <a:stretch>
            <a:fillRect/>
          </a:stretch>
        </p:blipFill>
        <p:spPr>
          <a:xfrm>
            <a:off x="685800" y="1143000"/>
            <a:ext cx="3944959" cy="2514600"/>
          </a:xfrm>
          <a:prstGeom prst="roundRect">
            <a:avLst>
              <a:gd name="adj" fmla="val 11111"/>
            </a:avLst>
          </a:prstGeom>
          <a:ln w="190500" cap="rnd">
            <a:solidFill>
              <a:srgbClr val="00206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descr="maxresdefault.jpg"/>
          <p:cNvPicPr>
            <a:picLocks noChangeAspect="1"/>
          </p:cNvPicPr>
          <p:nvPr/>
        </p:nvPicPr>
        <p:blipFill>
          <a:blip r:embed="rId3"/>
          <a:stretch>
            <a:fillRect/>
          </a:stretch>
        </p:blipFill>
        <p:spPr>
          <a:xfrm>
            <a:off x="4800600" y="1143000"/>
            <a:ext cx="4064001" cy="2590800"/>
          </a:xfrm>
          <a:prstGeom prst="roundRect">
            <a:avLst>
              <a:gd name="adj" fmla="val 11111"/>
            </a:avLst>
          </a:prstGeom>
          <a:ln w="190500" cap="rnd">
            <a:solidFill>
              <a:srgbClr val="00206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descr="images (29).jpg"/>
          <p:cNvPicPr>
            <a:picLocks noChangeAspect="1"/>
          </p:cNvPicPr>
          <p:nvPr/>
        </p:nvPicPr>
        <p:blipFill>
          <a:blip r:embed="rId4"/>
          <a:stretch>
            <a:fillRect/>
          </a:stretch>
        </p:blipFill>
        <p:spPr>
          <a:xfrm>
            <a:off x="533400" y="3886200"/>
            <a:ext cx="4114800" cy="2590800"/>
          </a:xfrm>
          <a:prstGeom prst="roundRect">
            <a:avLst>
              <a:gd name="adj" fmla="val 11111"/>
            </a:avLst>
          </a:prstGeom>
          <a:ln w="190500" cap="rnd">
            <a:solidFill>
              <a:srgbClr val="00206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descr="images (19).jpg"/>
          <p:cNvPicPr>
            <a:picLocks noChangeAspect="1"/>
          </p:cNvPicPr>
          <p:nvPr/>
        </p:nvPicPr>
        <p:blipFill>
          <a:blip r:embed="rId5"/>
          <a:stretch>
            <a:fillRect/>
          </a:stretch>
        </p:blipFill>
        <p:spPr>
          <a:xfrm>
            <a:off x="4800600" y="3810000"/>
            <a:ext cx="4038600" cy="2590800"/>
          </a:xfrm>
          <a:prstGeom prst="roundRect">
            <a:avLst>
              <a:gd name="adj" fmla="val 11111"/>
            </a:avLst>
          </a:prstGeom>
          <a:ln w="190500" cap="rnd">
            <a:solidFill>
              <a:srgbClr val="00206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4)">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4)">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4953000" cy="707886"/>
          </a:xfrm>
          <a:prstGeom prst="rect">
            <a:avLst/>
          </a:prstGeom>
          <a:noFill/>
        </p:spPr>
        <p:txBody>
          <a:bodyPr wrap="square" rtlCol="0">
            <a:spAutoFit/>
          </a:bodyPr>
          <a:lstStyle/>
          <a:p>
            <a:pPr>
              <a:buFont typeface="Wingdings" pitchFamily="2" charset="2"/>
              <a:buChar char="Ø"/>
            </a:pPr>
            <a:r>
              <a:rPr lang="bn-BD" sz="4000" dirty="0" smtClean="0">
                <a:latin typeface="NikoshBAN" pitchFamily="2" charset="0"/>
                <a:cs typeface="NikoshBAN" pitchFamily="2" charset="0"/>
              </a:rPr>
              <a:t>দলীয় কাজ-</a:t>
            </a:r>
            <a:endParaRPr lang="en-US" sz="4000" dirty="0">
              <a:latin typeface="NikoshBAN" pitchFamily="2" charset="0"/>
              <a:cs typeface="NikoshBAN" pitchFamily="2" charset="0"/>
            </a:endParaRPr>
          </a:p>
        </p:txBody>
      </p:sp>
      <p:sp>
        <p:nvSpPr>
          <p:cNvPr id="5" name="TextBox 4"/>
          <p:cNvSpPr txBox="1"/>
          <p:nvPr/>
        </p:nvSpPr>
        <p:spPr>
          <a:xfrm>
            <a:off x="838200" y="4876800"/>
            <a:ext cx="8305800" cy="1569660"/>
          </a:xfrm>
          <a:prstGeom prst="rect">
            <a:avLst/>
          </a:prstGeom>
          <a:noFill/>
        </p:spPr>
        <p:txBody>
          <a:bodyPr wrap="square" rtlCol="0">
            <a:spAutoFit/>
          </a:bodyPr>
          <a:lstStyle/>
          <a:p>
            <a:r>
              <a:rPr lang="bn-BD" sz="3200" dirty="0" smtClean="0">
                <a:latin typeface="NikoshBAN" pitchFamily="2" charset="0"/>
                <a:cs typeface="NikoshBAN" pitchFamily="2" charset="0"/>
              </a:rPr>
              <a:t>“শিক্ষার্থীরা গ্রুপ আকারে সমাবেশের ধারাবাহিক কার্যক্রম গুলোর অবস্থান কেমন হবে আলোচনার করে অভিনয়ের মাধ্যমে অনুশীলন”।</a:t>
            </a:r>
            <a:endParaRPr lang="en-US" sz="3200" dirty="0">
              <a:latin typeface="NikoshBAN" pitchFamily="2" charset="0"/>
              <a:cs typeface="NikoshBAN" pitchFamily="2" charset="0"/>
            </a:endParaRPr>
          </a:p>
        </p:txBody>
      </p:sp>
      <p:pic>
        <p:nvPicPr>
          <p:cNvPr id="6" name="Picture 5" descr="images (32).jpg"/>
          <p:cNvPicPr>
            <a:picLocks noChangeAspect="1"/>
          </p:cNvPicPr>
          <p:nvPr/>
        </p:nvPicPr>
        <p:blipFill>
          <a:blip r:embed="rId2"/>
          <a:stretch>
            <a:fillRect/>
          </a:stretch>
        </p:blipFill>
        <p:spPr>
          <a:xfrm>
            <a:off x="838200" y="914400"/>
            <a:ext cx="7010400" cy="3733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8600"/>
            <a:ext cx="5791200" cy="830997"/>
          </a:xfrm>
          <a:prstGeom prst="rect">
            <a:avLst/>
          </a:prstGeom>
          <a:noFill/>
        </p:spPr>
        <p:txBody>
          <a:bodyPr wrap="square" rtlCol="0">
            <a:spAutoFit/>
          </a:bodyPr>
          <a:lstStyle/>
          <a:p>
            <a:r>
              <a:rPr lang="bn-BD" sz="4800" b="1" u="sng" dirty="0" smtClean="0">
                <a:latin typeface="NikoshBAN" pitchFamily="2" charset="0"/>
                <a:cs typeface="NikoshBAN" pitchFamily="2" charset="0"/>
              </a:rPr>
              <a:t>মূল্যায়নঃ</a:t>
            </a:r>
            <a:endParaRPr lang="en-US" sz="4800" b="1" u="sng" dirty="0">
              <a:latin typeface="NikoshBAN" pitchFamily="2" charset="0"/>
              <a:cs typeface="NikoshBAN" pitchFamily="2" charset="0"/>
            </a:endParaRPr>
          </a:p>
        </p:txBody>
      </p:sp>
      <p:sp>
        <p:nvSpPr>
          <p:cNvPr id="4" name="TextBox 3"/>
          <p:cNvSpPr txBox="1"/>
          <p:nvPr/>
        </p:nvSpPr>
        <p:spPr>
          <a:xfrm>
            <a:off x="0" y="2133600"/>
            <a:ext cx="8686800" cy="3416320"/>
          </a:xfrm>
          <a:prstGeom prst="rect">
            <a:avLst/>
          </a:prstGeom>
          <a:noFill/>
          <a:ln>
            <a:noFill/>
          </a:ln>
        </p:spPr>
        <p:txBody>
          <a:bodyPr wrap="square" rtlCol="0">
            <a:spAutoFit/>
          </a:bodyPr>
          <a:lstStyle/>
          <a:p>
            <a:pPr marL="342900" indent="-342900">
              <a:buFont typeface="+mj-lt"/>
              <a:buAutoNum type="arabicPeriod"/>
            </a:pPr>
            <a:r>
              <a:rPr lang="bn-BD" sz="3600" dirty="0" smtClean="0">
                <a:latin typeface="NikoshBAN" pitchFamily="2" charset="0"/>
                <a:cs typeface="NikoshBAN" pitchFamily="2" charset="0"/>
              </a:rPr>
              <a:t>প্রাত্যহিক সমাবেশ কাকে বলে ?</a:t>
            </a:r>
          </a:p>
          <a:p>
            <a:pPr marL="342900" indent="-342900">
              <a:buFont typeface="+mj-lt"/>
              <a:buAutoNum type="arabicPeriod"/>
            </a:pPr>
            <a:r>
              <a:rPr lang="bn-BD" sz="3600" dirty="0" smtClean="0">
                <a:latin typeface="NikoshBAN" pitchFamily="2" charset="0"/>
                <a:cs typeface="NikoshBAN" pitchFamily="2" charset="0"/>
              </a:rPr>
              <a:t>লাইন ও ফাইল কী?</a:t>
            </a:r>
          </a:p>
          <a:p>
            <a:pPr marL="342900" indent="-342900">
              <a:buFont typeface="+mj-lt"/>
              <a:buAutoNum type="arabicPeriod"/>
            </a:pPr>
            <a:r>
              <a:rPr lang="bn-BD" sz="3600" dirty="0" smtClean="0">
                <a:latin typeface="NikoshBAN" pitchFamily="2" charset="0"/>
                <a:cs typeface="NikoshBAN" pitchFamily="2" charset="0"/>
              </a:rPr>
              <a:t>প্রাত্যহিক সমাবেশের ধারবাহিক কার্যক্রম গুলো বলো ?</a:t>
            </a:r>
          </a:p>
          <a:p>
            <a:pPr marL="342900" indent="-342900">
              <a:buFont typeface="+mj-lt"/>
              <a:buAutoNum type="arabicPeriod"/>
            </a:pPr>
            <a:r>
              <a:rPr lang="bn-BD" sz="3600" dirty="0" smtClean="0">
                <a:latin typeface="NikoshBAN" pitchFamily="2" charset="0"/>
                <a:cs typeface="NikoshBAN" pitchFamily="2" charset="0"/>
              </a:rPr>
              <a:t>শ্রেনীর ফাইলের সংখ্যা নির্ধারণ হবে কিসের ভিক্তিতে ?</a:t>
            </a:r>
          </a:p>
          <a:p>
            <a:pPr marL="342900" indent="-342900">
              <a:buFont typeface="+mj-lt"/>
              <a:buAutoNum type="arabicPeriod"/>
            </a:pPr>
            <a:r>
              <a:rPr lang="bn-BD" sz="3600" dirty="0" smtClean="0">
                <a:latin typeface="NikoshBAN" pitchFamily="2" charset="0"/>
                <a:cs typeface="NikoshBAN" pitchFamily="2" charset="0"/>
              </a:rPr>
              <a:t>শপথের সময় হাত ও পায়ের অবস্থান কেমন হবে দেখাও ?</a:t>
            </a:r>
          </a:p>
          <a:p>
            <a:pPr marL="342900" indent="-342900"/>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3"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4">
                                            <p:txEl>
                                              <p:pRg st="2" end="2"/>
                                            </p:txEl>
                                          </p:spTgt>
                                        </p:tgtEl>
                                        <p:attrNameLst>
                                          <p:attrName>style.visibility</p:attrName>
                                        </p:attrNameLst>
                                      </p:cBhvr>
                                      <p:to>
                                        <p:strVal val="visible"/>
                                      </p:to>
                                    </p:set>
                                    <p:anim by="(-#ppt_w*2)" calcmode="lin" valueType="num">
                                      <p:cBhvr rctx="PPT">
                                        <p:cTn id="32" dur="500" autoRev="1" fill="hold">
                                          <p:stCondLst>
                                            <p:cond delay="0"/>
                                          </p:stCondLst>
                                        </p:cTn>
                                        <p:tgtEl>
                                          <p:spTgt spid="4">
                                            <p:txEl>
                                              <p:pRg st="2" end="2"/>
                                            </p:txEl>
                                          </p:spTgt>
                                        </p:tgtEl>
                                        <p:attrNameLst>
                                          <p:attrName>ppt_w</p:attrName>
                                        </p:attrNameLst>
                                      </p:cBhvr>
                                    </p:anim>
                                    <p:anim by="(#ppt_w*0.50)" calcmode="lin" valueType="num">
                                      <p:cBhvr>
                                        <p:cTn id="33" dur="500" decel="50000" autoRev="1" fill="hold">
                                          <p:stCondLst>
                                            <p:cond delay="0"/>
                                          </p:stCondLst>
                                        </p:cTn>
                                        <p:tgtEl>
                                          <p:spTgt spid="4">
                                            <p:txEl>
                                              <p:pRg st="2" end="2"/>
                                            </p:txEl>
                                          </p:spTgt>
                                        </p:tgtEl>
                                        <p:attrNameLst>
                                          <p:attrName>ppt_x</p:attrName>
                                        </p:attrNameLst>
                                      </p:cBhvr>
                                    </p:anim>
                                    <p:anim from="(-#ppt_h/2)" to="(#ppt_y)" calcmode="lin" valueType="num">
                                      <p:cBhvr>
                                        <p:cTn id="34" dur="1000" fill="hold">
                                          <p:stCondLst>
                                            <p:cond delay="0"/>
                                          </p:stCondLst>
                                        </p:cTn>
                                        <p:tgtEl>
                                          <p:spTgt spid="4">
                                            <p:txEl>
                                              <p:pRg st="2" end="2"/>
                                            </p:txEl>
                                          </p:spTgt>
                                        </p:tgtEl>
                                        <p:attrNameLst>
                                          <p:attrName>ppt_y</p:attrName>
                                        </p:attrNameLst>
                                      </p:cBhvr>
                                    </p:anim>
                                    <p:animRot by="21600000">
                                      <p:cBhvr>
                                        <p:cTn id="35" dur="1000" fill="hold">
                                          <p:stCondLst>
                                            <p:cond delay="0"/>
                                          </p:stCondLst>
                                        </p:cTn>
                                        <p:tgtEl>
                                          <p:spTgt spid="4">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nodeType="clickEffect">
                                  <p:stCondLst>
                                    <p:cond delay="0"/>
                                  </p:stCondLst>
                                  <p:iterate type="lt">
                                    <p:tmPct val="10000"/>
                                  </p:iterate>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1"/>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9" presetClass="entr" presetSubtype="1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5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48" dur="5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0"/>
            <a:ext cx="4800600" cy="707886"/>
          </a:xfrm>
          <a:prstGeom prst="rect">
            <a:avLst/>
          </a:prstGeom>
          <a:noFill/>
        </p:spPr>
        <p:txBody>
          <a:bodyPr wrap="square" rtlCol="0">
            <a:spAutoFit/>
          </a:bodyPr>
          <a:lstStyle/>
          <a:p>
            <a:r>
              <a:rPr lang="bn-BD" sz="4000" b="1" u="sng" dirty="0" smtClean="0">
                <a:latin typeface="NikoshBAN" pitchFamily="2" charset="0"/>
                <a:cs typeface="NikoshBAN" pitchFamily="2" charset="0"/>
              </a:rPr>
              <a:t>বাড়ির কাজঃ</a:t>
            </a:r>
            <a:endParaRPr lang="en-US" sz="4000" b="1" u="sng" dirty="0">
              <a:latin typeface="NikoshBAN" pitchFamily="2" charset="0"/>
              <a:cs typeface="NikoshBAN" pitchFamily="2" charset="0"/>
            </a:endParaRPr>
          </a:p>
        </p:txBody>
      </p:sp>
      <p:sp>
        <p:nvSpPr>
          <p:cNvPr id="5" name="TextBox 4"/>
          <p:cNvSpPr txBox="1"/>
          <p:nvPr/>
        </p:nvSpPr>
        <p:spPr>
          <a:xfrm>
            <a:off x="533400" y="3733800"/>
            <a:ext cx="7848600" cy="707886"/>
          </a:xfrm>
          <a:prstGeom prst="rect">
            <a:avLst/>
          </a:prstGeom>
          <a:noFill/>
        </p:spPr>
        <p:txBody>
          <a:bodyPr wrap="square" rtlCol="0">
            <a:spAutoFit/>
          </a:bodyPr>
          <a:lstStyle/>
          <a:p>
            <a:pPr>
              <a:buFont typeface="Wingdings" pitchFamily="2" charset="2"/>
              <a:buChar char="q"/>
            </a:pPr>
            <a:r>
              <a:rPr lang="bn-BD" sz="4000" dirty="0" smtClean="0">
                <a:latin typeface="NikoshBAN" pitchFamily="2" charset="0"/>
                <a:cs typeface="NikoshBAN" pitchFamily="2" charset="0"/>
              </a:rPr>
              <a:t>প্রাত্যহিক সমাবেশের প্রয়োজনীয়তা ব্যাখ্যা কর। </a:t>
            </a:r>
            <a:endParaRPr lang="en-US" sz="4000" dirty="0">
              <a:latin typeface="NikoshBAN" pitchFamily="2" charset="0"/>
              <a:cs typeface="NikoshBAN" pitchFamily="2" charset="0"/>
            </a:endParaRPr>
          </a:p>
        </p:txBody>
      </p:sp>
      <p:grpSp>
        <p:nvGrpSpPr>
          <p:cNvPr id="6" name="Group 5"/>
          <p:cNvGrpSpPr/>
          <p:nvPr/>
        </p:nvGrpSpPr>
        <p:grpSpPr>
          <a:xfrm>
            <a:off x="1905000" y="1295400"/>
            <a:ext cx="3581400" cy="2057400"/>
            <a:chOff x="3352800" y="762000"/>
            <a:chExt cx="3581400" cy="3017520"/>
          </a:xfrm>
        </p:grpSpPr>
        <p:pic>
          <p:nvPicPr>
            <p:cNvPr id="7" name="Picture 6" descr="home-icon.jpg"/>
            <p:cNvPicPr>
              <a:picLocks noChangeAspect="1"/>
            </p:cNvPicPr>
            <p:nvPr/>
          </p:nvPicPr>
          <p:blipFill>
            <a:blip r:embed="rId2" cstate="print">
              <a:lum bright="40000" contrast="-40000"/>
              <a:extLst>
                <a:ext uri="{BEBA8EAE-BF5A-486C-A8C5-ECC9F3942E4B}">
                  <a14:imgProps xmlns="" xmlns:a14="http://schemas.microsoft.com/office/drawing/2010/main">
                    <a14:imgLayer r:embed="rId3">
                      <a14:imgEffect>
                        <a14:sharpenSoften amount="50000"/>
                      </a14:imgEffect>
                    </a14:imgLayer>
                  </a14:imgProps>
                </a:ext>
              </a:extLst>
            </a:blip>
            <a:stretch>
              <a:fillRect/>
            </a:stretch>
          </p:blipFill>
          <p:spPr>
            <a:xfrm>
              <a:off x="3352800" y="762000"/>
              <a:ext cx="3581400" cy="2865120"/>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fmla="#ppt_w*sin(2.5*pi*$)">
                                          <p:val>
                                            <p:fltVal val="0"/>
                                          </p:val>
                                        </p:tav>
                                        <p:tav tm="100000">
                                          <p:val>
                                            <p:fltVal val="1"/>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21).jpg"/>
          <p:cNvPicPr>
            <a:picLocks noChangeAspect="1"/>
          </p:cNvPicPr>
          <p:nvPr/>
        </p:nvPicPr>
        <p:blipFill>
          <a:blip r:embed="rId2"/>
          <a:stretch>
            <a:fillRect/>
          </a:stretch>
        </p:blipFill>
        <p:spPr>
          <a:xfrm>
            <a:off x="0" y="0"/>
            <a:ext cx="9180136" cy="6858000"/>
          </a:xfrm>
          <a:prstGeom prst="rect">
            <a:avLst/>
          </a:prstGeom>
        </p:spPr>
      </p:pic>
      <p:sp>
        <p:nvSpPr>
          <p:cNvPr id="6" name="TextBox 5"/>
          <p:cNvSpPr txBox="1"/>
          <p:nvPr/>
        </p:nvSpPr>
        <p:spPr>
          <a:xfrm>
            <a:off x="-914400" y="2667000"/>
            <a:ext cx="11201400" cy="1862048"/>
          </a:xfrm>
          <a:prstGeom prst="rect">
            <a:avLst/>
          </a:prstGeom>
          <a:noFill/>
        </p:spPr>
        <p:txBody>
          <a:bodyPr wrap="square" rtlCol="0">
            <a:spAutoFit/>
          </a:bodyPr>
          <a:lstStyle/>
          <a:p>
            <a:pPr algn="ctr"/>
            <a:r>
              <a:rPr lang="bn-BD" sz="11500" dirty="0" smtClean="0">
                <a:solidFill>
                  <a:srgbClr val="C00000"/>
                </a:solidFill>
                <a:latin typeface="NikoshBAN" pitchFamily="2" charset="0"/>
                <a:cs typeface="NikoshBAN" pitchFamily="2" charset="0"/>
              </a:rPr>
              <a:t>সবাইকে ধন্যবাদ</a:t>
            </a:r>
            <a:endParaRPr lang="en-US" sz="11500" dirty="0">
              <a:solidFill>
                <a:srgbClr val="C00000"/>
              </a:solidFill>
              <a:latin typeface="NikoshBAN" pitchFamily="2" charset="0"/>
              <a:cs typeface="NikoshBAN" pitchFamily="2" charset="0"/>
            </a:endParaRPr>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3400" y="228600"/>
            <a:ext cx="3276600" cy="29718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4800" y="3276600"/>
            <a:ext cx="3962400"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itchFamily="2" charset="0"/>
                <a:cs typeface="NikoshBAN" pitchFamily="2" charset="0"/>
              </a:rPr>
              <a:t>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হাসিনুর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ইসলাম</a:t>
            </a: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সহকারী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শিক্ষক</a:t>
            </a: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ময়দানদীঘি</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উচ্চ</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বিদ্যালয়</a:t>
            </a:r>
            <a:r>
              <a:rPr lang="bn-BD" sz="3600" dirty="0" smtClean="0">
                <a:latin typeface="NikoshBAN" pitchFamily="2" charset="0"/>
                <a:cs typeface="NikoshBAN" pitchFamily="2" charset="0"/>
              </a:rPr>
              <a:t>,</a:t>
            </a: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ভাংগুড়া-পবনা</a:t>
            </a:r>
            <a:r>
              <a:rPr lang="en-US" sz="3600" dirty="0" smtClean="0">
                <a:latin typeface="NikoshBAN" pitchFamily="2" charset="0"/>
                <a:cs typeface="NikoshBAN" pitchFamily="2" charset="0"/>
              </a:rPr>
              <a:t>।</a:t>
            </a:r>
          </a:p>
          <a:p>
            <a:pPr algn="ctr"/>
            <a:r>
              <a:rPr lang="en-US" sz="3600" dirty="0" smtClean="0">
                <a:latin typeface="NikoshBAN" pitchFamily="2" charset="0"/>
                <a:cs typeface="NikoshBAN" pitchFamily="2" charset="0"/>
              </a:rPr>
              <a:t>০১৭১৯৩৬১০৪৫</a:t>
            </a:r>
          </a:p>
          <a:p>
            <a:pPr algn="ctr"/>
            <a:endParaRPr lang="en-US" sz="3600" dirty="0">
              <a:latin typeface="NikoshBAN" pitchFamily="2" charset="0"/>
              <a:cs typeface="NikoshBAN" pitchFamily="2" charset="0"/>
            </a:endParaRPr>
          </a:p>
        </p:txBody>
      </p:sp>
      <p:sp>
        <p:nvSpPr>
          <p:cNvPr id="4" name="Up-Down Arrow 3"/>
          <p:cNvSpPr/>
          <p:nvPr/>
        </p:nvSpPr>
        <p:spPr>
          <a:xfrm>
            <a:off x="4724400" y="0"/>
            <a:ext cx="304800" cy="68580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81600" y="685800"/>
            <a:ext cx="3581400" cy="548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শারীরিক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শিক্ষা</a:t>
            </a:r>
            <a:r>
              <a:rPr lang="en-US" sz="3600" dirty="0" smtClean="0">
                <a:latin typeface="NikoshBAN" pitchFamily="2" charset="0"/>
                <a:cs typeface="NikoshBAN" pitchFamily="2" charset="0"/>
              </a:rPr>
              <a:t> ও </a:t>
            </a:r>
            <a:r>
              <a:rPr lang="en-US" sz="3600" dirty="0" err="1" smtClean="0">
                <a:latin typeface="NikoshBAN" pitchFamily="2" charset="0"/>
                <a:cs typeface="NikoshBAN" pitchFamily="2" charset="0"/>
              </a:rPr>
              <a:t>স্বাস্থ</a:t>
            </a: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ছষ্ঠ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শ্রেনী</a:t>
            </a: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অধ্যায়ঃ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প্রথম</a:t>
            </a:r>
            <a:endParaRPr lang="en-US" sz="3600" dirty="0" smtClean="0">
              <a:latin typeface="NikoshBAN" pitchFamily="2" charset="0"/>
              <a:cs typeface="NikoshBAN" pitchFamily="2" charset="0"/>
            </a:endParaRPr>
          </a:p>
          <a:p>
            <a:pPr algn="ct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এক</a:t>
            </a:r>
            <a:endParaRPr lang="bn-BD" sz="3600" dirty="0" smtClean="0">
              <a:latin typeface="NikoshBAN" pitchFamily="2" charset="0"/>
              <a:cs typeface="NikoshBAN" pitchFamily="2" charset="0"/>
            </a:endParaRPr>
          </a:p>
          <a:p>
            <a:pPr algn="ctr"/>
            <a:r>
              <a:rPr lang="bn-BD" sz="3600" dirty="0" smtClean="0">
                <a:latin typeface="NikoshBAN" pitchFamily="2" charset="0"/>
                <a:cs typeface="NikoshBAN" pitchFamily="2" charset="0"/>
              </a:rPr>
              <a:t>সময়ঃ ৫০মি</a:t>
            </a:r>
            <a:endParaRPr lang="en-US" sz="3600" dirty="0">
              <a:latin typeface="NikoshBAN" pitchFamily="2" charset="0"/>
              <a:cs typeface="NikoshBAN" pitchFamily="2" charset="0"/>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0"/>
            <a:ext cx="5410200" cy="646331"/>
          </a:xfrm>
          <a:prstGeom prst="rect">
            <a:avLst/>
          </a:prstGeom>
          <a:noFill/>
        </p:spPr>
        <p:txBody>
          <a:bodyPr wrap="square" rtlCol="0">
            <a:spAutoFit/>
          </a:bodyPr>
          <a:lstStyle/>
          <a:p>
            <a:r>
              <a:rPr lang="bn-BD" sz="3600" dirty="0" smtClean="0">
                <a:latin typeface="NikoshBAN" pitchFamily="2" charset="0"/>
                <a:cs typeface="NikoshBAN" pitchFamily="2" charset="0"/>
              </a:rPr>
              <a:t>নিচের ছবি গুলোর দিকে লক্ষ করি</a:t>
            </a:r>
            <a:endParaRPr lang="en-US" sz="3600" dirty="0">
              <a:latin typeface="NikoshBAN" pitchFamily="2" charset="0"/>
              <a:cs typeface="NikoshBAN" pitchFamily="2" charset="0"/>
            </a:endParaRPr>
          </a:p>
        </p:txBody>
      </p:sp>
      <p:pic>
        <p:nvPicPr>
          <p:cNvPr id="3" name="Picture 2" descr="maxresdefault.jpg"/>
          <p:cNvPicPr>
            <a:picLocks noChangeAspect="1"/>
          </p:cNvPicPr>
          <p:nvPr/>
        </p:nvPicPr>
        <p:blipFill>
          <a:blip r:embed="rId2"/>
          <a:stretch>
            <a:fillRect/>
          </a:stretch>
        </p:blipFill>
        <p:spPr>
          <a:xfrm>
            <a:off x="0" y="762000"/>
            <a:ext cx="2895600" cy="2895600"/>
          </a:xfrm>
          <a:prstGeom prst="ellipse">
            <a:avLst/>
          </a:prstGeom>
          <a:ln w="190500" cap="rnd">
            <a:solidFill>
              <a:srgbClr val="92D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descr="2951448838_bf6383380b.jpg"/>
          <p:cNvPicPr>
            <a:picLocks noChangeAspect="1"/>
          </p:cNvPicPr>
          <p:nvPr/>
        </p:nvPicPr>
        <p:blipFill>
          <a:blip r:embed="rId3"/>
          <a:stretch>
            <a:fillRect/>
          </a:stretch>
        </p:blipFill>
        <p:spPr>
          <a:xfrm>
            <a:off x="6019800" y="609600"/>
            <a:ext cx="2971800" cy="2971800"/>
          </a:xfrm>
          <a:prstGeom prst="ellipse">
            <a:avLst/>
          </a:prstGeom>
          <a:ln w="190500" cap="rnd">
            <a:solidFill>
              <a:srgbClr val="92D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descr="images1.jpg"/>
          <p:cNvPicPr>
            <a:picLocks noChangeAspect="1"/>
          </p:cNvPicPr>
          <p:nvPr/>
        </p:nvPicPr>
        <p:blipFill>
          <a:blip r:embed="rId4"/>
          <a:stretch>
            <a:fillRect/>
          </a:stretch>
        </p:blipFill>
        <p:spPr>
          <a:xfrm>
            <a:off x="76200" y="3962400"/>
            <a:ext cx="3124200" cy="2743200"/>
          </a:xfrm>
          <a:prstGeom prst="ellipse">
            <a:avLst/>
          </a:prstGeom>
          <a:ln w="190500" cap="rnd">
            <a:solidFill>
              <a:srgbClr val="92D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descr="images.jpg"/>
          <p:cNvPicPr>
            <a:picLocks noChangeAspect="1"/>
          </p:cNvPicPr>
          <p:nvPr/>
        </p:nvPicPr>
        <p:blipFill>
          <a:blip r:embed="rId5"/>
          <a:stretch>
            <a:fillRect/>
          </a:stretch>
        </p:blipFill>
        <p:spPr>
          <a:xfrm>
            <a:off x="6019800" y="3886200"/>
            <a:ext cx="2971800" cy="2819400"/>
          </a:xfrm>
          <a:prstGeom prst="ellipse">
            <a:avLst/>
          </a:prstGeom>
          <a:ln w="190500" cap="rnd">
            <a:solidFill>
              <a:srgbClr val="92D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220px-Assembly_2.jpg"/>
          <p:cNvPicPr>
            <a:picLocks noChangeAspect="1"/>
          </p:cNvPicPr>
          <p:nvPr/>
        </p:nvPicPr>
        <p:blipFill>
          <a:blip r:embed="rId6"/>
          <a:stretch>
            <a:fillRect/>
          </a:stretch>
        </p:blipFill>
        <p:spPr>
          <a:xfrm>
            <a:off x="2971800" y="762000"/>
            <a:ext cx="2895600" cy="2743200"/>
          </a:xfrm>
          <a:prstGeom prst="ellipse">
            <a:avLst/>
          </a:prstGeom>
          <a:ln w="190500" cap="rnd">
            <a:solidFill>
              <a:srgbClr val="92D05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Oval 8"/>
          <p:cNvSpPr/>
          <p:nvPr/>
        </p:nvSpPr>
        <p:spPr>
          <a:xfrm>
            <a:off x="3276600" y="3733800"/>
            <a:ext cx="2667000" cy="3124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92D050"/>
                </a:solidFill>
                <a:latin typeface="NikoshBAN" pitchFamily="2" charset="0"/>
                <a:cs typeface="NikoshBAN" pitchFamily="2" charset="0"/>
              </a:rPr>
              <a:t>ছবি গুলো দেখে আমরা কি বুঝলাম।</a:t>
            </a:r>
            <a:endParaRPr lang="en-US" sz="4000" dirty="0">
              <a:solidFill>
                <a:srgbClr val="92D05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strVal val="#ppt_w*0.05"/>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 calcmode="lin" valueType="num">
                                      <p:cBhvr>
                                        <p:cTn id="24" dur="500" fill="hold"/>
                                        <p:tgtEl>
                                          <p:spTgt spid="8"/>
                                        </p:tgtEl>
                                        <p:attrNameLst>
                                          <p:attrName>ppt_x</p:attrName>
                                        </p:attrNameLst>
                                      </p:cBhvr>
                                      <p:tavLst>
                                        <p:tav tm="0">
                                          <p:val>
                                            <p:strVal val="#ppt_x-.2"/>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ppt_w*0.05"/>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anim calcmode="lin" valueType="num">
                                      <p:cBhvr>
                                        <p:cTn id="33" dur="500" fill="hold"/>
                                        <p:tgtEl>
                                          <p:spTgt spid="4"/>
                                        </p:tgtEl>
                                        <p:attrNameLst>
                                          <p:attrName>ppt_x</p:attrName>
                                        </p:attrNameLst>
                                      </p:cBhvr>
                                      <p:tavLst>
                                        <p:tav tm="0">
                                          <p:val>
                                            <p:strVal val="#ppt_x-.2"/>
                                          </p:val>
                                        </p:tav>
                                        <p:tav tm="100000">
                                          <p:val>
                                            <p:strVal val="#ppt_x"/>
                                          </p:val>
                                        </p:tav>
                                      </p:tavLst>
                                    </p:anim>
                                    <p:anim calcmode="lin" valueType="num">
                                      <p:cBhvr>
                                        <p:cTn id="34" dur="500" fill="hold"/>
                                        <p:tgtEl>
                                          <p:spTgt spid="4"/>
                                        </p:tgtEl>
                                        <p:attrNameLst>
                                          <p:attrName>ppt_y</p:attrName>
                                        </p:attrNameLst>
                                      </p:cBhvr>
                                      <p:tavLst>
                                        <p:tav tm="0">
                                          <p:val>
                                            <p:strVal val="#ppt_y"/>
                                          </p:val>
                                        </p:tav>
                                        <p:tav tm="100000">
                                          <p:val>
                                            <p:strVal val="#ppt_y"/>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strVal val="#ppt_w*0.05"/>
                                          </p:val>
                                        </p:tav>
                                        <p:tav tm="100000">
                                          <p:val>
                                            <p:strVal val="#ppt_w"/>
                                          </p:val>
                                        </p:tav>
                                      </p:tavLst>
                                    </p:anim>
                                    <p:anim calcmode="lin" valueType="num">
                                      <p:cBhvr>
                                        <p:cTn id="41" dur="500" fill="hold"/>
                                        <p:tgtEl>
                                          <p:spTgt spid="5"/>
                                        </p:tgtEl>
                                        <p:attrNameLst>
                                          <p:attrName>ppt_h</p:attrName>
                                        </p:attrNameLst>
                                      </p:cBhvr>
                                      <p:tavLst>
                                        <p:tav tm="0">
                                          <p:val>
                                            <p:strVal val="#ppt_h"/>
                                          </p:val>
                                        </p:tav>
                                        <p:tav tm="100000">
                                          <p:val>
                                            <p:strVal val="#ppt_h"/>
                                          </p:val>
                                        </p:tav>
                                      </p:tavLst>
                                    </p:anim>
                                    <p:anim calcmode="lin" valueType="num">
                                      <p:cBhvr>
                                        <p:cTn id="42" dur="500" fill="hold"/>
                                        <p:tgtEl>
                                          <p:spTgt spid="5"/>
                                        </p:tgtEl>
                                        <p:attrNameLst>
                                          <p:attrName>ppt_x</p:attrName>
                                        </p:attrNameLst>
                                      </p:cBhvr>
                                      <p:tavLst>
                                        <p:tav tm="0">
                                          <p:val>
                                            <p:strVal val="#ppt_x-.2"/>
                                          </p:val>
                                        </p:tav>
                                        <p:tav tm="100000">
                                          <p:val>
                                            <p:strVal val="#ppt_x"/>
                                          </p:val>
                                        </p:tav>
                                      </p:tavLst>
                                    </p:anim>
                                    <p:anim calcmode="lin" valueType="num">
                                      <p:cBhvr>
                                        <p:cTn id="43" dur="500" fill="hold"/>
                                        <p:tgtEl>
                                          <p:spTgt spid="5"/>
                                        </p:tgtEl>
                                        <p:attrNameLst>
                                          <p:attrName>ppt_y</p:attrName>
                                        </p:attrNameLst>
                                      </p:cBhvr>
                                      <p:tavLst>
                                        <p:tav tm="0">
                                          <p:val>
                                            <p:strVal val="#ppt_y"/>
                                          </p:val>
                                        </p:tav>
                                        <p:tav tm="100000">
                                          <p:val>
                                            <p:strVal val="#ppt_y"/>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strVal val="#ppt_w*0.05"/>
                                          </p:val>
                                        </p:tav>
                                        <p:tav tm="100000">
                                          <p:val>
                                            <p:strVal val="#ppt_w"/>
                                          </p:val>
                                        </p:tav>
                                      </p:tavLst>
                                    </p:anim>
                                    <p:anim calcmode="lin" valueType="num">
                                      <p:cBhvr>
                                        <p:cTn id="50" dur="500" fill="hold"/>
                                        <p:tgtEl>
                                          <p:spTgt spid="6"/>
                                        </p:tgtEl>
                                        <p:attrNameLst>
                                          <p:attrName>ppt_h</p:attrName>
                                        </p:attrNameLst>
                                      </p:cBhvr>
                                      <p:tavLst>
                                        <p:tav tm="0">
                                          <p:val>
                                            <p:strVal val="#ppt_h"/>
                                          </p:val>
                                        </p:tav>
                                        <p:tav tm="100000">
                                          <p:val>
                                            <p:strVal val="#ppt_h"/>
                                          </p:val>
                                        </p:tav>
                                      </p:tavLst>
                                    </p:anim>
                                    <p:anim calcmode="lin" valueType="num">
                                      <p:cBhvr>
                                        <p:cTn id="51" dur="500" fill="hold"/>
                                        <p:tgtEl>
                                          <p:spTgt spid="6"/>
                                        </p:tgtEl>
                                        <p:attrNameLst>
                                          <p:attrName>ppt_x</p:attrName>
                                        </p:attrNameLst>
                                      </p:cBhvr>
                                      <p:tavLst>
                                        <p:tav tm="0">
                                          <p:val>
                                            <p:strVal val="#ppt_x-.2"/>
                                          </p:val>
                                        </p:tav>
                                        <p:tav tm="100000">
                                          <p:val>
                                            <p:strVal val="#ppt_x"/>
                                          </p:val>
                                        </p:tav>
                                      </p:tavLst>
                                    </p:anim>
                                    <p:anim calcmode="lin" valueType="num">
                                      <p:cBhvr>
                                        <p:cTn id="52" dur="500" fill="hold"/>
                                        <p:tgtEl>
                                          <p:spTgt spid="6"/>
                                        </p:tgtEl>
                                        <p:attrNameLst>
                                          <p:attrName>ppt_y</p:attrName>
                                        </p:attrNameLst>
                                      </p:cBhvr>
                                      <p:tavLst>
                                        <p:tav tm="0">
                                          <p:val>
                                            <p:strVal val="#ppt_y"/>
                                          </p:val>
                                        </p:tav>
                                        <p:tav tm="100000">
                                          <p:val>
                                            <p:strVal val="#ppt_y"/>
                                          </p:val>
                                        </p:tav>
                                      </p:tavLst>
                                    </p:anim>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heel(4)">
                                      <p:cBhvr>
                                        <p:cTn id="5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219200"/>
            <a:ext cx="6934200" cy="3886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FF00"/>
                </a:solidFill>
                <a:latin typeface="NikoshBAN" pitchFamily="2" charset="0"/>
                <a:cs typeface="NikoshBAN" pitchFamily="2" charset="0"/>
              </a:rPr>
              <a:t>“প্রাত্যহিক সমাবেশের ধারনা ও প্রয়োজনীয়তা”</a:t>
            </a:r>
            <a:endParaRPr lang="en-US" sz="54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763000" cy="5324535"/>
          </a:xfrm>
          <a:prstGeom prst="rect">
            <a:avLst/>
          </a:prstGeom>
          <a:noFill/>
        </p:spPr>
        <p:txBody>
          <a:bodyPr wrap="square" rtlCol="0">
            <a:spAutoFit/>
          </a:bodyPr>
          <a:lstStyle/>
          <a:p>
            <a:r>
              <a:rPr lang="bn-BD" sz="4800" b="1" u="sng" dirty="0" smtClean="0">
                <a:solidFill>
                  <a:srgbClr val="0070C0"/>
                </a:solidFill>
                <a:latin typeface="NikoshBAN" pitchFamily="2" charset="0"/>
                <a:cs typeface="NikoshBAN" pitchFamily="2" charset="0"/>
              </a:rPr>
              <a:t>এই পাঠ শেষে আমরা...</a:t>
            </a:r>
          </a:p>
          <a:p>
            <a:pPr>
              <a:buFont typeface="Wingdings" pitchFamily="2" charset="2"/>
              <a:buChar char="Ø"/>
            </a:pPr>
            <a:endParaRPr lang="bn-BD" sz="3200" dirty="0" smtClean="0">
              <a:solidFill>
                <a:srgbClr val="7030A0"/>
              </a:solidFill>
              <a:latin typeface="NikoshBAN" pitchFamily="2" charset="0"/>
              <a:cs typeface="NikoshBAN" pitchFamily="2" charset="0"/>
            </a:endParaRPr>
          </a:p>
          <a:p>
            <a:endParaRPr lang="bn-BD" sz="3200" dirty="0" smtClean="0">
              <a:solidFill>
                <a:srgbClr val="7030A0"/>
              </a:solidFill>
              <a:latin typeface="NikoshBAN" pitchFamily="2" charset="0"/>
              <a:cs typeface="NikoshBAN" pitchFamily="2" charset="0"/>
            </a:endParaRPr>
          </a:p>
          <a:p>
            <a:pPr>
              <a:buFont typeface="Wingdings" pitchFamily="2" charset="2"/>
              <a:buChar char="Ø"/>
            </a:pPr>
            <a:r>
              <a:rPr lang="bn-BD" sz="3200" dirty="0" smtClean="0">
                <a:solidFill>
                  <a:srgbClr val="002060"/>
                </a:solidFill>
                <a:latin typeface="NikoshBAN" pitchFamily="2" charset="0"/>
                <a:cs typeface="NikoshBAN" pitchFamily="2" charset="0"/>
              </a:rPr>
              <a:t>প্রাত্যহিক সমাবেশ</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বলতে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পারব</a:t>
            </a:r>
            <a:r>
              <a:rPr lang="bn-BD" sz="3200" dirty="0" smtClean="0">
                <a:solidFill>
                  <a:srgbClr val="002060"/>
                </a:solidFill>
                <a:latin typeface="NikoshBAN" pitchFamily="2" charset="0"/>
                <a:cs typeface="NikoshBAN" pitchFamily="2" charset="0"/>
              </a:rPr>
              <a:t>;</a:t>
            </a:r>
            <a:endParaRPr lang="en-US" sz="3200" dirty="0" smtClean="0">
              <a:solidFill>
                <a:srgbClr val="002060"/>
              </a:solidFill>
              <a:latin typeface="NikoshBAN" pitchFamily="2" charset="0"/>
              <a:cs typeface="NikoshBAN" pitchFamily="2" charset="0"/>
            </a:endParaRPr>
          </a:p>
          <a:p>
            <a:pPr>
              <a:buFont typeface="Wingdings" pitchFamily="2" charset="2"/>
              <a:buChar char="Ø"/>
            </a:pPr>
            <a:r>
              <a:rPr lang="en-US" sz="3200" dirty="0" smtClean="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প্রাত্যহিক সমাবেশের ধারাবাহিক কাজগুলো বর্ণনা করতে পারবে;</a:t>
            </a:r>
            <a:endParaRPr lang="en-US" sz="3200" dirty="0" smtClean="0">
              <a:solidFill>
                <a:srgbClr val="002060"/>
              </a:solidFill>
              <a:latin typeface="NikoshBAN" pitchFamily="2" charset="0"/>
              <a:cs typeface="NikoshBAN" pitchFamily="2" charset="0"/>
            </a:endParaRPr>
          </a:p>
          <a:p>
            <a:pPr>
              <a:buFont typeface="Wingdings" pitchFamily="2" charset="2"/>
              <a:buChar char="Ø"/>
            </a:pPr>
            <a:r>
              <a:rPr lang="en-US" sz="3200" dirty="0" smtClean="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প্রাত্যহিক সমাবেশের </a:t>
            </a:r>
            <a:r>
              <a:rPr lang="en-US" sz="3200" dirty="0" err="1" smtClean="0">
                <a:solidFill>
                  <a:srgbClr val="002060"/>
                </a:solidFill>
                <a:latin typeface="NikoshBAN" pitchFamily="2" charset="0"/>
                <a:cs typeface="NikoshBAN" pitchFamily="2" charset="0"/>
              </a:rPr>
              <a:t>প্রয়োজনীতা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ব্যাখ্যা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পারব</a:t>
            </a:r>
            <a:r>
              <a:rPr lang="bn-BD" sz="3200" dirty="0" smtClean="0">
                <a:solidFill>
                  <a:srgbClr val="002060"/>
                </a:solidFill>
                <a:latin typeface="NikoshBAN" pitchFamily="2" charset="0"/>
                <a:cs typeface="NikoshBAN" pitchFamily="2" charset="0"/>
              </a:rPr>
              <a:t>;</a:t>
            </a:r>
            <a:endParaRPr lang="en-US" sz="3200" dirty="0" smtClean="0">
              <a:solidFill>
                <a:srgbClr val="002060"/>
              </a:solidFill>
              <a:latin typeface="NikoshBAN" pitchFamily="2" charset="0"/>
              <a:cs typeface="NikoshBAN" pitchFamily="2" charset="0"/>
            </a:endParaRPr>
          </a:p>
          <a:p>
            <a:pPr>
              <a:buFont typeface="Wingdings" pitchFamily="2" charset="2"/>
              <a:buChar char="Ø"/>
            </a:pP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জাতীয়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সংগীত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শপথ</a:t>
            </a:r>
            <a:r>
              <a:rPr lang="en-US" sz="3200" dirty="0" smtClean="0">
                <a:solidFill>
                  <a:srgbClr val="002060"/>
                </a:solidFill>
                <a:latin typeface="NikoshBAN" pitchFamily="2" charset="0"/>
                <a:cs typeface="NikoshBAN" pitchFamily="2" charset="0"/>
              </a:rPr>
              <a:t> ও </a:t>
            </a:r>
            <a:r>
              <a:rPr lang="en-US" sz="3200" dirty="0" err="1" smtClean="0">
                <a:solidFill>
                  <a:srgbClr val="002060"/>
                </a:solidFill>
                <a:latin typeface="NikoshBAN" pitchFamily="2" charset="0"/>
                <a:cs typeface="NikoshBAN" pitchFamily="2" charset="0"/>
              </a:rPr>
              <a:t>ধর্মগ্রন্থ</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পাঠ</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পারব</a:t>
            </a:r>
            <a:r>
              <a:rPr lang="bn-BD" sz="3200" dirty="0" smtClean="0">
                <a:solidFill>
                  <a:srgbClr val="002060"/>
                </a:solidFill>
                <a:latin typeface="NikoshBAN" pitchFamily="2" charset="0"/>
                <a:cs typeface="NikoshBAN" pitchFamily="2" charset="0"/>
              </a:rPr>
              <a:t>;</a:t>
            </a:r>
            <a:endParaRPr lang="en-US" sz="3200" dirty="0" smtClean="0">
              <a:solidFill>
                <a:srgbClr val="002060"/>
              </a:solidFill>
              <a:latin typeface="NikoshBAN" pitchFamily="2" charset="0"/>
              <a:cs typeface="NikoshBAN" pitchFamily="2" charset="0"/>
            </a:endParaRPr>
          </a:p>
          <a:p>
            <a:pPr>
              <a:buFont typeface="Wingdings" pitchFamily="2" charset="2"/>
              <a:buChar char="Ø"/>
            </a:pPr>
            <a:r>
              <a:rPr lang="bn-BD" sz="3200" dirty="0" smtClean="0">
                <a:solidFill>
                  <a:srgbClr val="002060"/>
                </a:solidFill>
                <a:latin typeface="NikoshBAN" pitchFamily="2" charset="0"/>
                <a:cs typeface="NikoshBAN" pitchFamily="2" charset="0"/>
              </a:rPr>
              <a:t>প্রাত্যহিক সমাবেশের </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মাধ্যমে</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শৃংখলাবোধ</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আদেশ</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মেনে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চলা</a:t>
            </a:r>
            <a:r>
              <a:rPr lang="en-US" sz="3200" dirty="0" smtClean="0">
                <a:solidFill>
                  <a:srgbClr val="002060"/>
                </a:solidFill>
                <a:latin typeface="NikoshBAN" pitchFamily="2" charset="0"/>
                <a:cs typeface="NikoshBAN" pitchFamily="2" charset="0"/>
              </a:rPr>
              <a:t> ও </a:t>
            </a:r>
            <a:r>
              <a:rPr lang="en-US" sz="3200" dirty="0" err="1" smtClean="0">
                <a:solidFill>
                  <a:srgbClr val="002060"/>
                </a:solidFill>
                <a:latin typeface="NikoshBAN" pitchFamily="2" charset="0"/>
                <a:cs typeface="NikoshBAN" pitchFamily="2" charset="0"/>
              </a:rPr>
              <a:t>দেশপ্রেমে</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উদ্বুদ্ধ</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হব</a:t>
            </a:r>
            <a:r>
              <a:rPr lang="bn-BD" sz="3200" dirty="0" smtClean="0">
                <a:solidFill>
                  <a:srgbClr val="002060"/>
                </a:solidFill>
                <a:latin typeface="NikoshBAN" pitchFamily="2" charset="0"/>
                <a:cs typeface="NikoshBAN" pitchFamily="2" charset="0"/>
              </a:rPr>
              <a:t>।</a:t>
            </a:r>
            <a:endParaRPr lang="en-US" sz="3200" dirty="0" smtClean="0">
              <a:solidFill>
                <a:srgbClr val="002060"/>
              </a:solidFill>
              <a:latin typeface="NikoshBAN" pitchFamily="2" charset="0"/>
              <a:cs typeface="NikoshBAN" pitchFamily="2" charset="0"/>
            </a:endParaRP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strips(downLeft)">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strips(downLeft)">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strips(downLeft)">
                                      <p:cBhvr>
                                        <p:cTn id="23" dur="500"/>
                                        <p:tgtEl>
                                          <p:spTgt spid="2">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strips(downLeft)">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strips(downLeft)">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153400" cy="6463308"/>
          </a:xfrm>
          <a:prstGeom prst="rect">
            <a:avLst/>
          </a:prstGeom>
          <a:noFill/>
        </p:spPr>
        <p:txBody>
          <a:bodyPr wrap="square" rtlCol="0">
            <a:spAutoFit/>
          </a:bodyPr>
          <a:lstStyle/>
          <a:p>
            <a:r>
              <a:rPr lang="bn-BD" sz="5400" b="1" u="sng" dirty="0" smtClean="0">
                <a:solidFill>
                  <a:srgbClr val="002060"/>
                </a:solidFill>
                <a:latin typeface="NikoshBAN" pitchFamily="2" charset="0"/>
                <a:cs typeface="NikoshBAN" pitchFamily="2" charset="0"/>
              </a:rPr>
              <a:t>প্রাত্যহিক সমাবেশ কী ?</a:t>
            </a:r>
          </a:p>
          <a:p>
            <a:endParaRPr lang="bn-BD" sz="4000" dirty="0" smtClean="0">
              <a:latin typeface="NikoshBAN" pitchFamily="2" charset="0"/>
              <a:cs typeface="NikoshBAN" pitchFamily="2" charset="0"/>
            </a:endParaRPr>
          </a:p>
          <a:p>
            <a:endParaRPr lang="bn-BD" sz="4000" dirty="0" smtClean="0">
              <a:latin typeface="NikoshBAN" pitchFamily="2" charset="0"/>
              <a:cs typeface="NikoshBAN" pitchFamily="2" charset="0"/>
            </a:endParaRPr>
          </a:p>
          <a:p>
            <a:endParaRPr lang="bn-BD" sz="4000" dirty="0" smtClean="0">
              <a:latin typeface="NikoshBAN" pitchFamily="2" charset="0"/>
              <a:cs typeface="NikoshBAN" pitchFamily="2" charset="0"/>
            </a:endParaRPr>
          </a:p>
          <a:p>
            <a:endParaRPr lang="bn-BD" sz="4000" dirty="0" smtClean="0">
              <a:latin typeface="NikoshBAN" pitchFamily="2" charset="0"/>
              <a:cs typeface="NikoshBAN" pitchFamily="2" charset="0"/>
            </a:endParaRPr>
          </a:p>
          <a:p>
            <a:endParaRPr lang="bn-BD" sz="4000" dirty="0" smtClean="0">
              <a:latin typeface="NikoshBAN" pitchFamily="2" charset="0"/>
              <a:cs typeface="NikoshBAN" pitchFamily="2" charset="0"/>
            </a:endParaRPr>
          </a:p>
          <a:p>
            <a:endParaRPr lang="bn-BD" sz="4000" dirty="0" smtClean="0">
              <a:latin typeface="NikoshBAN" pitchFamily="2" charset="0"/>
              <a:cs typeface="NikoshBAN" pitchFamily="2" charset="0"/>
            </a:endParaRPr>
          </a:p>
          <a:p>
            <a:r>
              <a:rPr lang="bn-BD" sz="4000" dirty="0" smtClean="0">
                <a:latin typeface="NikoshBAN" pitchFamily="2" charset="0"/>
                <a:cs typeface="NikoshBAN" pitchFamily="2" charset="0"/>
              </a:rPr>
              <a:t>“ক্লাস শুরুর আগে বিদ্যালয়ের সামনে খোলা যায়গায় প্রতিদিন নির্ধারিত সময়ে শিক্ষার্থী ও শিক্ষক বৃন্দের সমবেত হওয়াকে শমাবেশ বলে”।</a:t>
            </a:r>
            <a:endParaRPr lang="en-US" sz="4000" dirty="0">
              <a:latin typeface="NikoshBAN" pitchFamily="2" charset="0"/>
              <a:cs typeface="NikoshBAN" pitchFamily="2" charset="0"/>
            </a:endParaRPr>
          </a:p>
        </p:txBody>
      </p:sp>
      <p:pic>
        <p:nvPicPr>
          <p:cNvPr id="3" name="Content Placeholder 7"/>
          <p:cNvPicPr>
            <a:picLocks noGrp="1" noChangeAspect="1"/>
          </p:cNvPicPr>
          <p:nvPr/>
        </p:nvPicPr>
        <p:blipFill>
          <a:blip r:embed="rId2">
            <a:extLst>
              <a:ext uri="{28A0092B-C50C-407E-A947-70E740481C1C}">
                <a14:useLocalDpi xmlns:lc="http://schemas.openxmlformats.org/drawingml/2006/lockedCanvas" xmlns="" xmlns:a14="http://schemas.microsoft.com/office/drawing/2010/main" val="0"/>
              </a:ext>
            </a:extLst>
          </a:blip>
          <a:stretch>
            <a:fillRect/>
          </a:stretch>
        </p:blipFill>
        <p:spPr>
          <a:xfrm>
            <a:off x="5638800" y="609600"/>
            <a:ext cx="2695575" cy="4038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style>
          <a:lnRef idx="2">
            <a:schemeClr val="accent4"/>
          </a:lnRef>
          <a:fillRef idx="1">
            <a:schemeClr val="lt1"/>
          </a:fillRef>
          <a:effectRef idx="0">
            <a:schemeClr val="accent4"/>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plus(in)">
                                      <p:cBhvr>
                                        <p:cTn id="1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0"/>
            <a:ext cx="6172200" cy="646331"/>
          </a:xfrm>
          <a:prstGeom prst="rect">
            <a:avLst/>
          </a:prstGeom>
          <a:noFill/>
        </p:spPr>
        <p:txBody>
          <a:bodyPr wrap="square" rtlCol="0">
            <a:spAutoFit/>
          </a:bodyPr>
          <a:lstStyle/>
          <a:p>
            <a:pPr algn="ctr"/>
            <a:r>
              <a:rPr lang="bn-BD" sz="3600" b="1" u="sng" dirty="0" smtClean="0">
                <a:latin typeface="NikoshBAN" pitchFamily="2" charset="0"/>
                <a:cs typeface="NikoshBAN" pitchFamily="2" charset="0"/>
              </a:rPr>
              <a:t>প্রাত্যাহিক শমাবেশের ধারাবাহিক কার্যক্রমঃ</a:t>
            </a:r>
            <a:endParaRPr lang="en-US" sz="3600" b="1" u="sng" dirty="0">
              <a:latin typeface="NikoshBAN" pitchFamily="2" charset="0"/>
              <a:cs typeface="NikoshBAN" pitchFamily="2" charset="0"/>
            </a:endParaRPr>
          </a:p>
        </p:txBody>
      </p:sp>
      <p:sp>
        <p:nvSpPr>
          <p:cNvPr id="3" name="TextBox 2"/>
          <p:cNvSpPr txBox="1"/>
          <p:nvPr/>
        </p:nvSpPr>
        <p:spPr>
          <a:xfrm>
            <a:off x="381000" y="838200"/>
            <a:ext cx="55626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জাতীয় পতাকা উত্তোলন ও অভিবাদনঃ</a:t>
            </a:r>
            <a:endParaRPr lang="en-US" sz="3200" dirty="0">
              <a:latin typeface="NikoshBAN" pitchFamily="2" charset="0"/>
              <a:cs typeface="NikoshBAN" pitchFamily="2" charset="0"/>
            </a:endParaRPr>
          </a:p>
        </p:txBody>
      </p:sp>
      <p:pic>
        <p:nvPicPr>
          <p:cNvPr id="4" name="Content Placeholder 2"/>
          <p:cNvPicPr>
            <a:picLocks noChangeAspect="1"/>
          </p:cNvPicPr>
          <p:nvPr/>
        </p:nvPicPr>
        <p:blipFill rotWithShape="1">
          <a:blip r:embed="rId2">
            <a:extLst>
              <a:ext uri="{28A0092B-C50C-407E-A947-70E740481C1C}">
                <a14:useLocalDpi xmlns:a14="http://schemas.microsoft.com/office/drawing/2010/main" xmlns="" val="0"/>
              </a:ext>
            </a:extLst>
          </a:blip>
          <a:srcRect t="10512" r="4871" b="11951"/>
          <a:stretch/>
        </p:blipFill>
        <p:spPr>
          <a:xfrm>
            <a:off x="457200" y="1295400"/>
            <a:ext cx="7657928" cy="35093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TextBox 4"/>
          <p:cNvSpPr txBox="1"/>
          <p:nvPr/>
        </p:nvSpPr>
        <p:spPr>
          <a:xfrm>
            <a:off x="304800" y="5029200"/>
            <a:ext cx="8839200" cy="1384995"/>
          </a:xfrm>
          <a:prstGeom prst="rect">
            <a:avLst/>
          </a:prstGeom>
          <a:noFill/>
        </p:spPr>
        <p:txBody>
          <a:bodyPr wrap="square" rtlCol="0">
            <a:spAutoFit/>
          </a:bodyPr>
          <a:lstStyle/>
          <a:p>
            <a:r>
              <a:rPr lang="bn-BD" sz="2800" dirty="0" smtClean="0">
                <a:latin typeface="NikoshBAN" pitchFamily="2" charset="0"/>
                <a:cs typeface="NikoshBAN" pitchFamily="2" charset="0"/>
              </a:rPr>
              <a:t>“বিদ্যালয়ের প্রধান শিক্ষক জাতীয় পতাকা উত্তোলন করবেন। ওই সময় সকল শিক্ষার্থী সোজা হয়ে দাঁড়াবে নড়া চড়া করবেনা জাতীয় পতাকাকে সন্মান প্রদর্শন কর বলার সাথে সাথে নির্দিষ্ট ভঙ্গিতে হাত তুলে সবাই সন্মান প্রদর্শণ করবে”।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4)">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15962"/>
          </a:xfrm>
        </p:spPr>
        <p:txBody>
          <a:bodyPr>
            <a:normAutofit/>
          </a:bodyPr>
          <a:lstStyle/>
          <a:p>
            <a:r>
              <a:rPr lang="en-US" sz="3600" b="1" u="sng" dirty="0" smtClean="0">
                <a:latin typeface="NikoshBAN" pitchFamily="2" charset="0"/>
                <a:cs typeface="NikoshBAN" pitchFamily="2" charset="0"/>
              </a:rPr>
              <a:t>২। </a:t>
            </a:r>
            <a:r>
              <a:rPr lang="en-US" sz="3600" b="1" u="sng" dirty="0" err="1" smtClean="0">
                <a:latin typeface="NikoshBAN" pitchFamily="2" charset="0"/>
                <a:cs typeface="NikoshBAN" pitchFamily="2" charset="0"/>
              </a:rPr>
              <a:t>পবিত্র</a:t>
            </a:r>
            <a:r>
              <a:rPr lang="en-US" sz="3600" b="1" u="sng" dirty="0" smtClean="0">
                <a:latin typeface="NikoshBAN" pitchFamily="2" charset="0"/>
                <a:cs typeface="NikoshBAN" pitchFamily="2" charset="0"/>
              </a:rPr>
              <a:t> </a:t>
            </a:r>
            <a:r>
              <a:rPr lang="en-US" sz="3600" b="1" u="sng" dirty="0" err="1" smtClean="0">
                <a:latin typeface="NikoshBAN" pitchFamily="2" charset="0"/>
                <a:cs typeface="NikoshBAN" pitchFamily="2" charset="0"/>
              </a:rPr>
              <a:t>কোরআন</a:t>
            </a:r>
            <a:r>
              <a:rPr lang="en-US" sz="3600" b="1" u="sng" dirty="0" smtClean="0">
                <a:latin typeface="NikoshBAN" pitchFamily="2" charset="0"/>
                <a:cs typeface="NikoshBAN" pitchFamily="2" charset="0"/>
              </a:rPr>
              <a:t> </a:t>
            </a:r>
            <a:r>
              <a:rPr lang="en-US" sz="3600" b="1" u="sng" dirty="0" err="1" smtClean="0">
                <a:latin typeface="NikoshBAN" pitchFamily="2" charset="0"/>
                <a:cs typeface="NikoshBAN" pitchFamily="2" charset="0"/>
              </a:rPr>
              <a:t>থেকে</a:t>
            </a:r>
            <a:r>
              <a:rPr lang="en-US" sz="3600" b="1" u="sng" dirty="0" smtClean="0">
                <a:latin typeface="NikoshBAN" pitchFamily="2" charset="0"/>
                <a:cs typeface="NikoshBAN" pitchFamily="2" charset="0"/>
              </a:rPr>
              <a:t> </a:t>
            </a:r>
            <a:r>
              <a:rPr lang="en-US" sz="3600" b="1" u="sng" dirty="0" err="1" smtClean="0">
                <a:latin typeface="NikoshBAN" pitchFamily="2" charset="0"/>
                <a:cs typeface="NikoshBAN" pitchFamily="2" charset="0"/>
              </a:rPr>
              <a:t>তেলাওয়াত</a:t>
            </a:r>
            <a:r>
              <a:rPr lang="bn-BD" sz="3600" b="1" u="sng" dirty="0" smtClean="0">
                <a:latin typeface="NikoshBAN" pitchFamily="2" charset="0"/>
                <a:cs typeface="NikoshBAN" pitchFamily="2" charset="0"/>
              </a:rPr>
              <a:t>।</a:t>
            </a:r>
            <a:endParaRPr lang="en-US" sz="3600" b="1" u="sng" dirty="0">
              <a:latin typeface="NikoshBAN" pitchFamily="2" charset="0"/>
              <a:cs typeface="NikoshBAN" pitchFamily="2" charset="0"/>
            </a:endParaRPr>
          </a:p>
        </p:txBody>
      </p:sp>
      <p:pic>
        <p:nvPicPr>
          <p:cNvPr id="9" name="Picture 8" descr="220px-Assembly_2.jpg"/>
          <p:cNvPicPr>
            <a:picLocks noChangeAspect="1"/>
          </p:cNvPicPr>
          <p:nvPr/>
        </p:nvPicPr>
        <p:blipFill>
          <a:blip r:embed="rId2"/>
          <a:stretch>
            <a:fillRect/>
          </a:stretch>
        </p:blipFill>
        <p:spPr>
          <a:xfrm>
            <a:off x="2286000" y="1066800"/>
            <a:ext cx="4673600" cy="3505200"/>
          </a:xfrm>
          <a:prstGeom prst="rect">
            <a:avLst/>
          </a:prstGeom>
          <a:ln w="228600" cap="sq" cmpd="thickThin">
            <a:solidFill>
              <a:srgbClr val="000000"/>
            </a:solidFill>
            <a:prstDash val="solid"/>
            <a:miter lim="800000"/>
          </a:ln>
          <a:effectLst>
            <a:innerShdw blurRad="76200">
              <a:srgbClr val="000000"/>
            </a:innerShdw>
          </a:effectLst>
        </p:spPr>
      </p:pic>
      <p:sp>
        <p:nvSpPr>
          <p:cNvPr id="10" name="TextBox 9"/>
          <p:cNvSpPr txBox="1"/>
          <p:nvPr/>
        </p:nvSpPr>
        <p:spPr>
          <a:xfrm>
            <a:off x="381000" y="5105400"/>
            <a:ext cx="8763000" cy="1384995"/>
          </a:xfrm>
          <a:prstGeom prst="rect">
            <a:avLst/>
          </a:prstGeom>
          <a:noFill/>
        </p:spPr>
        <p:txBody>
          <a:bodyPr wrap="square" rtlCol="0">
            <a:spAutoFit/>
          </a:bodyPr>
          <a:lstStyle/>
          <a:p>
            <a:r>
              <a:rPr lang="bn-BD" sz="2800" dirty="0" smtClean="0">
                <a:latin typeface="NikoshBAN" pitchFamily="2" charset="0"/>
                <a:cs typeface="NikoshBAN" pitchFamily="2" charset="0"/>
              </a:rPr>
              <a:t>“একজন শিক্ষার্থী সামনে এসে পবিত্র কোরান থেকে কিছু অংশ পাঠ করবে। </a:t>
            </a:r>
          </a:p>
          <a:p>
            <a:r>
              <a:rPr lang="bn-BD" sz="2800" dirty="0" smtClean="0">
                <a:latin typeface="NikoshBAN" pitchFamily="2" charset="0"/>
                <a:cs typeface="NikoshBAN" pitchFamily="2" charset="0"/>
              </a:rPr>
              <a:t>অন্য শিক্ষার্থীরা মন দিয়ে শুনবে। এ সময় সকল শিক্ষার্থীরা আরাম অবস্থায় থাকবে”।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4)">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381000"/>
            <a:ext cx="5943600" cy="707886"/>
          </a:xfrm>
          <a:prstGeom prst="rect">
            <a:avLst/>
          </a:prstGeom>
          <a:noFill/>
        </p:spPr>
        <p:txBody>
          <a:bodyPr wrap="square" rtlCol="0">
            <a:spAutoFit/>
          </a:bodyPr>
          <a:lstStyle/>
          <a:p>
            <a:r>
              <a:rPr lang="bn-BD" sz="4000" b="1" u="sng" dirty="0" smtClean="0">
                <a:latin typeface="NikoshBAN" pitchFamily="2" charset="0"/>
                <a:cs typeface="NikoshBAN" pitchFamily="2" charset="0"/>
              </a:rPr>
              <a:t>৩। শপথ বাক্য পাঠ-</a:t>
            </a:r>
            <a:endParaRPr lang="en-US" sz="4000" b="1" u="sng" dirty="0">
              <a:latin typeface="NikoshBAN" pitchFamily="2" charset="0"/>
              <a:cs typeface="NikoshBAN" pitchFamily="2" charset="0"/>
            </a:endParaRPr>
          </a:p>
        </p:txBody>
      </p:sp>
      <p:pic>
        <p:nvPicPr>
          <p:cNvPr id="6" name="Picture 5" descr="images.jpg"/>
          <p:cNvPicPr>
            <a:picLocks noChangeAspect="1"/>
          </p:cNvPicPr>
          <p:nvPr/>
        </p:nvPicPr>
        <p:blipFill>
          <a:blip r:embed="rId2"/>
          <a:stretch>
            <a:fillRect/>
          </a:stretch>
        </p:blipFill>
        <p:spPr>
          <a:xfrm>
            <a:off x="914400" y="1143000"/>
            <a:ext cx="6000750" cy="3657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TextBox 6"/>
          <p:cNvSpPr txBox="1"/>
          <p:nvPr/>
        </p:nvSpPr>
        <p:spPr>
          <a:xfrm>
            <a:off x="304800" y="5029200"/>
            <a:ext cx="8839200" cy="1077218"/>
          </a:xfrm>
          <a:prstGeom prst="rect">
            <a:avLst/>
          </a:prstGeom>
          <a:noFill/>
        </p:spPr>
        <p:txBody>
          <a:bodyPr wrap="square" rtlCol="0">
            <a:spAutoFit/>
          </a:bodyPr>
          <a:lstStyle/>
          <a:p>
            <a:r>
              <a:rPr lang="bn-BD" sz="3200" dirty="0" smtClean="0">
                <a:latin typeface="NikoshBAN" pitchFamily="2" charset="0"/>
                <a:cs typeface="NikoshBAN" pitchFamily="2" charset="0"/>
              </a:rPr>
              <a:t>“শিক্ষার্থীরা সোজা অবস্থায় থেকে ডান হাত কাধ বরাবর সামনে তুলবে। আঙ্গুল গুলো খোলা অবস্থা একত্রে থাকবে”।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4)">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325</Words>
  <Application>Microsoft Office PowerPoint</Application>
  <PresentationFormat>On-screen Show (4:3)</PresentationFormat>
  <Paragraphs>54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২। পবিত্র কোরআন থেকে তেলাওয়াত।</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c:creator>
  <cp:lastModifiedBy>p</cp:lastModifiedBy>
  <cp:revision>47</cp:revision>
  <dcterms:created xsi:type="dcterms:W3CDTF">2006-08-16T00:00:00Z</dcterms:created>
  <dcterms:modified xsi:type="dcterms:W3CDTF">2019-09-03T14:19:58Z</dcterms:modified>
</cp:coreProperties>
</file>